
<file path=[Content_Types].xml><?xml version="1.0" encoding="utf-8"?>
<Types xmlns="http://schemas.openxmlformats.org/package/2006/content-types">
  <Default Extension="fntdata" ContentType="application/x-fontdata"/>
  <Default Extension="jpg" ContentType="image/jp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media/image120.jpg" ContentType="image/jpeg"/>
  <Override PartName="/ppt/media/image122.jpg" ContentType="image/jpeg"/>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8" r:id="rId39"/>
    <p:sldId id="294" r:id="rId40"/>
    <p:sldId id="295" r:id="rId41"/>
    <p:sldId id="296" r:id="rId42"/>
    <p:sldId id="297" r:id="rId43"/>
    <p:sldId id="293" r:id="rId44"/>
  </p:sldIdLst>
  <p:sldSz cx="9144000" cy="5143500" type="screen16x9"/>
  <p:notesSz cx="9144000" cy="5143500"/>
  <p:embeddedFontLst>
    <p:embeddedFont>
      <p:font typeface="Calibri" panose="020F0502020204030204" pitchFamily="34" charset="0"/>
      <p:regular r:id="rId45"/>
      <p:bold r:id="rId46"/>
      <p:italic r:id="rId47"/>
      <p:boldItalic r:id="rId48"/>
    </p:embeddedFont>
    <p:embeddedFont>
      <p:font typeface="Roboto" pitchFamily="2" charset="0"/>
      <p:regular r:id="rId49"/>
      <p:bold r:id="rId50"/>
      <p:italic r:id="rId51"/>
      <p:boldItalic r:id="rId52"/>
    </p:embeddedFont>
    <p:embeddedFont>
      <p:font typeface="Roboto Bk" pitchFamily="2" charset="0"/>
      <p:bold r:id="rId53"/>
      <p:italic r:id="rId54"/>
      <p:boldItalic r:id="rId55"/>
    </p:embeddedFont>
    <p:embeddedFont>
      <p:font typeface="Roboto Black" pitchFamily="2" charset="0"/>
      <p:bold r:id="rId56"/>
    </p:embeddedFont>
    <p:embeddedFont>
      <p:font typeface="Roboto Lt" pitchFamily="2" charset="0"/>
      <p:regular r:id="rId57"/>
      <p:italic r:id="rId58"/>
    </p:embeddedFont>
    <p:embeddedFont>
      <p:font typeface="Roboto Th" pitchFamily="2" charset="0"/>
      <p:regular r:id="rId59"/>
      <p:italic r:id="rId6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849"/>
    <p:restoredTop sz="94643"/>
  </p:normalViewPr>
  <p:slideViewPr>
    <p:cSldViewPr>
      <p:cViewPr varScale="1">
        <p:scale>
          <a:sx n="160" d="100"/>
          <a:sy n="160" d="100"/>
        </p:scale>
        <p:origin x="768" y="168"/>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font" Target="fonts/font3.fntdata"/><Relationship Id="rId50" Type="http://schemas.openxmlformats.org/officeDocument/2006/relationships/font" Target="fonts/font6.fntdata"/><Relationship Id="rId55" Type="http://schemas.openxmlformats.org/officeDocument/2006/relationships/font" Target="fonts/font11.fntdata"/><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1.fntdata"/><Relationship Id="rId53" Type="http://schemas.openxmlformats.org/officeDocument/2006/relationships/font" Target="fonts/font9.fntdata"/><Relationship Id="rId58" Type="http://schemas.openxmlformats.org/officeDocument/2006/relationships/font" Target="fonts/font14.fntdata"/><Relationship Id="rId5" Type="http://schemas.openxmlformats.org/officeDocument/2006/relationships/slide" Target="slides/slide4.xml"/><Relationship Id="rId61"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font" Target="fonts/font4.fntdata"/><Relationship Id="rId56" Type="http://schemas.openxmlformats.org/officeDocument/2006/relationships/font" Target="fonts/font12.fntdata"/><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font" Target="fonts/font7.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2.fntdata"/><Relationship Id="rId59" Type="http://schemas.openxmlformats.org/officeDocument/2006/relationships/font" Target="fonts/font15.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10.fntdata"/><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5.fntdata"/><Relationship Id="rId57" Type="http://schemas.openxmlformats.org/officeDocument/2006/relationships/font" Target="fonts/font13.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8.fntdata"/><Relationship Id="rId60" Type="http://schemas.openxmlformats.org/officeDocument/2006/relationships/font" Target="fonts/font16.fntdata"/><Relationship Id="rId4" Type="http://schemas.openxmlformats.org/officeDocument/2006/relationships/slide" Target="slides/slide3.xml"/><Relationship Id="rId9" Type="http://schemas.openxmlformats.org/officeDocument/2006/relationships/slide" Target="slides/slide8.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obj" preserve="1">
  <p:cSld name="Title Slide">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9144000" cy="5143500"/>
          </a:xfrm>
          <a:custGeom>
            <a:avLst/>
            <a:gdLst/>
            <a:ahLst/>
            <a:cxnLst/>
            <a:rect l="l" t="t" r="r" b="b"/>
            <a:pathLst>
              <a:path w="9144000" h="5143500">
                <a:moveTo>
                  <a:pt x="0" y="0"/>
                </a:moveTo>
                <a:lnTo>
                  <a:pt x="9143981" y="0"/>
                </a:lnTo>
                <a:lnTo>
                  <a:pt x="9143981" y="5143489"/>
                </a:lnTo>
                <a:lnTo>
                  <a:pt x="0" y="5143489"/>
                </a:lnTo>
                <a:lnTo>
                  <a:pt x="0" y="0"/>
                </a:lnTo>
                <a:close/>
              </a:path>
            </a:pathLst>
          </a:custGeom>
          <a:solidFill>
            <a:srgbClr val="17469C"/>
          </a:solidFill>
        </p:spPr>
        <p:txBody>
          <a:bodyPr wrap="square" lIns="0" tIns="0" rIns="0" bIns="0" rtlCol="0"/>
          <a:lstStyle/>
          <a:p>
            <a:endParaRPr/>
          </a:p>
        </p:txBody>
      </p:sp>
      <p:sp>
        <p:nvSpPr>
          <p:cNvPr id="17" name="bg object 17"/>
          <p:cNvSpPr/>
          <p:nvPr/>
        </p:nvSpPr>
        <p:spPr>
          <a:xfrm>
            <a:off x="0" y="1001472"/>
            <a:ext cx="3819517" cy="4142016"/>
          </a:xfrm>
          <a:prstGeom prst="rect">
            <a:avLst/>
          </a:prstGeom>
          <a:blipFill>
            <a:blip r:embed="rId2" cstate="print"/>
            <a:stretch>
              <a:fillRect/>
            </a:stretch>
          </a:blipFill>
        </p:spPr>
        <p:txBody>
          <a:bodyPr wrap="square" lIns="0" tIns="0" rIns="0" bIns="0" rtlCol="0"/>
          <a:lstStyle/>
          <a:p>
            <a:endParaRPr/>
          </a:p>
        </p:txBody>
      </p:sp>
      <p:sp>
        <p:nvSpPr>
          <p:cNvPr id="2" name="Holder 2"/>
          <p:cNvSpPr>
            <a:spLocks noGrp="1"/>
          </p:cNvSpPr>
          <p:nvPr>
            <p:ph type="ctrTitle"/>
          </p:nvPr>
        </p:nvSpPr>
        <p:spPr>
          <a:xfrm>
            <a:off x="1720000" y="2028027"/>
            <a:ext cx="5703999" cy="711200"/>
          </a:xfrm>
          <a:prstGeom prst="rect">
            <a:avLst/>
          </a:prstGeom>
        </p:spPr>
        <p:txBody>
          <a:bodyPr wrap="square" lIns="0" tIns="0" rIns="0" bIns="0">
            <a:spAutoFit/>
          </a:bodyPr>
          <a:lstStyle>
            <a:lvl1pPr>
              <a:defRPr b="0" i="0">
                <a:solidFill>
                  <a:schemeClr val="tx1"/>
                </a:solidFill>
              </a:defRPr>
            </a:lvl1pPr>
          </a:lstStyle>
          <a:p>
            <a:endParaRPr/>
          </a:p>
        </p:txBody>
      </p:sp>
      <p:sp>
        <p:nvSpPr>
          <p:cNvPr id="3" name="Holder 3"/>
          <p:cNvSpPr>
            <a:spLocks noGrp="1"/>
          </p:cNvSpPr>
          <p:nvPr>
            <p:ph type="subTitle" idx="4"/>
          </p:nvPr>
        </p:nvSpPr>
        <p:spPr>
          <a:xfrm>
            <a:off x="1371600" y="2880360"/>
            <a:ext cx="6400800" cy="1285875"/>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9/1/22</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800" b="1" i="0">
                <a:solidFill>
                  <a:schemeClr val="bg1"/>
                </a:solidFill>
                <a:latin typeface="Roboto"/>
                <a:cs typeface="Roboto"/>
              </a:defRPr>
            </a:lvl1pPr>
          </a:lstStyle>
          <a:p>
            <a:endParaRPr/>
          </a:p>
        </p:txBody>
      </p:sp>
      <p:sp>
        <p:nvSpPr>
          <p:cNvPr id="3" name="Holder 3"/>
          <p:cNvSpPr>
            <a:spLocks noGrp="1"/>
          </p:cNvSpPr>
          <p:nvPr>
            <p:ph type="body" idx="1"/>
          </p:nvPr>
        </p:nvSpPr>
        <p:spPr/>
        <p:txBody>
          <a:bodyPr lIns="0" tIns="0" rIns="0" bIns="0"/>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9/1/22</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800" b="1" i="0">
                <a:solidFill>
                  <a:schemeClr val="bg1"/>
                </a:solidFill>
                <a:latin typeface="Roboto"/>
                <a:cs typeface="Roboto"/>
              </a:defRPr>
            </a:lvl1pPr>
          </a:lstStyle>
          <a:p>
            <a:endParaRPr/>
          </a:p>
        </p:txBody>
      </p:sp>
      <p:sp>
        <p:nvSpPr>
          <p:cNvPr id="3" name="Holder 3"/>
          <p:cNvSpPr>
            <a:spLocks noGrp="1"/>
          </p:cNvSpPr>
          <p:nvPr>
            <p:ph sz="half" idx="2"/>
          </p:nvPr>
        </p:nvSpPr>
        <p:spPr>
          <a:xfrm>
            <a:off x="1090047" y="1434970"/>
            <a:ext cx="2850515" cy="2618740"/>
          </a:xfrm>
          <a:prstGeom prst="rect">
            <a:avLst/>
          </a:prstGeom>
        </p:spPr>
        <p:txBody>
          <a:bodyPr wrap="square" lIns="0" tIns="0" rIns="0" bIns="0">
            <a:spAutoFit/>
          </a:bodyPr>
          <a:lstStyle>
            <a:lvl1pPr>
              <a:defRPr sz="1600" b="1" i="0">
                <a:solidFill>
                  <a:schemeClr val="tx1"/>
                </a:solidFill>
                <a:latin typeface="Roboto Black"/>
                <a:cs typeface="Roboto Black"/>
              </a:defRPr>
            </a:lvl1pPr>
          </a:lstStyle>
          <a:p>
            <a:endParaRPr/>
          </a:p>
        </p:txBody>
      </p:sp>
      <p:sp>
        <p:nvSpPr>
          <p:cNvPr id="4" name="Holder 4"/>
          <p:cNvSpPr>
            <a:spLocks noGrp="1"/>
          </p:cNvSpPr>
          <p:nvPr>
            <p:ph sz="half" idx="3"/>
          </p:nvPr>
        </p:nvSpPr>
        <p:spPr>
          <a:xfrm>
            <a:off x="5129341" y="1862994"/>
            <a:ext cx="2757804" cy="2783840"/>
          </a:xfrm>
          <a:prstGeom prst="rect">
            <a:avLst/>
          </a:prstGeom>
        </p:spPr>
        <p:txBody>
          <a:bodyPr wrap="square" lIns="0" tIns="0" rIns="0" bIns="0">
            <a:spAutoFit/>
          </a:bodyPr>
          <a:lstStyle>
            <a:lvl1pPr>
              <a:defRPr sz="1600" b="1" i="0">
                <a:solidFill>
                  <a:srgbClr val="18469C"/>
                </a:solidFill>
                <a:latin typeface="Roboto"/>
                <a:cs typeface="Roboto"/>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9/1/22</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9144000" cy="5143500"/>
          </a:xfrm>
          <a:custGeom>
            <a:avLst/>
            <a:gdLst/>
            <a:ahLst/>
            <a:cxnLst/>
            <a:rect l="l" t="t" r="r" b="b"/>
            <a:pathLst>
              <a:path w="9144000" h="5143500">
                <a:moveTo>
                  <a:pt x="0" y="0"/>
                </a:moveTo>
                <a:lnTo>
                  <a:pt x="9143981" y="0"/>
                </a:lnTo>
                <a:lnTo>
                  <a:pt x="9143981" y="5143489"/>
                </a:lnTo>
                <a:lnTo>
                  <a:pt x="0" y="5143489"/>
                </a:lnTo>
                <a:lnTo>
                  <a:pt x="0" y="0"/>
                </a:lnTo>
                <a:close/>
              </a:path>
            </a:pathLst>
          </a:custGeom>
          <a:solidFill>
            <a:srgbClr val="17469C"/>
          </a:solidFill>
        </p:spPr>
        <p:txBody>
          <a:bodyPr wrap="square" lIns="0" tIns="0" rIns="0" bIns="0" rtlCol="0"/>
          <a:lstStyle/>
          <a:p>
            <a:endParaRPr/>
          </a:p>
        </p:txBody>
      </p:sp>
      <p:sp>
        <p:nvSpPr>
          <p:cNvPr id="17" name="bg object 17"/>
          <p:cNvSpPr/>
          <p:nvPr/>
        </p:nvSpPr>
        <p:spPr>
          <a:xfrm>
            <a:off x="0" y="1001472"/>
            <a:ext cx="3819517" cy="4142016"/>
          </a:xfrm>
          <a:prstGeom prst="rect">
            <a:avLst/>
          </a:prstGeom>
          <a:blipFill>
            <a:blip r:embed="rId2" cstate="print"/>
            <a:stretch>
              <a:fillRect/>
            </a:stretch>
          </a:blipFill>
        </p:spPr>
        <p:txBody>
          <a:bodyPr wrap="square" lIns="0" tIns="0" rIns="0" bIns="0" rtlCol="0"/>
          <a:lstStyle/>
          <a:p>
            <a:endParaRPr/>
          </a:p>
        </p:txBody>
      </p:sp>
      <p:sp>
        <p:nvSpPr>
          <p:cNvPr id="2" name="Holder 2"/>
          <p:cNvSpPr>
            <a:spLocks noGrp="1"/>
          </p:cNvSpPr>
          <p:nvPr>
            <p:ph type="title"/>
          </p:nvPr>
        </p:nvSpPr>
        <p:spPr/>
        <p:txBody>
          <a:bodyPr lIns="0" tIns="0" rIns="0" bIns="0"/>
          <a:lstStyle>
            <a:lvl1pPr>
              <a:defRPr sz="4800" b="1" i="0">
                <a:solidFill>
                  <a:schemeClr val="bg1"/>
                </a:solidFill>
                <a:latin typeface="Roboto"/>
                <a:cs typeface="Roboto"/>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9/1/22</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9144000" cy="5135245"/>
          </a:xfrm>
          <a:custGeom>
            <a:avLst/>
            <a:gdLst/>
            <a:ahLst/>
            <a:cxnLst/>
            <a:rect l="l" t="t" r="r" b="b"/>
            <a:pathLst>
              <a:path w="9144000" h="5135245">
                <a:moveTo>
                  <a:pt x="9143981" y="5135039"/>
                </a:moveTo>
                <a:lnTo>
                  <a:pt x="0" y="5135039"/>
                </a:lnTo>
                <a:lnTo>
                  <a:pt x="0" y="0"/>
                </a:lnTo>
                <a:lnTo>
                  <a:pt x="9143981" y="0"/>
                </a:lnTo>
                <a:lnTo>
                  <a:pt x="9143981" y="5135039"/>
                </a:lnTo>
                <a:close/>
              </a:path>
            </a:pathLst>
          </a:custGeom>
          <a:solidFill>
            <a:srgbClr val="575959"/>
          </a:solidFill>
        </p:spPr>
        <p:txBody>
          <a:bodyPr wrap="square" lIns="0" tIns="0" rIns="0" bIns="0" rtlCol="0"/>
          <a:lstStyle/>
          <a:p>
            <a:endParaRPr/>
          </a:p>
        </p:txBody>
      </p:sp>
      <p:sp>
        <p:nvSpPr>
          <p:cNvPr id="17" name="bg object 17"/>
          <p:cNvSpPr/>
          <p:nvPr/>
        </p:nvSpPr>
        <p:spPr>
          <a:xfrm>
            <a:off x="0" y="953073"/>
            <a:ext cx="3871242" cy="4190416"/>
          </a:xfrm>
          <a:prstGeom prst="rect">
            <a:avLst/>
          </a:prstGeom>
          <a:blipFill>
            <a:blip r:embed="rId2" cstate="print"/>
            <a:stretch>
              <a:fillRect/>
            </a:stretch>
          </a:blipFill>
        </p:spPr>
        <p:txBody>
          <a:bodyPr wrap="square" lIns="0" tIns="0" rIns="0" bIns="0" rtlCol="0"/>
          <a:lstStyle/>
          <a:p>
            <a:endParaRPr/>
          </a:p>
        </p:txBody>
      </p:sp>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9/1/22</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849756" y="2299384"/>
            <a:ext cx="7444487" cy="1488439"/>
          </a:xfrm>
          <a:prstGeom prst="rect">
            <a:avLst/>
          </a:prstGeom>
        </p:spPr>
        <p:txBody>
          <a:bodyPr wrap="square" lIns="0" tIns="0" rIns="0" bIns="0">
            <a:spAutoFit/>
          </a:bodyPr>
          <a:lstStyle>
            <a:lvl1pPr>
              <a:defRPr sz="4800" b="1" i="0">
                <a:solidFill>
                  <a:schemeClr val="bg1"/>
                </a:solidFill>
                <a:latin typeface="Roboto"/>
                <a:cs typeface="Roboto"/>
              </a:defRPr>
            </a:lvl1pPr>
          </a:lstStyle>
          <a:p>
            <a:endParaRPr/>
          </a:p>
        </p:txBody>
      </p:sp>
      <p:sp>
        <p:nvSpPr>
          <p:cNvPr id="3" name="Holder 3"/>
          <p:cNvSpPr>
            <a:spLocks noGrp="1"/>
          </p:cNvSpPr>
          <p:nvPr>
            <p:ph type="body" idx="1"/>
          </p:nvPr>
        </p:nvSpPr>
        <p:spPr>
          <a:xfrm>
            <a:off x="408539" y="1618546"/>
            <a:ext cx="8293100" cy="2773679"/>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a:xfrm>
            <a:off x="3108960" y="4783455"/>
            <a:ext cx="2926080" cy="257175"/>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457200" y="4783455"/>
            <a:ext cx="2103120" cy="257175"/>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9/1/22</a:t>
            </a:fld>
            <a:endParaRPr lang="en-US"/>
          </a:p>
        </p:txBody>
      </p:sp>
      <p:sp>
        <p:nvSpPr>
          <p:cNvPr id="6" name="Holder 6"/>
          <p:cNvSpPr>
            <a:spLocks noGrp="1"/>
          </p:cNvSpPr>
          <p:nvPr>
            <p:ph type="sldNum" sz="quarter" idx="7"/>
          </p:nvPr>
        </p:nvSpPr>
        <p:spPr>
          <a:xfrm>
            <a:off x="6583680" y="4783455"/>
            <a:ext cx="2103120" cy="257175"/>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5.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1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53.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54.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0.png"/><Relationship Id="rId2" Type="http://schemas.openxmlformats.org/officeDocument/2006/relationships/image" Target="../media/image6.jp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58.jpg"/><Relationship Id="rId5" Type="http://schemas.openxmlformats.org/officeDocument/2006/relationships/image" Target="../media/image57.png"/><Relationship Id="rId4" Type="http://schemas.openxmlformats.org/officeDocument/2006/relationships/image" Target="../media/image56.jpg"/></Relationships>
</file>

<file path=ppt/slides/_rels/slide2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60.jpg"/><Relationship Id="rId7" Type="http://schemas.openxmlformats.org/officeDocument/2006/relationships/image" Target="../media/image64.png"/><Relationship Id="rId12" Type="http://schemas.openxmlformats.org/officeDocument/2006/relationships/image" Target="../media/image69.pn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63.png"/><Relationship Id="rId11" Type="http://schemas.openxmlformats.org/officeDocument/2006/relationships/image" Target="../media/image68.png"/><Relationship Id="rId5" Type="http://schemas.openxmlformats.org/officeDocument/2006/relationships/image" Target="../media/image62.png"/><Relationship Id="rId10" Type="http://schemas.openxmlformats.org/officeDocument/2006/relationships/image" Target="../media/image67.png"/><Relationship Id="rId4" Type="http://schemas.openxmlformats.org/officeDocument/2006/relationships/image" Target="../media/image61.png"/><Relationship Id="rId9" Type="http://schemas.openxmlformats.org/officeDocument/2006/relationships/image" Target="../media/image66.png"/></Relationships>
</file>

<file path=ppt/slides/_rels/slide2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12.png"/><Relationship Id="rId1" Type="http://schemas.openxmlformats.org/officeDocument/2006/relationships/slideLayout" Target="../slideLayouts/slideLayout2.xml"/><Relationship Id="rId5" Type="http://schemas.openxmlformats.org/officeDocument/2006/relationships/image" Target="../media/image72.png"/><Relationship Id="rId4" Type="http://schemas.openxmlformats.org/officeDocument/2006/relationships/image" Target="../media/image71.jpg"/></Relationships>
</file>

<file path=ppt/slides/_rels/slide25.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75.png"/><Relationship Id="rId5" Type="http://schemas.openxmlformats.org/officeDocument/2006/relationships/image" Target="../media/image74.jpg"/><Relationship Id="rId4" Type="http://schemas.openxmlformats.org/officeDocument/2006/relationships/image" Target="../media/image61.png"/></Relationships>
</file>

<file path=ppt/slides/_rels/slide26.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77.png"/></Relationships>
</file>

<file path=ppt/slides/_rels/slide27.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png"/><Relationship Id="rId1" Type="http://schemas.openxmlformats.org/officeDocument/2006/relationships/slideLayout" Target="../slideLayouts/slideLayout2.xml"/><Relationship Id="rId5" Type="http://schemas.openxmlformats.org/officeDocument/2006/relationships/image" Target="../media/image61.png"/><Relationship Id="rId4" Type="http://schemas.openxmlformats.org/officeDocument/2006/relationships/image" Target="../media/image81.jpg"/></Relationships>
</file>

<file path=ppt/slides/_rels/slide3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8" Type="http://schemas.openxmlformats.org/officeDocument/2006/relationships/image" Target="../media/image89.jpg"/><Relationship Id="rId13" Type="http://schemas.openxmlformats.org/officeDocument/2006/relationships/image" Target="../media/image94.jpg"/><Relationship Id="rId3" Type="http://schemas.openxmlformats.org/officeDocument/2006/relationships/image" Target="../media/image84.png"/><Relationship Id="rId7" Type="http://schemas.openxmlformats.org/officeDocument/2006/relationships/image" Target="../media/image88.jpg"/><Relationship Id="rId12" Type="http://schemas.openxmlformats.org/officeDocument/2006/relationships/image" Target="../media/image93.png"/><Relationship Id="rId2" Type="http://schemas.openxmlformats.org/officeDocument/2006/relationships/image" Target="../media/image83.png"/><Relationship Id="rId16"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87.jpg"/><Relationship Id="rId11" Type="http://schemas.openxmlformats.org/officeDocument/2006/relationships/image" Target="../media/image92.jpg"/><Relationship Id="rId5" Type="http://schemas.openxmlformats.org/officeDocument/2006/relationships/image" Target="../media/image86.png"/><Relationship Id="rId15" Type="http://schemas.openxmlformats.org/officeDocument/2006/relationships/image" Target="../media/image96.png"/><Relationship Id="rId10" Type="http://schemas.openxmlformats.org/officeDocument/2006/relationships/image" Target="../media/image91.jpg"/><Relationship Id="rId4" Type="http://schemas.openxmlformats.org/officeDocument/2006/relationships/image" Target="../media/image85.jpg"/><Relationship Id="rId9" Type="http://schemas.openxmlformats.org/officeDocument/2006/relationships/image" Target="../media/image90.png"/><Relationship Id="rId14" Type="http://schemas.openxmlformats.org/officeDocument/2006/relationships/image" Target="../media/image95.png"/></Relationships>
</file>

<file path=ppt/slides/_rels/slide33.xml.rels><?xml version="1.0" encoding="UTF-8" standalone="yes"?>
<Relationships xmlns="http://schemas.openxmlformats.org/package/2006/relationships"><Relationship Id="rId8" Type="http://schemas.openxmlformats.org/officeDocument/2006/relationships/image" Target="../media/image102.jpg"/><Relationship Id="rId3" Type="http://schemas.openxmlformats.org/officeDocument/2006/relationships/image" Target="../media/image97.png"/><Relationship Id="rId7" Type="http://schemas.openxmlformats.org/officeDocument/2006/relationships/image" Target="../media/image101.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100.png"/><Relationship Id="rId5" Type="http://schemas.openxmlformats.org/officeDocument/2006/relationships/image" Target="../media/image99.png"/><Relationship Id="rId10" Type="http://schemas.openxmlformats.org/officeDocument/2006/relationships/image" Target="../media/image104.png"/><Relationship Id="rId4" Type="http://schemas.openxmlformats.org/officeDocument/2006/relationships/image" Target="../media/image98.jpg"/><Relationship Id="rId9" Type="http://schemas.openxmlformats.org/officeDocument/2006/relationships/image" Target="../media/image103.png"/></Relationships>
</file>

<file path=ppt/slides/_rels/slide34.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8" Type="http://schemas.openxmlformats.org/officeDocument/2006/relationships/image" Target="../media/image111.png"/><Relationship Id="rId3" Type="http://schemas.openxmlformats.org/officeDocument/2006/relationships/image" Target="../media/image106.png"/><Relationship Id="rId7" Type="http://schemas.openxmlformats.org/officeDocument/2006/relationships/image" Target="../media/image110.pn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109.png"/><Relationship Id="rId5" Type="http://schemas.openxmlformats.org/officeDocument/2006/relationships/image" Target="../media/image108.png"/><Relationship Id="rId4" Type="http://schemas.openxmlformats.org/officeDocument/2006/relationships/image" Target="../media/image107.png"/></Relationships>
</file>

<file path=ppt/slides/_rels/slide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png"/><Relationship Id="rId1" Type="http://schemas.openxmlformats.org/officeDocument/2006/relationships/slideLayout" Target="../slideLayouts/slideLayout2.xml"/><Relationship Id="rId5" Type="http://schemas.openxmlformats.org/officeDocument/2006/relationships/image" Target="../media/image113.png"/><Relationship Id="rId4" Type="http://schemas.openxmlformats.org/officeDocument/2006/relationships/image" Target="../media/image112.png"/></Relationships>
</file>

<file path=ppt/slides/_rels/slide37.xml.rels><?xml version="1.0" encoding="UTF-8" standalone="yes"?>
<Relationships xmlns="http://schemas.openxmlformats.org/package/2006/relationships"><Relationship Id="rId3" Type="http://schemas.openxmlformats.org/officeDocument/2006/relationships/image" Target="../media/image115.jpg"/><Relationship Id="rId2" Type="http://schemas.openxmlformats.org/officeDocument/2006/relationships/image" Target="../media/image114.png"/><Relationship Id="rId1" Type="http://schemas.openxmlformats.org/officeDocument/2006/relationships/slideLayout" Target="../slideLayouts/slideLayout2.xml"/><Relationship Id="rId4" Type="http://schemas.openxmlformats.org/officeDocument/2006/relationships/image" Target="../media/image116.png"/></Relationships>
</file>

<file path=ppt/slides/_rels/slide38.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120.jpg"/></Relationships>
</file>

<file path=ppt/slides/_rels/slide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21.png"/></Relationships>
</file>

<file path=ppt/slides/_rels/slide42.xml.rels><?xml version="1.0" encoding="UTF-8" standalone="yes"?>
<Relationships xmlns="http://schemas.openxmlformats.org/package/2006/relationships"><Relationship Id="rId3" Type="http://schemas.openxmlformats.org/officeDocument/2006/relationships/image" Target="../media/image122.jp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hyperlink" Target="http://join.exprealty.com/" TargetMode="Externa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5.png"/><Relationship Id="rId18" Type="http://schemas.openxmlformats.org/officeDocument/2006/relationships/image" Target="../media/image30.png"/><Relationship Id="rId3" Type="http://schemas.openxmlformats.org/officeDocument/2006/relationships/image" Target="../media/image15.png"/><Relationship Id="rId7" Type="http://schemas.openxmlformats.org/officeDocument/2006/relationships/image" Target="../media/image19.png"/><Relationship Id="rId12" Type="http://schemas.openxmlformats.org/officeDocument/2006/relationships/image" Target="../media/image24.png"/><Relationship Id="rId17" Type="http://schemas.openxmlformats.org/officeDocument/2006/relationships/image" Target="../media/image29.png"/><Relationship Id="rId2" Type="http://schemas.openxmlformats.org/officeDocument/2006/relationships/image" Target="../media/image12.png"/><Relationship Id="rId16" Type="http://schemas.openxmlformats.org/officeDocument/2006/relationships/image" Target="../media/image28.png"/><Relationship Id="rId1" Type="http://schemas.openxmlformats.org/officeDocument/2006/relationships/slideLayout" Target="../slideLayouts/slideLayout2.xml"/><Relationship Id="rId6" Type="http://schemas.openxmlformats.org/officeDocument/2006/relationships/image" Target="../media/image18.png"/><Relationship Id="rId11" Type="http://schemas.openxmlformats.org/officeDocument/2006/relationships/image" Target="../media/image23.png"/><Relationship Id="rId5" Type="http://schemas.openxmlformats.org/officeDocument/2006/relationships/image" Target="../media/image17.png"/><Relationship Id="rId15" Type="http://schemas.openxmlformats.org/officeDocument/2006/relationships/image" Target="../media/image27.png"/><Relationship Id="rId10" Type="http://schemas.openxmlformats.org/officeDocument/2006/relationships/image" Target="../media/image22.png"/><Relationship Id="rId4" Type="http://schemas.openxmlformats.org/officeDocument/2006/relationships/image" Target="../media/image16.png"/><Relationship Id="rId9" Type="http://schemas.openxmlformats.org/officeDocument/2006/relationships/image" Target="../media/image21.png"/><Relationship Id="rId14" Type="http://schemas.openxmlformats.org/officeDocument/2006/relationships/image" Target="../media/image26.png"/></Relationships>
</file>

<file path=ppt/slides/_rels/slide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2.png"/><Relationship Id="rId1" Type="http://schemas.openxmlformats.org/officeDocument/2006/relationships/slideLayout" Target="../slideLayouts/slideLayout3.xml"/><Relationship Id="rId4" Type="http://schemas.openxmlformats.org/officeDocument/2006/relationships/image" Target="../media/image37.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9143981" cy="5143489"/>
          </a:xfrm>
          <a:prstGeom prst="rect">
            <a:avLst/>
          </a:prstGeom>
          <a:blipFill>
            <a:blip r:embed="rId2" cstate="print"/>
            <a:stretch>
              <a:fillRect/>
            </a:stretch>
          </a:blipFill>
        </p:spPr>
        <p:txBody>
          <a:bodyPr wrap="square" lIns="0" tIns="0" rIns="0" bIns="0" rtlCol="0"/>
          <a:lstStyle/>
          <a:p>
            <a:endParaRPr/>
          </a:p>
        </p:txBody>
      </p:sp>
      <p:sp>
        <p:nvSpPr>
          <p:cNvPr id="3" name="object 3"/>
          <p:cNvSpPr txBox="1"/>
          <p:nvPr/>
        </p:nvSpPr>
        <p:spPr>
          <a:xfrm>
            <a:off x="456224" y="1925833"/>
            <a:ext cx="3985260" cy="1397000"/>
          </a:xfrm>
          <a:prstGeom prst="rect">
            <a:avLst/>
          </a:prstGeom>
        </p:spPr>
        <p:txBody>
          <a:bodyPr vert="horz" wrap="square" lIns="0" tIns="12700" rIns="0" bIns="0" rtlCol="0">
            <a:spAutoFit/>
          </a:bodyPr>
          <a:lstStyle/>
          <a:p>
            <a:pPr marL="12700" marR="5080">
              <a:lnSpc>
                <a:spcPct val="100000"/>
              </a:lnSpc>
              <a:spcBef>
                <a:spcPts val="100"/>
              </a:spcBef>
            </a:pPr>
            <a:r>
              <a:rPr sz="4500" b="1" spc="-60" dirty="0">
                <a:solidFill>
                  <a:srgbClr val="FFFFFF"/>
                </a:solidFill>
                <a:latin typeface="Roboto"/>
                <a:cs typeface="Roboto"/>
              </a:rPr>
              <a:t>An </a:t>
            </a:r>
            <a:r>
              <a:rPr sz="4500" b="1" spc="-15" dirty="0">
                <a:solidFill>
                  <a:srgbClr val="FFFFFF"/>
                </a:solidFill>
                <a:latin typeface="Roboto"/>
                <a:cs typeface="Roboto"/>
              </a:rPr>
              <a:t>Introduction  </a:t>
            </a:r>
            <a:r>
              <a:rPr sz="4500" b="1" spc="-35" dirty="0">
                <a:solidFill>
                  <a:srgbClr val="FFFFFF"/>
                </a:solidFill>
                <a:latin typeface="Roboto"/>
                <a:cs typeface="Roboto"/>
              </a:rPr>
              <a:t>to </a:t>
            </a:r>
            <a:r>
              <a:rPr sz="4500" b="1" spc="-5" dirty="0">
                <a:solidFill>
                  <a:srgbClr val="FFFFFF"/>
                </a:solidFill>
                <a:latin typeface="Roboto"/>
                <a:cs typeface="Roboto"/>
              </a:rPr>
              <a:t>eXp</a:t>
            </a:r>
            <a:r>
              <a:rPr sz="4500" b="1" dirty="0">
                <a:solidFill>
                  <a:srgbClr val="FFFFFF"/>
                </a:solidFill>
                <a:latin typeface="Roboto"/>
                <a:cs typeface="Roboto"/>
              </a:rPr>
              <a:t> </a:t>
            </a:r>
            <a:r>
              <a:rPr sz="4500" b="1" spc="-10" dirty="0">
                <a:solidFill>
                  <a:srgbClr val="FFFFFF"/>
                </a:solidFill>
                <a:latin typeface="Roboto"/>
                <a:cs typeface="Roboto"/>
              </a:rPr>
              <a:t>Realty</a:t>
            </a:r>
            <a:endParaRPr sz="4500">
              <a:latin typeface="Roboto"/>
              <a:cs typeface="Roboto"/>
            </a:endParaRPr>
          </a:p>
        </p:txBody>
      </p:sp>
      <p:grpSp>
        <p:nvGrpSpPr>
          <p:cNvPr id="4" name="object 4"/>
          <p:cNvGrpSpPr/>
          <p:nvPr/>
        </p:nvGrpSpPr>
        <p:grpSpPr>
          <a:xfrm>
            <a:off x="396024" y="511348"/>
            <a:ext cx="2030095" cy="3331210"/>
            <a:chOff x="396024" y="511348"/>
            <a:chExt cx="2030095" cy="3331210"/>
          </a:xfrm>
        </p:grpSpPr>
        <p:sp>
          <p:nvSpPr>
            <p:cNvPr id="5" name="object 5"/>
            <p:cNvSpPr/>
            <p:nvPr/>
          </p:nvSpPr>
          <p:spPr>
            <a:xfrm>
              <a:off x="405549" y="3386968"/>
              <a:ext cx="438299" cy="445499"/>
            </a:xfrm>
            <a:prstGeom prst="rect">
              <a:avLst/>
            </a:prstGeom>
            <a:blipFill>
              <a:blip r:embed="rId3" cstate="print"/>
              <a:stretch>
                <a:fillRect/>
              </a:stretch>
            </a:blipFill>
          </p:spPr>
          <p:txBody>
            <a:bodyPr wrap="square" lIns="0" tIns="0" rIns="0" bIns="0" rtlCol="0"/>
            <a:lstStyle/>
            <a:p>
              <a:endParaRPr/>
            </a:p>
          </p:txBody>
        </p:sp>
        <p:sp>
          <p:nvSpPr>
            <p:cNvPr id="6" name="object 6"/>
            <p:cNvSpPr/>
            <p:nvPr/>
          </p:nvSpPr>
          <p:spPr>
            <a:xfrm>
              <a:off x="400786" y="3382193"/>
              <a:ext cx="448309" cy="455295"/>
            </a:xfrm>
            <a:custGeom>
              <a:avLst/>
              <a:gdLst/>
              <a:ahLst/>
              <a:cxnLst/>
              <a:rect l="l" t="t" r="r" b="b"/>
              <a:pathLst>
                <a:path w="448309" h="455295">
                  <a:moveTo>
                    <a:pt x="0" y="227524"/>
                  </a:moveTo>
                  <a:lnTo>
                    <a:pt x="4549" y="181672"/>
                  </a:lnTo>
                  <a:lnTo>
                    <a:pt x="17596" y="138965"/>
                  </a:lnTo>
                  <a:lnTo>
                    <a:pt x="38240" y="100317"/>
                  </a:lnTo>
                  <a:lnTo>
                    <a:pt x="65582" y="66643"/>
                  </a:lnTo>
                  <a:lnTo>
                    <a:pt x="98721" y="38859"/>
                  </a:lnTo>
                  <a:lnTo>
                    <a:pt x="136755" y="17881"/>
                  </a:lnTo>
                  <a:lnTo>
                    <a:pt x="178786" y="4622"/>
                  </a:lnTo>
                  <a:lnTo>
                    <a:pt x="223912" y="0"/>
                  </a:lnTo>
                  <a:lnTo>
                    <a:pt x="267798" y="4412"/>
                  </a:lnTo>
                  <a:lnTo>
                    <a:pt x="309599" y="17321"/>
                  </a:lnTo>
                  <a:lnTo>
                    <a:pt x="348138" y="38232"/>
                  </a:lnTo>
                  <a:lnTo>
                    <a:pt x="382241" y="66649"/>
                  </a:lnTo>
                  <a:lnTo>
                    <a:pt x="410204" y="101303"/>
                  </a:lnTo>
                  <a:lnTo>
                    <a:pt x="430780" y="140459"/>
                  </a:lnTo>
                  <a:lnTo>
                    <a:pt x="443482" y="182928"/>
                  </a:lnTo>
                  <a:lnTo>
                    <a:pt x="447824" y="227524"/>
                  </a:lnTo>
                  <a:lnTo>
                    <a:pt x="443274" y="273375"/>
                  </a:lnTo>
                  <a:lnTo>
                    <a:pt x="430227" y="316079"/>
                  </a:lnTo>
                  <a:lnTo>
                    <a:pt x="409583" y="354723"/>
                  </a:lnTo>
                  <a:lnTo>
                    <a:pt x="382241" y="388392"/>
                  </a:lnTo>
                  <a:lnTo>
                    <a:pt x="349102" y="416172"/>
                  </a:lnTo>
                  <a:lnTo>
                    <a:pt x="311068" y="437146"/>
                  </a:lnTo>
                  <a:lnTo>
                    <a:pt x="269037" y="450402"/>
                  </a:lnTo>
                  <a:lnTo>
                    <a:pt x="223912" y="455024"/>
                  </a:lnTo>
                  <a:lnTo>
                    <a:pt x="178786" y="450402"/>
                  </a:lnTo>
                  <a:lnTo>
                    <a:pt x="136755" y="437146"/>
                  </a:lnTo>
                  <a:lnTo>
                    <a:pt x="98721" y="416172"/>
                  </a:lnTo>
                  <a:lnTo>
                    <a:pt x="65582" y="388392"/>
                  </a:lnTo>
                  <a:lnTo>
                    <a:pt x="38240" y="354723"/>
                  </a:lnTo>
                  <a:lnTo>
                    <a:pt x="17596" y="316079"/>
                  </a:lnTo>
                  <a:lnTo>
                    <a:pt x="4549" y="273375"/>
                  </a:lnTo>
                  <a:lnTo>
                    <a:pt x="0" y="227524"/>
                  </a:lnTo>
                  <a:close/>
                </a:path>
              </a:pathLst>
            </a:custGeom>
            <a:ln w="9524">
              <a:solidFill>
                <a:srgbClr val="FFFFFF"/>
              </a:solidFill>
            </a:ln>
          </p:spPr>
          <p:txBody>
            <a:bodyPr wrap="square" lIns="0" tIns="0" rIns="0" bIns="0" rtlCol="0"/>
            <a:lstStyle/>
            <a:p>
              <a:endParaRPr/>
            </a:p>
          </p:txBody>
        </p:sp>
        <p:sp>
          <p:nvSpPr>
            <p:cNvPr id="7" name="object 7"/>
            <p:cNvSpPr/>
            <p:nvPr/>
          </p:nvSpPr>
          <p:spPr>
            <a:xfrm>
              <a:off x="481749" y="511348"/>
              <a:ext cx="1944321" cy="1009522"/>
            </a:xfrm>
            <a:prstGeom prst="rect">
              <a:avLst/>
            </a:prstGeom>
            <a:blipFill>
              <a:blip r:embed="rId4" cstate="print"/>
              <a:stretch>
                <a:fillRect/>
              </a:stretch>
            </a:blipFill>
          </p:spPr>
          <p:txBody>
            <a:bodyPr wrap="square" lIns="0" tIns="0" rIns="0" bIns="0" rtlCol="0"/>
            <a:lstStyle/>
            <a:p>
              <a:endParaRPr/>
            </a:p>
          </p:txBody>
        </p:sp>
      </p:grpSp>
      <p:sp>
        <p:nvSpPr>
          <p:cNvPr id="8" name="object 8"/>
          <p:cNvSpPr txBox="1"/>
          <p:nvPr/>
        </p:nvSpPr>
        <p:spPr>
          <a:xfrm>
            <a:off x="912745" y="3449325"/>
            <a:ext cx="2461895" cy="345440"/>
          </a:xfrm>
          <a:prstGeom prst="rect">
            <a:avLst/>
          </a:prstGeom>
        </p:spPr>
        <p:txBody>
          <a:bodyPr vert="horz" wrap="square" lIns="0" tIns="12700" rIns="0" bIns="0" rtlCol="0">
            <a:spAutoFit/>
          </a:bodyPr>
          <a:lstStyle/>
          <a:p>
            <a:pPr marL="12700">
              <a:lnSpc>
                <a:spcPct val="100000"/>
              </a:lnSpc>
              <a:spcBef>
                <a:spcPts val="100"/>
              </a:spcBef>
            </a:pPr>
            <a:r>
              <a:rPr sz="2100" b="0" spc="-5" dirty="0">
                <a:solidFill>
                  <a:srgbClr val="FFFFFF"/>
                </a:solidFill>
                <a:latin typeface="Roboto Lt"/>
                <a:cs typeface="Roboto Lt"/>
              </a:rPr>
              <a:t>Canada</a:t>
            </a:r>
            <a:r>
              <a:rPr sz="2100" b="0" spc="-60" dirty="0">
                <a:solidFill>
                  <a:srgbClr val="FFFFFF"/>
                </a:solidFill>
                <a:latin typeface="Roboto Lt"/>
                <a:cs typeface="Roboto Lt"/>
              </a:rPr>
              <a:t> </a:t>
            </a:r>
            <a:r>
              <a:rPr sz="2100" b="0" spc="-10" dirty="0">
                <a:solidFill>
                  <a:srgbClr val="FFFFFF"/>
                </a:solidFill>
                <a:latin typeface="Roboto Lt"/>
                <a:cs typeface="Roboto Lt"/>
              </a:rPr>
              <a:t>Presentation</a:t>
            </a:r>
            <a:endParaRPr sz="2100">
              <a:latin typeface="Roboto Lt"/>
              <a:cs typeface="Roboto Lt"/>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5596890" cy="5143500"/>
          </a:xfrm>
          <a:custGeom>
            <a:avLst/>
            <a:gdLst/>
            <a:ahLst/>
            <a:cxnLst/>
            <a:rect l="l" t="t" r="r" b="b"/>
            <a:pathLst>
              <a:path w="5596890" h="5143500">
                <a:moveTo>
                  <a:pt x="0" y="5143489"/>
                </a:moveTo>
                <a:lnTo>
                  <a:pt x="5596488" y="5143489"/>
                </a:lnTo>
                <a:lnTo>
                  <a:pt x="5596488" y="0"/>
                </a:lnTo>
                <a:lnTo>
                  <a:pt x="0" y="0"/>
                </a:lnTo>
                <a:lnTo>
                  <a:pt x="0" y="5143489"/>
                </a:lnTo>
                <a:close/>
              </a:path>
            </a:pathLst>
          </a:custGeom>
          <a:solidFill>
            <a:srgbClr val="17469C"/>
          </a:solidFill>
        </p:spPr>
        <p:txBody>
          <a:bodyPr wrap="square" lIns="0" tIns="0" rIns="0" bIns="0" rtlCol="0"/>
          <a:lstStyle/>
          <a:p>
            <a:endParaRPr/>
          </a:p>
        </p:txBody>
      </p:sp>
      <p:sp>
        <p:nvSpPr>
          <p:cNvPr id="3" name="object 3"/>
          <p:cNvSpPr/>
          <p:nvPr/>
        </p:nvSpPr>
        <p:spPr>
          <a:xfrm>
            <a:off x="599373" y="4997139"/>
            <a:ext cx="392430" cy="146685"/>
          </a:xfrm>
          <a:custGeom>
            <a:avLst/>
            <a:gdLst/>
            <a:ahLst/>
            <a:cxnLst/>
            <a:rect l="l" t="t" r="r" b="b"/>
            <a:pathLst>
              <a:path w="392430" h="146685">
                <a:moveTo>
                  <a:pt x="391958" y="146349"/>
                </a:moveTo>
                <a:lnTo>
                  <a:pt x="66528" y="146349"/>
                </a:lnTo>
                <a:lnTo>
                  <a:pt x="0" y="0"/>
                </a:lnTo>
                <a:lnTo>
                  <a:pt x="285749" y="6974"/>
                </a:lnTo>
                <a:lnTo>
                  <a:pt x="391958" y="146349"/>
                </a:lnTo>
                <a:close/>
              </a:path>
            </a:pathLst>
          </a:custGeom>
          <a:solidFill>
            <a:srgbClr val="000000">
              <a:alpha val="6669"/>
            </a:srgbClr>
          </a:solidFill>
        </p:spPr>
        <p:txBody>
          <a:bodyPr wrap="square" lIns="0" tIns="0" rIns="0" bIns="0" rtlCol="0"/>
          <a:lstStyle/>
          <a:p>
            <a:endParaRPr/>
          </a:p>
        </p:txBody>
      </p:sp>
      <p:sp>
        <p:nvSpPr>
          <p:cNvPr id="4" name="object 4"/>
          <p:cNvSpPr/>
          <p:nvPr/>
        </p:nvSpPr>
        <p:spPr>
          <a:xfrm>
            <a:off x="5594663" y="0"/>
            <a:ext cx="3549317" cy="5143489"/>
          </a:xfrm>
          <a:prstGeom prst="rect">
            <a:avLst/>
          </a:prstGeom>
          <a:blipFill>
            <a:blip r:embed="rId2" cstate="print"/>
            <a:stretch>
              <a:fillRect/>
            </a:stretch>
          </a:blipFill>
        </p:spPr>
        <p:txBody>
          <a:bodyPr wrap="square" lIns="0" tIns="0" rIns="0" bIns="0" rtlCol="0"/>
          <a:lstStyle/>
          <a:p>
            <a:endParaRPr/>
          </a:p>
        </p:txBody>
      </p:sp>
      <p:sp>
        <p:nvSpPr>
          <p:cNvPr id="5" name="object 5"/>
          <p:cNvSpPr/>
          <p:nvPr/>
        </p:nvSpPr>
        <p:spPr>
          <a:xfrm>
            <a:off x="257869" y="4421216"/>
            <a:ext cx="953848" cy="495274"/>
          </a:xfrm>
          <a:prstGeom prst="rect">
            <a:avLst/>
          </a:prstGeom>
          <a:blipFill>
            <a:blip r:embed="rId3" cstate="print"/>
            <a:stretch>
              <a:fillRect/>
            </a:stretch>
          </a:blipFill>
        </p:spPr>
        <p:txBody>
          <a:bodyPr wrap="square" lIns="0" tIns="0" rIns="0" bIns="0" rtlCol="0"/>
          <a:lstStyle/>
          <a:p>
            <a:endParaRPr/>
          </a:p>
        </p:txBody>
      </p:sp>
      <p:sp>
        <p:nvSpPr>
          <p:cNvPr id="6" name="object 6"/>
          <p:cNvSpPr txBox="1"/>
          <p:nvPr/>
        </p:nvSpPr>
        <p:spPr>
          <a:xfrm>
            <a:off x="346113" y="1067591"/>
            <a:ext cx="4424045" cy="2586990"/>
          </a:xfrm>
          <a:prstGeom prst="rect">
            <a:avLst/>
          </a:prstGeom>
        </p:spPr>
        <p:txBody>
          <a:bodyPr vert="horz" wrap="square" lIns="0" tIns="12700" rIns="0" bIns="0" rtlCol="0">
            <a:spAutoFit/>
          </a:bodyPr>
          <a:lstStyle/>
          <a:p>
            <a:pPr marL="363855" indent="-351790">
              <a:lnSpc>
                <a:spcPct val="100000"/>
              </a:lnSpc>
              <a:spcBef>
                <a:spcPts val="100"/>
              </a:spcBef>
              <a:buFont typeface="Arial"/>
              <a:buChar char="●"/>
              <a:tabLst>
                <a:tab pos="363855" algn="l"/>
                <a:tab pos="364490" algn="l"/>
              </a:tabLst>
            </a:pPr>
            <a:r>
              <a:rPr sz="1600" b="0" spc="-5" dirty="0">
                <a:solidFill>
                  <a:srgbClr val="FFFFFF"/>
                </a:solidFill>
                <a:latin typeface="Roboto Lt"/>
                <a:cs typeface="Roboto Lt"/>
              </a:rPr>
              <a:t>No desk</a:t>
            </a:r>
            <a:r>
              <a:rPr sz="1600" b="0" spc="-10" dirty="0">
                <a:solidFill>
                  <a:srgbClr val="FFFFFF"/>
                </a:solidFill>
                <a:latin typeface="Roboto Lt"/>
                <a:cs typeface="Roboto Lt"/>
              </a:rPr>
              <a:t> fees</a:t>
            </a:r>
            <a:endParaRPr sz="1600">
              <a:latin typeface="Roboto Lt"/>
              <a:cs typeface="Roboto Lt"/>
            </a:endParaRPr>
          </a:p>
          <a:p>
            <a:pPr marL="363855" indent="-351790">
              <a:lnSpc>
                <a:spcPct val="100000"/>
              </a:lnSpc>
              <a:spcBef>
                <a:spcPts val="1285"/>
              </a:spcBef>
              <a:buFont typeface="Arial"/>
              <a:buChar char="●"/>
              <a:tabLst>
                <a:tab pos="363855" algn="l"/>
                <a:tab pos="364490" algn="l"/>
              </a:tabLst>
            </a:pPr>
            <a:r>
              <a:rPr sz="1600" b="0" spc="-10" dirty="0">
                <a:solidFill>
                  <a:srgbClr val="FFFFFF"/>
                </a:solidFill>
                <a:latin typeface="Roboto Lt"/>
                <a:cs typeface="Roboto Lt"/>
              </a:rPr>
              <a:t>Work from</a:t>
            </a:r>
            <a:r>
              <a:rPr sz="1600" b="0" spc="-5" dirty="0">
                <a:solidFill>
                  <a:srgbClr val="FFFFFF"/>
                </a:solidFill>
                <a:latin typeface="Roboto Lt"/>
                <a:cs typeface="Roboto Lt"/>
              </a:rPr>
              <a:t> </a:t>
            </a:r>
            <a:r>
              <a:rPr sz="1600" b="0" spc="-10" dirty="0">
                <a:solidFill>
                  <a:srgbClr val="FFFFFF"/>
                </a:solidFill>
                <a:latin typeface="Roboto Lt"/>
                <a:cs typeface="Roboto Lt"/>
              </a:rPr>
              <a:t>anywhere</a:t>
            </a:r>
            <a:endParaRPr sz="1600">
              <a:latin typeface="Roboto Lt"/>
              <a:cs typeface="Roboto Lt"/>
            </a:endParaRPr>
          </a:p>
          <a:p>
            <a:pPr marL="363855" indent="-351790">
              <a:lnSpc>
                <a:spcPct val="100000"/>
              </a:lnSpc>
              <a:spcBef>
                <a:spcPts val="1290"/>
              </a:spcBef>
              <a:buFont typeface="Arial"/>
              <a:buChar char="●"/>
              <a:tabLst>
                <a:tab pos="363855" algn="l"/>
                <a:tab pos="364490" algn="l"/>
              </a:tabLst>
            </a:pPr>
            <a:r>
              <a:rPr sz="1600" b="0" spc="-5" dirty="0">
                <a:solidFill>
                  <a:srgbClr val="FFFFFF"/>
                </a:solidFill>
                <a:latin typeface="Roboto Lt"/>
                <a:cs typeface="Roboto Lt"/>
              </a:rPr>
              <a:t>Cut </a:t>
            </a:r>
            <a:r>
              <a:rPr sz="1600" b="0" spc="-10" dirty="0">
                <a:solidFill>
                  <a:srgbClr val="FFFFFF"/>
                </a:solidFill>
                <a:latin typeface="Roboto Lt"/>
                <a:cs typeface="Roboto Lt"/>
              </a:rPr>
              <a:t>overhead </a:t>
            </a:r>
            <a:r>
              <a:rPr sz="1600" b="0" spc="-5" dirty="0">
                <a:solidFill>
                  <a:srgbClr val="FFFFFF"/>
                </a:solidFill>
                <a:latin typeface="Roboto Lt"/>
                <a:cs typeface="Roboto Lt"/>
              </a:rPr>
              <a:t>brick-and-mortar </a:t>
            </a:r>
            <a:r>
              <a:rPr sz="1600" b="0" spc="-10" dirty="0">
                <a:solidFill>
                  <a:srgbClr val="FFFFFF"/>
                </a:solidFill>
                <a:latin typeface="Roboto Lt"/>
                <a:cs typeface="Roboto Lt"/>
              </a:rPr>
              <a:t>costs</a:t>
            </a:r>
            <a:endParaRPr sz="1600">
              <a:latin typeface="Roboto Lt"/>
              <a:cs typeface="Roboto Lt"/>
            </a:endParaRPr>
          </a:p>
          <a:p>
            <a:pPr marL="363855" marR="5080" indent="-351790">
              <a:lnSpc>
                <a:spcPct val="114999"/>
              </a:lnSpc>
              <a:spcBef>
                <a:spcPts val="1000"/>
              </a:spcBef>
              <a:buFont typeface="Arial"/>
              <a:buChar char="●"/>
              <a:tabLst>
                <a:tab pos="363855" algn="l"/>
                <a:tab pos="364490" algn="l"/>
              </a:tabLst>
            </a:pPr>
            <a:r>
              <a:rPr sz="1600" b="0" spc="-5" dirty="0">
                <a:solidFill>
                  <a:srgbClr val="FFFFFF"/>
                </a:solidFill>
                <a:latin typeface="Roboto Lt"/>
                <a:cs typeface="Roboto Lt"/>
              </a:rPr>
              <a:t>No </a:t>
            </a:r>
            <a:r>
              <a:rPr sz="1600" b="0" spc="-10" dirty="0">
                <a:solidFill>
                  <a:srgbClr val="FFFFFF"/>
                </a:solidFill>
                <a:latin typeface="Roboto Lt"/>
                <a:cs typeface="Roboto Lt"/>
              </a:rPr>
              <a:t>expensive </a:t>
            </a:r>
            <a:r>
              <a:rPr sz="1600" b="0" spc="-5" dirty="0">
                <a:solidFill>
                  <a:srgbClr val="FFFFFF"/>
                </a:solidFill>
                <a:latin typeface="Roboto Lt"/>
                <a:cs typeface="Roboto Lt"/>
              </a:rPr>
              <a:t>leases means the company </a:t>
            </a:r>
            <a:r>
              <a:rPr sz="1600" b="0" spc="-10" dirty="0">
                <a:solidFill>
                  <a:srgbClr val="FFFFFF"/>
                </a:solidFill>
                <a:latin typeface="Roboto Lt"/>
                <a:cs typeface="Roboto Lt"/>
              </a:rPr>
              <a:t>can  invest </a:t>
            </a:r>
            <a:r>
              <a:rPr sz="1600" b="0" spc="-5" dirty="0">
                <a:solidFill>
                  <a:srgbClr val="FFFFFF"/>
                </a:solidFill>
                <a:latin typeface="Roboto Lt"/>
                <a:cs typeface="Roboto Lt"/>
              </a:rPr>
              <a:t>in agent </a:t>
            </a:r>
            <a:r>
              <a:rPr sz="1600" b="0" dirty="0">
                <a:solidFill>
                  <a:srgbClr val="FFFFFF"/>
                </a:solidFill>
                <a:latin typeface="Roboto Lt"/>
                <a:cs typeface="Roboto Lt"/>
              </a:rPr>
              <a:t>support </a:t>
            </a:r>
            <a:r>
              <a:rPr sz="1600" b="0" spc="-5" dirty="0">
                <a:solidFill>
                  <a:srgbClr val="FFFFFF"/>
                </a:solidFill>
                <a:latin typeface="Roboto Lt"/>
                <a:cs typeface="Roboto Lt"/>
              </a:rPr>
              <a:t>and</a:t>
            </a:r>
            <a:r>
              <a:rPr sz="1600" b="0" spc="-10" dirty="0">
                <a:solidFill>
                  <a:srgbClr val="FFFFFF"/>
                </a:solidFill>
                <a:latin typeface="Roboto Lt"/>
                <a:cs typeface="Roboto Lt"/>
              </a:rPr>
              <a:t> technology</a:t>
            </a:r>
            <a:endParaRPr sz="1600">
              <a:latin typeface="Roboto Lt"/>
              <a:cs typeface="Roboto Lt"/>
            </a:endParaRPr>
          </a:p>
          <a:p>
            <a:pPr marL="363855" indent="-351790">
              <a:lnSpc>
                <a:spcPct val="100000"/>
              </a:lnSpc>
              <a:spcBef>
                <a:spcPts val="1285"/>
              </a:spcBef>
              <a:buFont typeface="Arial"/>
              <a:buChar char="●"/>
              <a:tabLst>
                <a:tab pos="363855" algn="l"/>
                <a:tab pos="364490" algn="l"/>
              </a:tabLst>
            </a:pPr>
            <a:r>
              <a:rPr sz="1600" b="0" spc="-10" dirty="0">
                <a:solidFill>
                  <a:srgbClr val="FFFFFF"/>
                </a:solidFill>
                <a:latin typeface="Roboto Lt"/>
                <a:cs typeface="Roboto Lt"/>
              </a:rPr>
              <a:t>Paperless transactions</a:t>
            </a:r>
            <a:endParaRPr sz="1600">
              <a:latin typeface="Roboto Lt"/>
              <a:cs typeface="Roboto Lt"/>
            </a:endParaRPr>
          </a:p>
          <a:p>
            <a:pPr marL="363855" indent="-351790">
              <a:lnSpc>
                <a:spcPct val="100000"/>
              </a:lnSpc>
              <a:spcBef>
                <a:spcPts val="1290"/>
              </a:spcBef>
              <a:buFont typeface="Arial"/>
              <a:buChar char="●"/>
              <a:tabLst>
                <a:tab pos="363855" algn="l"/>
                <a:tab pos="364490" algn="l"/>
              </a:tabLst>
            </a:pPr>
            <a:r>
              <a:rPr sz="1600" b="0" spc="-5" dirty="0">
                <a:solidFill>
                  <a:srgbClr val="FFFFFF"/>
                </a:solidFill>
                <a:latin typeface="Roboto Lt"/>
                <a:cs typeface="Roboto Lt"/>
              </a:rPr>
              <a:t>Get </a:t>
            </a:r>
            <a:r>
              <a:rPr sz="1600" b="0" spc="-10" dirty="0">
                <a:solidFill>
                  <a:srgbClr val="FFFFFF"/>
                </a:solidFill>
                <a:latin typeface="Roboto Lt"/>
                <a:cs typeface="Roboto Lt"/>
              </a:rPr>
              <a:t>instant </a:t>
            </a:r>
            <a:r>
              <a:rPr sz="1600" b="0" spc="-5" dirty="0">
                <a:solidFill>
                  <a:srgbClr val="FFFFFF"/>
                </a:solidFill>
                <a:latin typeface="Roboto Lt"/>
                <a:cs typeface="Roboto Lt"/>
              </a:rPr>
              <a:t>access </a:t>
            </a:r>
            <a:r>
              <a:rPr sz="1600" b="0" spc="-10" dirty="0">
                <a:solidFill>
                  <a:srgbClr val="FFFFFF"/>
                </a:solidFill>
                <a:latin typeface="Roboto Lt"/>
                <a:cs typeface="Roboto Lt"/>
              </a:rPr>
              <a:t>to training </a:t>
            </a:r>
            <a:r>
              <a:rPr sz="1600" b="0" spc="-5" dirty="0">
                <a:solidFill>
                  <a:srgbClr val="FFFFFF"/>
                </a:solidFill>
                <a:latin typeface="Roboto Lt"/>
                <a:cs typeface="Roboto Lt"/>
              </a:rPr>
              <a:t>and</a:t>
            </a:r>
            <a:r>
              <a:rPr sz="1600" b="0" spc="-10" dirty="0">
                <a:solidFill>
                  <a:srgbClr val="FFFFFF"/>
                </a:solidFill>
                <a:latin typeface="Roboto Lt"/>
                <a:cs typeface="Roboto Lt"/>
              </a:rPr>
              <a:t> </a:t>
            </a:r>
            <a:r>
              <a:rPr sz="1600" b="0" dirty="0">
                <a:solidFill>
                  <a:srgbClr val="FFFFFF"/>
                </a:solidFill>
                <a:latin typeface="Roboto Lt"/>
                <a:cs typeface="Roboto Lt"/>
              </a:rPr>
              <a:t>support</a:t>
            </a:r>
            <a:endParaRPr sz="1600">
              <a:latin typeface="Roboto Lt"/>
              <a:cs typeface="Roboto Lt"/>
            </a:endParaRPr>
          </a:p>
        </p:txBody>
      </p:sp>
      <p:sp>
        <p:nvSpPr>
          <p:cNvPr id="7" name="object 7"/>
          <p:cNvSpPr txBox="1">
            <a:spLocks noGrp="1"/>
          </p:cNvSpPr>
          <p:nvPr>
            <p:ph type="title"/>
          </p:nvPr>
        </p:nvSpPr>
        <p:spPr>
          <a:xfrm>
            <a:off x="377667" y="281979"/>
            <a:ext cx="4455795" cy="452120"/>
          </a:xfrm>
          <a:prstGeom prst="rect">
            <a:avLst/>
          </a:prstGeom>
        </p:spPr>
        <p:txBody>
          <a:bodyPr vert="horz" wrap="square" lIns="0" tIns="12700" rIns="0" bIns="0" rtlCol="0">
            <a:spAutoFit/>
          </a:bodyPr>
          <a:lstStyle/>
          <a:p>
            <a:pPr marL="12700">
              <a:lnSpc>
                <a:spcPct val="100000"/>
              </a:lnSpc>
              <a:spcBef>
                <a:spcPts val="100"/>
              </a:spcBef>
            </a:pPr>
            <a:r>
              <a:rPr sz="2800" spc="-5" dirty="0"/>
              <a:t>Cloud Campus</a:t>
            </a:r>
            <a:r>
              <a:rPr sz="2800" spc="-90" dirty="0"/>
              <a:t> </a:t>
            </a:r>
            <a:r>
              <a:rPr sz="2800" spc="-10" dirty="0"/>
              <a:t>Environment</a:t>
            </a:r>
            <a:endParaRPr sz="280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9144000" cy="5143500"/>
          </a:xfrm>
          <a:custGeom>
            <a:avLst/>
            <a:gdLst/>
            <a:ahLst/>
            <a:cxnLst/>
            <a:rect l="l" t="t" r="r" b="b"/>
            <a:pathLst>
              <a:path w="9144000" h="5143500">
                <a:moveTo>
                  <a:pt x="0" y="0"/>
                </a:moveTo>
                <a:lnTo>
                  <a:pt x="9143981" y="0"/>
                </a:lnTo>
                <a:lnTo>
                  <a:pt x="9143981" y="5143489"/>
                </a:lnTo>
                <a:lnTo>
                  <a:pt x="0" y="5143489"/>
                </a:lnTo>
                <a:lnTo>
                  <a:pt x="0" y="0"/>
                </a:lnTo>
                <a:close/>
              </a:path>
            </a:pathLst>
          </a:custGeom>
          <a:solidFill>
            <a:srgbClr val="699ABC"/>
          </a:solidFill>
        </p:spPr>
        <p:txBody>
          <a:bodyPr wrap="square" lIns="0" tIns="0" rIns="0" bIns="0" rtlCol="0"/>
          <a:lstStyle/>
          <a:p>
            <a:endParaRPr/>
          </a:p>
        </p:txBody>
      </p:sp>
      <p:grpSp>
        <p:nvGrpSpPr>
          <p:cNvPr id="3" name="object 3"/>
          <p:cNvGrpSpPr/>
          <p:nvPr/>
        </p:nvGrpSpPr>
        <p:grpSpPr>
          <a:xfrm>
            <a:off x="0" y="776023"/>
            <a:ext cx="3276600" cy="2260600"/>
            <a:chOff x="0" y="776023"/>
            <a:chExt cx="3276600" cy="2260600"/>
          </a:xfrm>
        </p:grpSpPr>
        <p:sp>
          <p:nvSpPr>
            <p:cNvPr id="4" name="object 4"/>
            <p:cNvSpPr/>
            <p:nvPr/>
          </p:nvSpPr>
          <p:spPr>
            <a:xfrm>
              <a:off x="0" y="776033"/>
              <a:ext cx="3181350" cy="1965325"/>
            </a:xfrm>
            <a:custGeom>
              <a:avLst/>
              <a:gdLst/>
              <a:ahLst/>
              <a:cxnLst/>
              <a:rect l="l" t="t" r="r" b="b"/>
              <a:pathLst>
                <a:path w="3181350" h="1965325">
                  <a:moveTo>
                    <a:pt x="188163" y="1628444"/>
                  </a:moveTo>
                  <a:lnTo>
                    <a:pt x="6972" y="1628444"/>
                  </a:lnTo>
                  <a:lnTo>
                    <a:pt x="0" y="1844497"/>
                  </a:lnTo>
                  <a:lnTo>
                    <a:pt x="188163" y="1628444"/>
                  </a:lnTo>
                  <a:close/>
                </a:path>
                <a:path w="3181350" h="1965325">
                  <a:moveTo>
                    <a:pt x="511365" y="1214170"/>
                  </a:moveTo>
                  <a:lnTo>
                    <a:pt x="364782" y="1020419"/>
                  </a:lnTo>
                  <a:lnTo>
                    <a:pt x="76708" y="1020419"/>
                  </a:lnTo>
                  <a:lnTo>
                    <a:pt x="367804" y="1402905"/>
                  </a:lnTo>
                  <a:lnTo>
                    <a:pt x="511365" y="1214170"/>
                  </a:lnTo>
                  <a:close/>
                </a:path>
                <a:path w="3181350" h="1965325">
                  <a:moveTo>
                    <a:pt x="1257211" y="794550"/>
                  </a:moveTo>
                  <a:lnTo>
                    <a:pt x="970114" y="794550"/>
                  </a:lnTo>
                  <a:lnTo>
                    <a:pt x="76708" y="1965096"/>
                  </a:lnTo>
                  <a:lnTo>
                    <a:pt x="363778" y="1965096"/>
                  </a:lnTo>
                  <a:lnTo>
                    <a:pt x="580631" y="1680984"/>
                  </a:lnTo>
                  <a:lnTo>
                    <a:pt x="797458" y="1965096"/>
                  </a:lnTo>
                  <a:lnTo>
                    <a:pt x="1084554" y="1965096"/>
                  </a:lnTo>
                  <a:lnTo>
                    <a:pt x="724179" y="1493253"/>
                  </a:lnTo>
                  <a:lnTo>
                    <a:pt x="1257211" y="794550"/>
                  </a:lnTo>
                  <a:close/>
                </a:path>
                <a:path w="3181350" h="1965325">
                  <a:moveTo>
                    <a:pt x="1561007" y="419620"/>
                  </a:moveTo>
                  <a:lnTo>
                    <a:pt x="1414437" y="225882"/>
                  </a:lnTo>
                  <a:lnTo>
                    <a:pt x="1126350" y="225882"/>
                  </a:lnTo>
                  <a:lnTo>
                    <a:pt x="1417459" y="608355"/>
                  </a:lnTo>
                  <a:lnTo>
                    <a:pt x="1561007" y="419620"/>
                  </a:lnTo>
                  <a:close/>
                </a:path>
                <a:path w="3181350" h="1965325">
                  <a:moveTo>
                    <a:pt x="2306866" y="0"/>
                  </a:moveTo>
                  <a:lnTo>
                    <a:pt x="2019757" y="0"/>
                  </a:lnTo>
                  <a:lnTo>
                    <a:pt x="1126350" y="1170533"/>
                  </a:lnTo>
                  <a:lnTo>
                    <a:pt x="1413421" y="1170533"/>
                  </a:lnTo>
                  <a:lnTo>
                    <a:pt x="1630286" y="886434"/>
                  </a:lnTo>
                  <a:lnTo>
                    <a:pt x="1847100" y="1170533"/>
                  </a:lnTo>
                  <a:lnTo>
                    <a:pt x="2134209" y="1170533"/>
                  </a:lnTo>
                  <a:lnTo>
                    <a:pt x="1773834" y="698715"/>
                  </a:lnTo>
                  <a:lnTo>
                    <a:pt x="2306866" y="0"/>
                  </a:lnTo>
                  <a:close/>
                </a:path>
                <a:path w="3181350" h="1965325">
                  <a:moveTo>
                    <a:pt x="2434907" y="907491"/>
                  </a:moveTo>
                  <a:lnTo>
                    <a:pt x="2288336" y="713740"/>
                  </a:lnTo>
                  <a:lnTo>
                    <a:pt x="2000262" y="713740"/>
                  </a:lnTo>
                  <a:lnTo>
                    <a:pt x="2291359" y="1096225"/>
                  </a:lnTo>
                  <a:lnTo>
                    <a:pt x="2434907" y="907491"/>
                  </a:lnTo>
                  <a:close/>
                </a:path>
                <a:path w="3181350" h="1965325">
                  <a:moveTo>
                    <a:pt x="3180765" y="487870"/>
                  </a:moveTo>
                  <a:lnTo>
                    <a:pt x="2893657" y="487870"/>
                  </a:lnTo>
                  <a:lnTo>
                    <a:pt x="2000262" y="1658404"/>
                  </a:lnTo>
                  <a:lnTo>
                    <a:pt x="2287320" y="1658404"/>
                  </a:lnTo>
                  <a:lnTo>
                    <a:pt x="2504186" y="1374305"/>
                  </a:lnTo>
                  <a:lnTo>
                    <a:pt x="2721013" y="1658404"/>
                  </a:lnTo>
                  <a:lnTo>
                    <a:pt x="3008109" y="1658404"/>
                  </a:lnTo>
                  <a:lnTo>
                    <a:pt x="2647734" y="1186573"/>
                  </a:lnTo>
                  <a:lnTo>
                    <a:pt x="3180765" y="487870"/>
                  </a:lnTo>
                  <a:close/>
                </a:path>
              </a:pathLst>
            </a:custGeom>
            <a:solidFill>
              <a:srgbClr val="000000">
                <a:alpha val="6669"/>
              </a:srgbClr>
            </a:solidFill>
          </p:spPr>
          <p:txBody>
            <a:bodyPr wrap="square" lIns="0" tIns="0" rIns="0" bIns="0" rtlCol="0"/>
            <a:lstStyle/>
            <a:p>
              <a:endParaRPr/>
            </a:p>
          </p:txBody>
        </p:sp>
        <p:sp>
          <p:nvSpPr>
            <p:cNvPr id="5" name="object 5"/>
            <p:cNvSpPr/>
            <p:nvPr/>
          </p:nvSpPr>
          <p:spPr>
            <a:xfrm>
              <a:off x="0" y="1300174"/>
              <a:ext cx="3276600" cy="1736089"/>
            </a:xfrm>
            <a:custGeom>
              <a:avLst/>
              <a:gdLst/>
              <a:ahLst/>
              <a:cxnLst/>
              <a:rect l="l" t="t" r="r" b="b"/>
              <a:pathLst>
                <a:path w="3276600" h="1736089">
                  <a:moveTo>
                    <a:pt x="323342" y="0"/>
                  </a:moveTo>
                  <a:lnTo>
                    <a:pt x="0" y="0"/>
                  </a:lnTo>
                  <a:lnTo>
                    <a:pt x="0" y="1735848"/>
                  </a:lnTo>
                  <a:lnTo>
                    <a:pt x="323342" y="1735848"/>
                  </a:lnTo>
                  <a:lnTo>
                    <a:pt x="323342" y="0"/>
                  </a:lnTo>
                  <a:close/>
                </a:path>
                <a:path w="3276600" h="1736089">
                  <a:moveTo>
                    <a:pt x="3276511" y="0"/>
                  </a:moveTo>
                  <a:lnTo>
                    <a:pt x="2947733" y="0"/>
                  </a:lnTo>
                  <a:lnTo>
                    <a:pt x="2947733" y="1735848"/>
                  </a:lnTo>
                  <a:lnTo>
                    <a:pt x="3276511" y="1735848"/>
                  </a:lnTo>
                  <a:lnTo>
                    <a:pt x="3276511" y="0"/>
                  </a:lnTo>
                  <a:close/>
                </a:path>
              </a:pathLst>
            </a:custGeom>
            <a:solidFill>
              <a:srgbClr val="FFFFFF"/>
            </a:solidFill>
          </p:spPr>
          <p:txBody>
            <a:bodyPr wrap="square" lIns="0" tIns="0" rIns="0" bIns="0" rtlCol="0"/>
            <a:lstStyle/>
            <a:p>
              <a:endParaRPr/>
            </a:p>
          </p:txBody>
        </p:sp>
      </p:grpSp>
      <p:sp>
        <p:nvSpPr>
          <p:cNvPr id="6" name="object 6"/>
          <p:cNvSpPr/>
          <p:nvPr/>
        </p:nvSpPr>
        <p:spPr>
          <a:xfrm>
            <a:off x="0" y="0"/>
            <a:ext cx="9144000" cy="3036570"/>
          </a:xfrm>
          <a:custGeom>
            <a:avLst/>
            <a:gdLst/>
            <a:ahLst/>
            <a:cxnLst/>
            <a:rect l="l" t="t" r="r" b="b"/>
            <a:pathLst>
              <a:path w="9144000" h="3036570">
                <a:moveTo>
                  <a:pt x="9143975" y="0"/>
                </a:moveTo>
                <a:lnTo>
                  <a:pt x="0" y="0"/>
                </a:lnTo>
                <a:lnTo>
                  <a:pt x="0" y="1300175"/>
                </a:lnTo>
                <a:lnTo>
                  <a:pt x="5900902" y="1300175"/>
                </a:lnTo>
                <a:lnTo>
                  <a:pt x="5900902" y="3036024"/>
                </a:lnTo>
                <a:lnTo>
                  <a:pt x="9143975" y="3036024"/>
                </a:lnTo>
                <a:lnTo>
                  <a:pt x="9143975" y="1300175"/>
                </a:lnTo>
                <a:lnTo>
                  <a:pt x="9143975" y="0"/>
                </a:lnTo>
                <a:close/>
              </a:path>
            </a:pathLst>
          </a:custGeom>
          <a:solidFill>
            <a:srgbClr val="FFFFFF"/>
          </a:solidFill>
        </p:spPr>
        <p:txBody>
          <a:bodyPr wrap="square" lIns="0" tIns="0" rIns="0" bIns="0" rtlCol="0"/>
          <a:lstStyle/>
          <a:p>
            <a:endParaRPr/>
          </a:p>
        </p:txBody>
      </p:sp>
      <p:sp>
        <p:nvSpPr>
          <p:cNvPr id="7" name="object 7"/>
          <p:cNvSpPr txBox="1">
            <a:spLocks noGrp="1"/>
          </p:cNvSpPr>
          <p:nvPr>
            <p:ph type="title"/>
          </p:nvPr>
        </p:nvSpPr>
        <p:spPr>
          <a:xfrm>
            <a:off x="370811" y="155528"/>
            <a:ext cx="5575300" cy="940435"/>
          </a:xfrm>
          <a:prstGeom prst="rect">
            <a:avLst/>
          </a:prstGeom>
        </p:spPr>
        <p:txBody>
          <a:bodyPr vert="horz" wrap="square" lIns="0" tIns="151765" rIns="0" bIns="0" rtlCol="0">
            <a:spAutoFit/>
          </a:bodyPr>
          <a:lstStyle/>
          <a:p>
            <a:pPr marL="12700">
              <a:lnSpc>
                <a:spcPct val="100000"/>
              </a:lnSpc>
              <a:spcBef>
                <a:spcPts val="1195"/>
              </a:spcBef>
            </a:pPr>
            <a:r>
              <a:rPr sz="3000" b="1" spc="-10" dirty="0">
                <a:solidFill>
                  <a:srgbClr val="1C4DB3"/>
                </a:solidFill>
                <a:latin typeface="Roboto Black"/>
                <a:cs typeface="Roboto Black"/>
              </a:rPr>
              <a:t>Agent-centric </a:t>
            </a:r>
            <a:r>
              <a:rPr sz="3000" b="1" spc="-20" dirty="0">
                <a:solidFill>
                  <a:srgbClr val="1C4DB3"/>
                </a:solidFill>
                <a:latin typeface="Roboto Black"/>
                <a:cs typeface="Roboto Black"/>
              </a:rPr>
              <a:t>Value</a:t>
            </a:r>
            <a:r>
              <a:rPr sz="3000" b="1" spc="10" dirty="0">
                <a:solidFill>
                  <a:srgbClr val="1C4DB3"/>
                </a:solidFill>
                <a:latin typeface="Roboto Black"/>
                <a:cs typeface="Roboto Black"/>
              </a:rPr>
              <a:t> </a:t>
            </a:r>
            <a:r>
              <a:rPr sz="3000" b="1" spc="-15" dirty="0">
                <a:solidFill>
                  <a:srgbClr val="1C4DB3"/>
                </a:solidFill>
                <a:latin typeface="Roboto Black"/>
                <a:cs typeface="Roboto Black"/>
              </a:rPr>
              <a:t>Proposition</a:t>
            </a:r>
            <a:endParaRPr sz="3000">
              <a:latin typeface="Roboto Bk"/>
              <a:cs typeface="Roboto Bk"/>
            </a:endParaRPr>
          </a:p>
          <a:p>
            <a:pPr marL="21590">
              <a:lnSpc>
                <a:spcPct val="100000"/>
              </a:lnSpc>
              <a:spcBef>
                <a:spcPts val="585"/>
              </a:spcBef>
            </a:pPr>
            <a:r>
              <a:rPr sz="1600" b="0" spc="-5" dirty="0">
                <a:solidFill>
                  <a:srgbClr val="000000"/>
                </a:solidFill>
                <a:latin typeface="Roboto Lt"/>
                <a:cs typeface="Roboto Lt"/>
              </a:rPr>
              <a:t>eXp Realty: Most </a:t>
            </a:r>
            <a:r>
              <a:rPr sz="1600" b="0" spc="-10" dirty="0">
                <a:solidFill>
                  <a:srgbClr val="000000"/>
                </a:solidFill>
                <a:latin typeface="Roboto Lt"/>
                <a:cs typeface="Roboto Lt"/>
              </a:rPr>
              <a:t>Agent-centric </a:t>
            </a:r>
            <a:r>
              <a:rPr sz="1600" b="0" spc="-5" dirty="0">
                <a:solidFill>
                  <a:srgbClr val="000000"/>
                </a:solidFill>
                <a:latin typeface="Roboto Lt"/>
                <a:cs typeface="Roboto Lt"/>
              </a:rPr>
              <a:t>Company on the</a:t>
            </a:r>
            <a:r>
              <a:rPr sz="1600" b="0" dirty="0">
                <a:solidFill>
                  <a:srgbClr val="000000"/>
                </a:solidFill>
                <a:latin typeface="Roboto Lt"/>
                <a:cs typeface="Roboto Lt"/>
              </a:rPr>
              <a:t> </a:t>
            </a:r>
            <a:r>
              <a:rPr sz="1600" b="0" spc="-10" dirty="0">
                <a:solidFill>
                  <a:srgbClr val="000000"/>
                </a:solidFill>
                <a:latin typeface="Roboto Lt"/>
                <a:cs typeface="Roboto Lt"/>
              </a:rPr>
              <a:t>Planet</a:t>
            </a:r>
            <a:endParaRPr sz="1600">
              <a:latin typeface="Roboto Lt"/>
              <a:cs typeface="Roboto Lt"/>
            </a:endParaRPr>
          </a:p>
        </p:txBody>
      </p:sp>
      <p:grpSp>
        <p:nvGrpSpPr>
          <p:cNvPr id="8" name="object 8"/>
          <p:cNvGrpSpPr/>
          <p:nvPr/>
        </p:nvGrpSpPr>
        <p:grpSpPr>
          <a:xfrm>
            <a:off x="318586" y="1293134"/>
            <a:ext cx="8530590" cy="3423285"/>
            <a:chOff x="318586" y="1293134"/>
            <a:chExt cx="8530590" cy="3423285"/>
          </a:xfrm>
        </p:grpSpPr>
        <p:sp>
          <p:nvSpPr>
            <p:cNvPr id="9" name="object 9"/>
            <p:cNvSpPr/>
            <p:nvPr/>
          </p:nvSpPr>
          <p:spPr>
            <a:xfrm>
              <a:off x="6219937" y="1300167"/>
              <a:ext cx="2624455" cy="3402329"/>
            </a:xfrm>
            <a:custGeom>
              <a:avLst/>
              <a:gdLst/>
              <a:ahLst/>
              <a:cxnLst/>
              <a:rect l="l" t="t" r="r" b="b"/>
              <a:pathLst>
                <a:path w="2624454" h="3402329">
                  <a:moveTo>
                    <a:pt x="2624394" y="3402298"/>
                  </a:moveTo>
                  <a:lnTo>
                    <a:pt x="0" y="3402298"/>
                  </a:lnTo>
                  <a:lnTo>
                    <a:pt x="0" y="0"/>
                  </a:lnTo>
                  <a:lnTo>
                    <a:pt x="2624394" y="0"/>
                  </a:lnTo>
                  <a:lnTo>
                    <a:pt x="2624394" y="3402298"/>
                  </a:lnTo>
                  <a:close/>
                </a:path>
              </a:pathLst>
            </a:custGeom>
            <a:solidFill>
              <a:srgbClr val="18469C"/>
            </a:solidFill>
          </p:spPr>
          <p:txBody>
            <a:bodyPr wrap="square" lIns="0" tIns="0" rIns="0" bIns="0" rtlCol="0"/>
            <a:lstStyle/>
            <a:p>
              <a:endParaRPr/>
            </a:p>
          </p:txBody>
        </p:sp>
        <p:sp>
          <p:nvSpPr>
            <p:cNvPr id="10" name="object 10"/>
            <p:cNvSpPr/>
            <p:nvPr/>
          </p:nvSpPr>
          <p:spPr>
            <a:xfrm>
              <a:off x="6219937" y="1300167"/>
              <a:ext cx="2624455" cy="3402329"/>
            </a:xfrm>
            <a:custGeom>
              <a:avLst/>
              <a:gdLst/>
              <a:ahLst/>
              <a:cxnLst/>
              <a:rect l="l" t="t" r="r" b="b"/>
              <a:pathLst>
                <a:path w="2624454" h="3402329">
                  <a:moveTo>
                    <a:pt x="0" y="0"/>
                  </a:moveTo>
                  <a:lnTo>
                    <a:pt x="2624394" y="0"/>
                  </a:lnTo>
                  <a:lnTo>
                    <a:pt x="2624394" y="3402298"/>
                  </a:lnTo>
                  <a:lnTo>
                    <a:pt x="0" y="3402298"/>
                  </a:lnTo>
                  <a:lnTo>
                    <a:pt x="0" y="0"/>
                  </a:lnTo>
                  <a:close/>
                </a:path>
              </a:pathLst>
            </a:custGeom>
            <a:ln w="9524">
              <a:solidFill>
                <a:srgbClr val="FFFFFF"/>
              </a:solidFill>
            </a:ln>
          </p:spPr>
          <p:txBody>
            <a:bodyPr wrap="square" lIns="0" tIns="0" rIns="0" bIns="0" rtlCol="0"/>
            <a:lstStyle/>
            <a:p>
              <a:endParaRPr/>
            </a:p>
          </p:txBody>
        </p:sp>
        <p:sp>
          <p:nvSpPr>
            <p:cNvPr id="11" name="object 11"/>
            <p:cNvSpPr/>
            <p:nvPr/>
          </p:nvSpPr>
          <p:spPr>
            <a:xfrm>
              <a:off x="3276518" y="1309252"/>
              <a:ext cx="2624455" cy="3402329"/>
            </a:xfrm>
            <a:custGeom>
              <a:avLst/>
              <a:gdLst/>
              <a:ahLst/>
              <a:cxnLst/>
              <a:rect l="l" t="t" r="r" b="b"/>
              <a:pathLst>
                <a:path w="2624454" h="3402329">
                  <a:moveTo>
                    <a:pt x="2624394" y="3402288"/>
                  </a:moveTo>
                  <a:lnTo>
                    <a:pt x="0" y="3402288"/>
                  </a:lnTo>
                  <a:lnTo>
                    <a:pt x="0" y="0"/>
                  </a:lnTo>
                  <a:lnTo>
                    <a:pt x="2624394" y="0"/>
                  </a:lnTo>
                  <a:lnTo>
                    <a:pt x="2624394" y="3402288"/>
                  </a:lnTo>
                  <a:close/>
                </a:path>
              </a:pathLst>
            </a:custGeom>
            <a:solidFill>
              <a:srgbClr val="18469C"/>
            </a:solidFill>
          </p:spPr>
          <p:txBody>
            <a:bodyPr wrap="square" lIns="0" tIns="0" rIns="0" bIns="0" rtlCol="0"/>
            <a:lstStyle/>
            <a:p>
              <a:endParaRPr/>
            </a:p>
          </p:txBody>
        </p:sp>
        <p:sp>
          <p:nvSpPr>
            <p:cNvPr id="12" name="object 12"/>
            <p:cNvSpPr/>
            <p:nvPr/>
          </p:nvSpPr>
          <p:spPr>
            <a:xfrm>
              <a:off x="3276518" y="1309252"/>
              <a:ext cx="2624455" cy="3402329"/>
            </a:xfrm>
            <a:custGeom>
              <a:avLst/>
              <a:gdLst/>
              <a:ahLst/>
              <a:cxnLst/>
              <a:rect l="l" t="t" r="r" b="b"/>
              <a:pathLst>
                <a:path w="2624454" h="3402329">
                  <a:moveTo>
                    <a:pt x="0" y="0"/>
                  </a:moveTo>
                  <a:lnTo>
                    <a:pt x="2624394" y="0"/>
                  </a:lnTo>
                  <a:lnTo>
                    <a:pt x="2624394" y="3402288"/>
                  </a:lnTo>
                  <a:lnTo>
                    <a:pt x="0" y="3402288"/>
                  </a:lnTo>
                  <a:lnTo>
                    <a:pt x="0" y="0"/>
                  </a:lnTo>
                  <a:close/>
                </a:path>
              </a:pathLst>
            </a:custGeom>
            <a:ln w="9524">
              <a:solidFill>
                <a:srgbClr val="FFFFFF"/>
              </a:solidFill>
            </a:ln>
          </p:spPr>
          <p:txBody>
            <a:bodyPr wrap="square" lIns="0" tIns="0" rIns="0" bIns="0" rtlCol="0"/>
            <a:lstStyle/>
            <a:p>
              <a:endParaRPr/>
            </a:p>
          </p:txBody>
        </p:sp>
        <p:sp>
          <p:nvSpPr>
            <p:cNvPr id="13" name="object 13"/>
            <p:cNvSpPr/>
            <p:nvPr/>
          </p:nvSpPr>
          <p:spPr>
            <a:xfrm>
              <a:off x="323349" y="1297897"/>
              <a:ext cx="2624455" cy="3413760"/>
            </a:xfrm>
            <a:custGeom>
              <a:avLst/>
              <a:gdLst/>
              <a:ahLst/>
              <a:cxnLst/>
              <a:rect l="l" t="t" r="r" b="b"/>
              <a:pathLst>
                <a:path w="2624455" h="3413760">
                  <a:moveTo>
                    <a:pt x="2624394" y="3413693"/>
                  </a:moveTo>
                  <a:lnTo>
                    <a:pt x="0" y="3413693"/>
                  </a:lnTo>
                  <a:lnTo>
                    <a:pt x="0" y="0"/>
                  </a:lnTo>
                  <a:lnTo>
                    <a:pt x="2624394" y="0"/>
                  </a:lnTo>
                  <a:lnTo>
                    <a:pt x="2624394" y="3413693"/>
                  </a:lnTo>
                  <a:close/>
                </a:path>
              </a:pathLst>
            </a:custGeom>
            <a:solidFill>
              <a:srgbClr val="18469C"/>
            </a:solidFill>
          </p:spPr>
          <p:txBody>
            <a:bodyPr wrap="square" lIns="0" tIns="0" rIns="0" bIns="0" rtlCol="0"/>
            <a:lstStyle/>
            <a:p>
              <a:endParaRPr/>
            </a:p>
          </p:txBody>
        </p:sp>
        <p:sp>
          <p:nvSpPr>
            <p:cNvPr id="14" name="object 14"/>
            <p:cNvSpPr/>
            <p:nvPr/>
          </p:nvSpPr>
          <p:spPr>
            <a:xfrm>
              <a:off x="323349" y="1297897"/>
              <a:ext cx="2624455" cy="3413760"/>
            </a:xfrm>
            <a:custGeom>
              <a:avLst/>
              <a:gdLst/>
              <a:ahLst/>
              <a:cxnLst/>
              <a:rect l="l" t="t" r="r" b="b"/>
              <a:pathLst>
                <a:path w="2624455" h="3413760">
                  <a:moveTo>
                    <a:pt x="0" y="0"/>
                  </a:moveTo>
                  <a:lnTo>
                    <a:pt x="2624394" y="0"/>
                  </a:lnTo>
                  <a:lnTo>
                    <a:pt x="2624394" y="3413693"/>
                  </a:lnTo>
                  <a:lnTo>
                    <a:pt x="0" y="3413693"/>
                  </a:lnTo>
                  <a:lnTo>
                    <a:pt x="0" y="0"/>
                  </a:lnTo>
                  <a:close/>
                </a:path>
              </a:pathLst>
            </a:custGeom>
            <a:ln w="9524">
              <a:solidFill>
                <a:srgbClr val="FFFFFF"/>
              </a:solidFill>
            </a:ln>
          </p:spPr>
          <p:txBody>
            <a:bodyPr wrap="square" lIns="0" tIns="0" rIns="0" bIns="0" rtlCol="0"/>
            <a:lstStyle/>
            <a:p>
              <a:endParaRPr/>
            </a:p>
          </p:txBody>
        </p:sp>
      </p:grpSp>
      <p:sp>
        <p:nvSpPr>
          <p:cNvPr id="15" name="object 15"/>
          <p:cNvSpPr txBox="1"/>
          <p:nvPr/>
        </p:nvSpPr>
        <p:spPr>
          <a:xfrm>
            <a:off x="596151" y="3069638"/>
            <a:ext cx="2184400" cy="1366520"/>
          </a:xfrm>
          <a:prstGeom prst="rect">
            <a:avLst/>
          </a:prstGeom>
        </p:spPr>
        <p:txBody>
          <a:bodyPr vert="horz" wrap="square" lIns="0" tIns="31750" rIns="0" bIns="0" rtlCol="0">
            <a:spAutoFit/>
          </a:bodyPr>
          <a:lstStyle/>
          <a:p>
            <a:pPr marL="242570" indent="-230504">
              <a:lnSpc>
                <a:spcPct val="100000"/>
              </a:lnSpc>
              <a:spcBef>
                <a:spcPts val="250"/>
              </a:spcBef>
              <a:buFont typeface="Arial"/>
              <a:buChar char="●"/>
              <a:tabLst>
                <a:tab pos="242570" algn="l"/>
                <a:tab pos="243204" algn="l"/>
              </a:tabLst>
            </a:pPr>
            <a:r>
              <a:rPr sz="850" spc="-5" dirty="0">
                <a:solidFill>
                  <a:srgbClr val="FFFFFF"/>
                </a:solidFill>
                <a:latin typeface="Roboto"/>
                <a:cs typeface="Roboto"/>
              </a:rPr>
              <a:t>No </a:t>
            </a:r>
            <a:r>
              <a:rPr sz="850" spc="-10" dirty="0">
                <a:solidFill>
                  <a:srgbClr val="FFFFFF"/>
                </a:solidFill>
                <a:latin typeface="Roboto"/>
                <a:cs typeface="Roboto"/>
              </a:rPr>
              <a:t>franchise fees</a:t>
            </a:r>
            <a:endParaRPr sz="850">
              <a:latin typeface="Roboto"/>
              <a:cs typeface="Roboto"/>
            </a:endParaRPr>
          </a:p>
          <a:p>
            <a:pPr marL="242570" marR="636905" indent="-230504">
              <a:lnSpc>
                <a:spcPct val="114999"/>
              </a:lnSpc>
              <a:buFont typeface="Arial"/>
              <a:buChar char="●"/>
              <a:tabLst>
                <a:tab pos="242570" algn="l"/>
                <a:tab pos="243204" algn="l"/>
              </a:tabLst>
            </a:pPr>
            <a:r>
              <a:rPr sz="850" spc="-10" dirty="0">
                <a:solidFill>
                  <a:srgbClr val="FFFFFF"/>
                </a:solidFill>
                <a:latin typeface="Roboto"/>
                <a:cs typeface="Roboto"/>
              </a:rPr>
              <a:t>Generous commissions  </a:t>
            </a:r>
            <a:r>
              <a:rPr sz="850" spc="-5" dirty="0">
                <a:solidFill>
                  <a:srgbClr val="FFFFFF"/>
                </a:solidFill>
                <a:latin typeface="Roboto"/>
                <a:cs typeface="Roboto"/>
              </a:rPr>
              <a:t>(80/20 split with $16K</a:t>
            </a:r>
            <a:r>
              <a:rPr sz="850" spc="-70" dirty="0">
                <a:solidFill>
                  <a:srgbClr val="FFFFFF"/>
                </a:solidFill>
                <a:latin typeface="Roboto"/>
                <a:cs typeface="Roboto"/>
              </a:rPr>
              <a:t> </a:t>
            </a:r>
            <a:r>
              <a:rPr sz="850" spc="-10" dirty="0">
                <a:solidFill>
                  <a:srgbClr val="FFFFFF"/>
                </a:solidFill>
                <a:latin typeface="Roboto"/>
                <a:cs typeface="Roboto"/>
              </a:rPr>
              <a:t>cap)</a:t>
            </a:r>
            <a:endParaRPr sz="850">
              <a:latin typeface="Roboto"/>
              <a:cs typeface="Roboto"/>
            </a:endParaRPr>
          </a:p>
          <a:p>
            <a:pPr marL="242570" indent="-230504">
              <a:lnSpc>
                <a:spcPct val="100000"/>
              </a:lnSpc>
              <a:spcBef>
                <a:spcPts val="155"/>
              </a:spcBef>
              <a:buFont typeface="Arial"/>
              <a:buChar char="●"/>
              <a:tabLst>
                <a:tab pos="242570" algn="l"/>
                <a:tab pos="243204" algn="l"/>
              </a:tabLst>
            </a:pPr>
            <a:r>
              <a:rPr sz="850" spc="-10" dirty="0">
                <a:solidFill>
                  <a:srgbClr val="FFFFFF"/>
                </a:solidFill>
                <a:latin typeface="Roboto"/>
                <a:cs typeface="Roboto"/>
              </a:rPr>
              <a:t>Revenue-share program</a:t>
            </a:r>
            <a:endParaRPr sz="850">
              <a:latin typeface="Roboto"/>
              <a:cs typeface="Roboto"/>
            </a:endParaRPr>
          </a:p>
          <a:p>
            <a:pPr marL="242570">
              <a:lnSpc>
                <a:spcPct val="100000"/>
              </a:lnSpc>
              <a:spcBef>
                <a:spcPts val="150"/>
              </a:spcBef>
            </a:pPr>
            <a:r>
              <a:rPr sz="850" spc="-5" dirty="0">
                <a:solidFill>
                  <a:srgbClr val="FFFFFF"/>
                </a:solidFill>
                <a:latin typeface="Roboto"/>
                <a:cs typeface="Roboto"/>
              </a:rPr>
              <a:t>for </a:t>
            </a:r>
            <a:r>
              <a:rPr sz="850" spc="-10" dirty="0">
                <a:solidFill>
                  <a:srgbClr val="FFFFFF"/>
                </a:solidFill>
                <a:latin typeface="Roboto"/>
                <a:cs typeface="Roboto"/>
              </a:rPr>
              <a:t>attracting </a:t>
            </a:r>
            <a:r>
              <a:rPr sz="850" spc="-5" dirty="0">
                <a:solidFill>
                  <a:srgbClr val="FFFFFF"/>
                </a:solidFill>
                <a:latin typeface="Roboto"/>
                <a:cs typeface="Roboto"/>
              </a:rPr>
              <a:t>agents </a:t>
            </a:r>
            <a:r>
              <a:rPr sz="850" spc="-10" dirty="0">
                <a:solidFill>
                  <a:srgbClr val="FFFFFF"/>
                </a:solidFill>
                <a:latin typeface="Roboto"/>
                <a:cs typeface="Roboto"/>
              </a:rPr>
              <a:t>to</a:t>
            </a:r>
            <a:r>
              <a:rPr sz="850" spc="-5" dirty="0">
                <a:solidFill>
                  <a:srgbClr val="FFFFFF"/>
                </a:solidFill>
                <a:latin typeface="Roboto"/>
                <a:cs typeface="Roboto"/>
              </a:rPr>
              <a:t> </a:t>
            </a:r>
            <a:r>
              <a:rPr sz="850" spc="-10" dirty="0">
                <a:solidFill>
                  <a:srgbClr val="FFFFFF"/>
                </a:solidFill>
                <a:latin typeface="Roboto"/>
                <a:cs typeface="Roboto"/>
              </a:rPr>
              <a:t>eXp</a:t>
            </a:r>
            <a:endParaRPr sz="850">
              <a:latin typeface="Roboto"/>
              <a:cs typeface="Roboto"/>
            </a:endParaRPr>
          </a:p>
          <a:p>
            <a:pPr marL="242570" marR="685165" indent="-230504">
              <a:lnSpc>
                <a:spcPct val="114999"/>
              </a:lnSpc>
              <a:buFont typeface="Arial"/>
              <a:buChar char="●"/>
              <a:tabLst>
                <a:tab pos="242570" algn="l"/>
                <a:tab pos="243204" algn="l"/>
              </a:tabLst>
            </a:pPr>
            <a:r>
              <a:rPr sz="850" spc="-10" dirty="0">
                <a:solidFill>
                  <a:srgbClr val="FFFFFF"/>
                </a:solidFill>
                <a:latin typeface="Roboto"/>
                <a:cs typeface="Roboto"/>
              </a:rPr>
              <a:t>Equity awards </a:t>
            </a:r>
            <a:r>
              <a:rPr sz="850" spc="-5" dirty="0">
                <a:solidFill>
                  <a:srgbClr val="FFFFFF"/>
                </a:solidFill>
                <a:latin typeface="Roboto"/>
                <a:cs typeface="Roboto"/>
              </a:rPr>
              <a:t>for </a:t>
            </a:r>
            <a:r>
              <a:rPr sz="850" spc="-10" dirty="0">
                <a:solidFill>
                  <a:srgbClr val="FFFFFF"/>
                </a:solidFill>
                <a:latin typeface="Roboto"/>
                <a:cs typeface="Roboto"/>
              </a:rPr>
              <a:t>meeting  </a:t>
            </a:r>
            <a:r>
              <a:rPr sz="850" spc="-5" dirty="0">
                <a:solidFill>
                  <a:srgbClr val="FFFFFF"/>
                </a:solidFill>
                <a:latin typeface="Roboto"/>
                <a:cs typeface="Roboto"/>
              </a:rPr>
              <a:t>production</a:t>
            </a:r>
            <a:r>
              <a:rPr sz="850" spc="-10" dirty="0">
                <a:solidFill>
                  <a:srgbClr val="FFFFFF"/>
                </a:solidFill>
                <a:latin typeface="Roboto"/>
                <a:cs typeface="Roboto"/>
              </a:rPr>
              <a:t> </a:t>
            </a:r>
            <a:r>
              <a:rPr sz="850" spc="-5" dirty="0">
                <a:solidFill>
                  <a:srgbClr val="FFFFFF"/>
                </a:solidFill>
                <a:latin typeface="Roboto"/>
                <a:cs typeface="Roboto"/>
              </a:rPr>
              <a:t>goals</a:t>
            </a:r>
            <a:endParaRPr sz="850">
              <a:latin typeface="Roboto"/>
              <a:cs typeface="Roboto"/>
            </a:endParaRPr>
          </a:p>
          <a:p>
            <a:pPr marL="242570" marR="5080" indent="-230504">
              <a:lnSpc>
                <a:spcPct val="114999"/>
              </a:lnSpc>
              <a:buFont typeface="Arial"/>
              <a:buChar char="●"/>
              <a:tabLst>
                <a:tab pos="242570" algn="l"/>
                <a:tab pos="243204" algn="l"/>
              </a:tabLst>
            </a:pPr>
            <a:r>
              <a:rPr sz="850" spc="-5" dirty="0">
                <a:solidFill>
                  <a:srgbClr val="FFFFFF"/>
                </a:solidFill>
                <a:latin typeface="Roboto"/>
                <a:cs typeface="Roboto"/>
              </a:rPr>
              <a:t>Access </a:t>
            </a:r>
            <a:r>
              <a:rPr sz="850" spc="-10" dirty="0">
                <a:solidFill>
                  <a:srgbClr val="FFFFFF"/>
                </a:solidFill>
                <a:latin typeface="Roboto"/>
                <a:cs typeface="Roboto"/>
              </a:rPr>
              <a:t>to </a:t>
            </a:r>
            <a:r>
              <a:rPr sz="850" spc="-5" dirty="0">
                <a:solidFill>
                  <a:srgbClr val="FFFFFF"/>
                </a:solidFill>
                <a:latin typeface="Roboto"/>
                <a:cs typeface="Roboto"/>
              </a:rPr>
              <a:t>eXp Agent </a:t>
            </a:r>
            <a:r>
              <a:rPr sz="850" spc="-10" dirty="0">
                <a:solidFill>
                  <a:srgbClr val="FFFFFF"/>
                </a:solidFill>
                <a:latin typeface="Roboto"/>
                <a:cs typeface="Roboto"/>
              </a:rPr>
              <a:t>Healthcare options  </a:t>
            </a:r>
            <a:r>
              <a:rPr sz="850" spc="-5" dirty="0">
                <a:solidFill>
                  <a:srgbClr val="FFFFFF"/>
                </a:solidFill>
                <a:latin typeface="Roboto"/>
                <a:cs typeface="Roboto"/>
              </a:rPr>
              <a:t>by </a:t>
            </a:r>
            <a:r>
              <a:rPr sz="850" spc="-10" dirty="0">
                <a:solidFill>
                  <a:srgbClr val="FFFFFF"/>
                </a:solidFill>
                <a:latin typeface="Roboto"/>
                <a:cs typeface="Roboto"/>
              </a:rPr>
              <a:t>Group Source</a:t>
            </a:r>
            <a:endParaRPr sz="850">
              <a:latin typeface="Roboto"/>
              <a:cs typeface="Roboto"/>
            </a:endParaRPr>
          </a:p>
        </p:txBody>
      </p:sp>
      <p:sp>
        <p:nvSpPr>
          <p:cNvPr id="16" name="object 16"/>
          <p:cNvSpPr txBox="1"/>
          <p:nvPr/>
        </p:nvSpPr>
        <p:spPr>
          <a:xfrm>
            <a:off x="3782035" y="2275489"/>
            <a:ext cx="1611630" cy="680720"/>
          </a:xfrm>
          <a:prstGeom prst="rect">
            <a:avLst/>
          </a:prstGeom>
        </p:spPr>
        <p:txBody>
          <a:bodyPr vert="horz" wrap="square" lIns="0" tIns="12700" rIns="0" bIns="0" rtlCol="0">
            <a:spAutoFit/>
          </a:bodyPr>
          <a:lstStyle/>
          <a:p>
            <a:pPr marL="1905" algn="ctr">
              <a:lnSpc>
                <a:spcPct val="100000"/>
              </a:lnSpc>
              <a:spcBef>
                <a:spcPts val="100"/>
              </a:spcBef>
            </a:pPr>
            <a:r>
              <a:rPr sz="1700" b="1" spc="-10" dirty="0">
                <a:solidFill>
                  <a:srgbClr val="FFFFFF"/>
                </a:solidFill>
                <a:latin typeface="Roboto"/>
                <a:cs typeface="Roboto"/>
              </a:rPr>
              <a:t>Community</a:t>
            </a:r>
            <a:endParaRPr sz="1700">
              <a:latin typeface="Roboto"/>
              <a:cs typeface="Roboto"/>
            </a:endParaRPr>
          </a:p>
          <a:p>
            <a:pPr marL="12700" marR="5080" algn="ctr">
              <a:lnSpc>
                <a:spcPct val="114999"/>
              </a:lnSpc>
              <a:spcBef>
                <a:spcPts val="910"/>
              </a:spcBef>
            </a:pPr>
            <a:r>
              <a:rPr sz="800" b="1" i="1" spc="-5" dirty="0">
                <a:solidFill>
                  <a:srgbClr val="FFFFFF"/>
                </a:solidFill>
                <a:latin typeface="Roboto"/>
                <a:cs typeface="Roboto"/>
              </a:rPr>
              <a:t>Community means more </a:t>
            </a:r>
            <a:r>
              <a:rPr sz="800" b="1" i="1" dirty="0">
                <a:solidFill>
                  <a:srgbClr val="FFFFFF"/>
                </a:solidFill>
                <a:latin typeface="Roboto"/>
                <a:cs typeface="Roboto"/>
              </a:rPr>
              <a:t>than </a:t>
            </a:r>
            <a:r>
              <a:rPr sz="800" b="1" i="1" spc="-5" dirty="0">
                <a:solidFill>
                  <a:srgbClr val="FFFFFF"/>
                </a:solidFill>
                <a:latin typeface="Roboto"/>
                <a:cs typeface="Roboto"/>
              </a:rPr>
              <a:t>just </a:t>
            </a:r>
            <a:r>
              <a:rPr sz="800" b="1" i="1" dirty="0">
                <a:solidFill>
                  <a:srgbClr val="FFFFFF"/>
                </a:solidFill>
                <a:latin typeface="Roboto"/>
                <a:cs typeface="Roboto"/>
              </a:rPr>
              <a:t>a  </a:t>
            </a:r>
            <a:r>
              <a:rPr sz="800" b="1" i="1" spc="-5" dirty="0">
                <a:solidFill>
                  <a:srgbClr val="FFFFFF"/>
                </a:solidFill>
                <a:latin typeface="Roboto"/>
                <a:cs typeface="Roboto"/>
              </a:rPr>
              <a:t>place to </a:t>
            </a:r>
            <a:r>
              <a:rPr sz="800" b="1" i="1" dirty="0">
                <a:solidFill>
                  <a:srgbClr val="FFFFFF"/>
                </a:solidFill>
                <a:latin typeface="Roboto"/>
                <a:cs typeface="Roboto"/>
              </a:rPr>
              <a:t>hang </a:t>
            </a:r>
            <a:r>
              <a:rPr sz="800" b="1" i="1" spc="-5" dirty="0">
                <a:solidFill>
                  <a:srgbClr val="FFFFFF"/>
                </a:solidFill>
                <a:latin typeface="Roboto"/>
                <a:cs typeface="Roboto"/>
              </a:rPr>
              <a:t>your</a:t>
            </a:r>
            <a:r>
              <a:rPr sz="800" b="1" i="1" spc="-20" dirty="0">
                <a:solidFill>
                  <a:srgbClr val="FFFFFF"/>
                </a:solidFill>
                <a:latin typeface="Roboto"/>
                <a:cs typeface="Roboto"/>
              </a:rPr>
              <a:t> </a:t>
            </a:r>
            <a:r>
              <a:rPr sz="800" b="1" i="1" spc="-5" dirty="0">
                <a:solidFill>
                  <a:srgbClr val="FFFFFF"/>
                </a:solidFill>
                <a:latin typeface="Roboto"/>
                <a:cs typeface="Roboto"/>
              </a:rPr>
              <a:t>license.</a:t>
            </a:r>
            <a:endParaRPr sz="800">
              <a:latin typeface="Roboto"/>
              <a:cs typeface="Roboto"/>
            </a:endParaRPr>
          </a:p>
        </p:txBody>
      </p:sp>
      <p:sp>
        <p:nvSpPr>
          <p:cNvPr id="17" name="object 17"/>
          <p:cNvSpPr txBox="1"/>
          <p:nvPr/>
        </p:nvSpPr>
        <p:spPr>
          <a:xfrm>
            <a:off x="3549303" y="3069618"/>
            <a:ext cx="2101850" cy="1217295"/>
          </a:xfrm>
          <a:prstGeom prst="rect">
            <a:avLst/>
          </a:prstGeom>
        </p:spPr>
        <p:txBody>
          <a:bodyPr vert="horz" wrap="square" lIns="0" tIns="12700" rIns="0" bIns="0" rtlCol="0">
            <a:spAutoFit/>
          </a:bodyPr>
          <a:lstStyle/>
          <a:p>
            <a:pPr marL="242570" marR="5080" indent="-230504">
              <a:lnSpc>
                <a:spcPct val="114999"/>
              </a:lnSpc>
              <a:spcBef>
                <a:spcPts val="100"/>
              </a:spcBef>
              <a:buFont typeface="Arial"/>
              <a:buChar char="●"/>
              <a:tabLst>
                <a:tab pos="242570" algn="l"/>
                <a:tab pos="243204" algn="l"/>
              </a:tabLst>
            </a:pPr>
            <a:r>
              <a:rPr sz="850" spc="-5" dirty="0">
                <a:solidFill>
                  <a:srgbClr val="FFFFFF"/>
                </a:solidFill>
                <a:latin typeface="Roboto"/>
                <a:cs typeface="Roboto"/>
              </a:rPr>
              <a:t>Cloud-based </a:t>
            </a:r>
            <a:r>
              <a:rPr sz="850" spc="-10" dirty="0">
                <a:solidFill>
                  <a:srgbClr val="FFFFFF"/>
                </a:solidFill>
                <a:latin typeface="Roboto"/>
                <a:cs typeface="Roboto"/>
              </a:rPr>
              <a:t>collaboration </a:t>
            </a:r>
            <a:r>
              <a:rPr sz="850" spc="-5" dirty="0">
                <a:solidFill>
                  <a:srgbClr val="FFFFFF"/>
                </a:solidFill>
                <a:latin typeface="Roboto"/>
                <a:cs typeface="Roboto"/>
              </a:rPr>
              <a:t>suite </a:t>
            </a:r>
            <a:r>
              <a:rPr sz="850" spc="-10" dirty="0">
                <a:solidFill>
                  <a:srgbClr val="FFFFFF"/>
                </a:solidFill>
                <a:latin typeface="Roboto"/>
                <a:cs typeface="Roboto"/>
              </a:rPr>
              <a:t>allows  </a:t>
            </a:r>
            <a:r>
              <a:rPr sz="850" spc="-5" dirty="0">
                <a:solidFill>
                  <a:srgbClr val="FFFFFF"/>
                </a:solidFill>
                <a:latin typeface="Roboto"/>
                <a:cs typeface="Roboto"/>
              </a:rPr>
              <a:t>agents </a:t>
            </a:r>
            <a:r>
              <a:rPr sz="850" spc="-10" dirty="0">
                <a:solidFill>
                  <a:srgbClr val="FFFFFF"/>
                </a:solidFill>
                <a:latin typeface="Roboto"/>
                <a:cs typeface="Roboto"/>
              </a:rPr>
              <a:t>to </a:t>
            </a:r>
            <a:r>
              <a:rPr sz="850" spc="-5" dirty="0">
                <a:solidFill>
                  <a:srgbClr val="FFFFFF"/>
                </a:solidFill>
                <a:latin typeface="Roboto"/>
                <a:cs typeface="Roboto"/>
              </a:rPr>
              <a:t>connect, </a:t>
            </a:r>
            <a:r>
              <a:rPr sz="850" spc="-10" dirty="0">
                <a:solidFill>
                  <a:srgbClr val="FFFFFF"/>
                </a:solidFill>
                <a:latin typeface="Roboto"/>
                <a:cs typeface="Roboto"/>
              </a:rPr>
              <a:t>share </a:t>
            </a:r>
            <a:r>
              <a:rPr sz="850" spc="-5" dirty="0">
                <a:solidFill>
                  <a:srgbClr val="FFFFFF"/>
                </a:solidFill>
                <a:latin typeface="Roboto"/>
                <a:cs typeface="Roboto"/>
              </a:rPr>
              <a:t>and</a:t>
            </a:r>
            <a:r>
              <a:rPr sz="850" spc="-10" dirty="0">
                <a:solidFill>
                  <a:srgbClr val="FFFFFF"/>
                </a:solidFill>
                <a:latin typeface="Roboto"/>
                <a:cs typeface="Roboto"/>
              </a:rPr>
              <a:t> network</a:t>
            </a:r>
            <a:endParaRPr sz="850">
              <a:latin typeface="Roboto"/>
              <a:cs typeface="Roboto"/>
            </a:endParaRPr>
          </a:p>
          <a:p>
            <a:pPr marL="242570" indent="-230504">
              <a:lnSpc>
                <a:spcPct val="100000"/>
              </a:lnSpc>
              <a:spcBef>
                <a:spcPts val="150"/>
              </a:spcBef>
              <a:buFont typeface="Arial"/>
              <a:buChar char="●"/>
              <a:tabLst>
                <a:tab pos="242570" algn="l"/>
                <a:tab pos="243204" algn="l"/>
              </a:tabLst>
            </a:pPr>
            <a:r>
              <a:rPr sz="850" spc="-5" dirty="0">
                <a:solidFill>
                  <a:srgbClr val="FFFFFF"/>
                </a:solidFill>
                <a:latin typeface="Roboto"/>
                <a:cs typeface="Roboto"/>
              </a:rPr>
              <a:t>Company-wide </a:t>
            </a:r>
            <a:r>
              <a:rPr sz="850" spc="-10" dirty="0">
                <a:solidFill>
                  <a:srgbClr val="FFFFFF"/>
                </a:solidFill>
                <a:latin typeface="Roboto"/>
                <a:cs typeface="Roboto"/>
              </a:rPr>
              <a:t>diversity</a:t>
            </a:r>
            <a:r>
              <a:rPr sz="850" spc="-15" dirty="0">
                <a:solidFill>
                  <a:srgbClr val="FFFFFF"/>
                </a:solidFill>
                <a:latin typeface="Roboto"/>
                <a:cs typeface="Roboto"/>
              </a:rPr>
              <a:t> </a:t>
            </a:r>
            <a:r>
              <a:rPr sz="850" spc="-10" dirty="0">
                <a:solidFill>
                  <a:srgbClr val="FFFFFF"/>
                </a:solidFill>
                <a:latin typeface="Roboto"/>
                <a:cs typeface="Roboto"/>
              </a:rPr>
              <a:t>programs</a:t>
            </a:r>
            <a:endParaRPr sz="850">
              <a:latin typeface="Roboto"/>
              <a:cs typeface="Roboto"/>
            </a:endParaRPr>
          </a:p>
          <a:p>
            <a:pPr marL="242570" indent="-230504">
              <a:lnSpc>
                <a:spcPct val="100000"/>
              </a:lnSpc>
              <a:spcBef>
                <a:spcPts val="155"/>
              </a:spcBef>
              <a:buFont typeface="Arial"/>
              <a:buChar char="●"/>
              <a:tabLst>
                <a:tab pos="242570" algn="l"/>
                <a:tab pos="243204" algn="l"/>
              </a:tabLst>
            </a:pPr>
            <a:r>
              <a:rPr sz="850" spc="-5" dirty="0">
                <a:solidFill>
                  <a:srgbClr val="FFFFFF"/>
                </a:solidFill>
                <a:latin typeface="Roboto"/>
                <a:cs typeface="Roboto"/>
              </a:rPr>
              <a:t>ICON </a:t>
            </a:r>
            <a:r>
              <a:rPr sz="850" spc="-10" dirty="0">
                <a:solidFill>
                  <a:srgbClr val="FFFFFF"/>
                </a:solidFill>
                <a:latin typeface="Roboto"/>
                <a:cs typeface="Roboto"/>
              </a:rPr>
              <a:t>Achiever Program</a:t>
            </a:r>
            <a:endParaRPr sz="850">
              <a:latin typeface="Roboto"/>
              <a:cs typeface="Roboto"/>
            </a:endParaRPr>
          </a:p>
          <a:p>
            <a:pPr marL="242570" marR="52069" indent="-230504">
              <a:lnSpc>
                <a:spcPct val="114999"/>
              </a:lnSpc>
              <a:buFont typeface="Arial"/>
              <a:buChar char="●"/>
              <a:tabLst>
                <a:tab pos="242570" algn="l"/>
                <a:tab pos="243204" algn="l"/>
              </a:tabLst>
            </a:pPr>
            <a:r>
              <a:rPr sz="850" spc="-5" dirty="0">
                <a:solidFill>
                  <a:srgbClr val="FFFFFF"/>
                </a:solidFill>
                <a:latin typeface="Roboto"/>
                <a:cs typeface="Roboto"/>
              </a:rPr>
              <a:t>Partner community with access </a:t>
            </a:r>
            <a:r>
              <a:rPr sz="850" spc="-10" dirty="0">
                <a:solidFill>
                  <a:srgbClr val="FFFFFF"/>
                </a:solidFill>
                <a:latin typeface="Roboto"/>
                <a:cs typeface="Roboto"/>
              </a:rPr>
              <a:t>to  professional </a:t>
            </a:r>
            <a:r>
              <a:rPr sz="850" spc="-5" dirty="0">
                <a:solidFill>
                  <a:srgbClr val="FFFFFF"/>
                </a:solidFill>
                <a:latin typeface="Roboto"/>
                <a:cs typeface="Roboto"/>
              </a:rPr>
              <a:t>services, listing services,  and client</a:t>
            </a:r>
            <a:r>
              <a:rPr sz="850" spc="-10" dirty="0">
                <a:solidFill>
                  <a:srgbClr val="FFFFFF"/>
                </a:solidFill>
                <a:latin typeface="Roboto"/>
                <a:cs typeface="Roboto"/>
              </a:rPr>
              <a:t> </a:t>
            </a:r>
            <a:r>
              <a:rPr sz="850" spc="-5" dirty="0">
                <a:solidFill>
                  <a:srgbClr val="FFFFFF"/>
                </a:solidFill>
                <a:latin typeface="Roboto"/>
                <a:cs typeface="Roboto"/>
              </a:rPr>
              <a:t>services</a:t>
            </a:r>
            <a:endParaRPr sz="850">
              <a:latin typeface="Roboto"/>
              <a:cs typeface="Roboto"/>
            </a:endParaRPr>
          </a:p>
          <a:p>
            <a:pPr marL="242570" indent="-230504">
              <a:lnSpc>
                <a:spcPct val="100000"/>
              </a:lnSpc>
              <a:spcBef>
                <a:spcPts val="150"/>
              </a:spcBef>
              <a:buFont typeface="Arial"/>
              <a:buChar char="●"/>
              <a:tabLst>
                <a:tab pos="242570" algn="l"/>
                <a:tab pos="243204" algn="l"/>
              </a:tabLst>
            </a:pPr>
            <a:r>
              <a:rPr sz="850" spc="-5" dirty="0">
                <a:solidFill>
                  <a:srgbClr val="FFFFFF"/>
                </a:solidFill>
                <a:latin typeface="Roboto"/>
                <a:cs typeface="Roboto"/>
              </a:rPr>
              <a:t>New Agent BootCamp</a:t>
            </a:r>
            <a:r>
              <a:rPr sz="850" spc="-20" dirty="0">
                <a:solidFill>
                  <a:srgbClr val="FFFFFF"/>
                </a:solidFill>
                <a:latin typeface="Roboto"/>
                <a:cs typeface="Roboto"/>
              </a:rPr>
              <a:t> </a:t>
            </a:r>
            <a:r>
              <a:rPr sz="850" spc="-10" dirty="0">
                <a:solidFill>
                  <a:srgbClr val="FFFFFF"/>
                </a:solidFill>
                <a:latin typeface="Roboto"/>
                <a:cs typeface="Roboto"/>
              </a:rPr>
              <a:t>program</a:t>
            </a:r>
            <a:endParaRPr sz="850">
              <a:latin typeface="Roboto"/>
              <a:cs typeface="Roboto"/>
            </a:endParaRPr>
          </a:p>
        </p:txBody>
      </p:sp>
      <p:sp>
        <p:nvSpPr>
          <p:cNvPr id="18" name="object 18"/>
          <p:cNvSpPr txBox="1"/>
          <p:nvPr/>
        </p:nvSpPr>
        <p:spPr>
          <a:xfrm>
            <a:off x="6903015" y="2275508"/>
            <a:ext cx="1258570" cy="541020"/>
          </a:xfrm>
          <a:prstGeom prst="rect">
            <a:avLst/>
          </a:prstGeom>
        </p:spPr>
        <p:txBody>
          <a:bodyPr vert="horz" wrap="square" lIns="0" tIns="12700" rIns="0" bIns="0" rtlCol="0">
            <a:spAutoFit/>
          </a:bodyPr>
          <a:lstStyle/>
          <a:p>
            <a:pPr algn="ctr">
              <a:lnSpc>
                <a:spcPct val="100000"/>
              </a:lnSpc>
              <a:spcBef>
                <a:spcPts val="100"/>
              </a:spcBef>
            </a:pPr>
            <a:r>
              <a:rPr sz="1700" b="1" spc="-10" dirty="0">
                <a:solidFill>
                  <a:srgbClr val="FFFFFF"/>
                </a:solidFill>
                <a:latin typeface="Roboto"/>
                <a:cs typeface="Roboto"/>
              </a:rPr>
              <a:t>Cloud-based</a:t>
            </a:r>
            <a:endParaRPr sz="1700">
              <a:latin typeface="Roboto"/>
              <a:cs typeface="Roboto"/>
            </a:endParaRPr>
          </a:p>
          <a:p>
            <a:pPr algn="ctr">
              <a:lnSpc>
                <a:spcPct val="100000"/>
              </a:lnSpc>
              <a:spcBef>
                <a:spcPts val="1055"/>
              </a:spcBef>
            </a:pPr>
            <a:r>
              <a:rPr sz="800" b="1" i="1" spc="-5" dirty="0">
                <a:solidFill>
                  <a:srgbClr val="FFFFFF"/>
                </a:solidFill>
                <a:latin typeface="Roboto"/>
                <a:cs typeface="Roboto"/>
              </a:rPr>
              <a:t>Anywhere,</a:t>
            </a:r>
            <a:r>
              <a:rPr sz="800" b="1" i="1" spc="-15" dirty="0">
                <a:solidFill>
                  <a:srgbClr val="FFFFFF"/>
                </a:solidFill>
                <a:latin typeface="Roboto"/>
                <a:cs typeface="Roboto"/>
              </a:rPr>
              <a:t> </a:t>
            </a:r>
            <a:r>
              <a:rPr sz="800" b="1" i="1" spc="-5" dirty="0">
                <a:solidFill>
                  <a:srgbClr val="FFFFFF"/>
                </a:solidFill>
                <a:latin typeface="Roboto"/>
                <a:cs typeface="Roboto"/>
              </a:rPr>
              <a:t>Anytime.</a:t>
            </a:r>
            <a:endParaRPr sz="800">
              <a:latin typeface="Roboto"/>
              <a:cs typeface="Roboto"/>
            </a:endParaRPr>
          </a:p>
        </p:txBody>
      </p:sp>
      <p:sp>
        <p:nvSpPr>
          <p:cNvPr id="19" name="object 19"/>
          <p:cNvSpPr txBox="1"/>
          <p:nvPr/>
        </p:nvSpPr>
        <p:spPr>
          <a:xfrm>
            <a:off x="6492742" y="2948861"/>
            <a:ext cx="2093595" cy="154940"/>
          </a:xfrm>
          <a:prstGeom prst="rect">
            <a:avLst/>
          </a:prstGeom>
        </p:spPr>
        <p:txBody>
          <a:bodyPr vert="horz" wrap="square" lIns="0" tIns="12700" rIns="0" bIns="0" rtlCol="0">
            <a:spAutoFit/>
          </a:bodyPr>
          <a:lstStyle/>
          <a:p>
            <a:pPr marL="242570" indent="-230504">
              <a:lnSpc>
                <a:spcPct val="100000"/>
              </a:lnSpc>
              <a:spcBef>
                <a:spcPts val="100"/>
              </a:spcBef>
              <a:buFont typeface="Arial"/>
              <a:buChar char="●"/>
              <a:tabLst>
                <a:tab pos="242570" algn="l"/>
                <a:tab pos="243204" algn="l"/>
              </a:tabLst>
            </a:pPr>
            <a:r>
              <a:rPr sz="850" spc="-5" dirty="0">
                <a:solidFill>
                  <a:srgbClr val="FFFFFF"/>
                </a:solidFill>
                <a:latin typeface="Roboto"/>
                <a:cs typeface="Roboto"/>
              </a:rPr>
              <a:t>The ﬁrst global </a:t>
            </a:r>
            <a:r>
              <a:rPr sz="850" spc="-10" dirty="0">
                <a:solidFill>
                  <a:srgbClr val="FFFFFF"/>
                </a:solidFill>
                <a:latin typeface="Roboto"/>
                <a:cs typeface="Roboto"/>
              </a:rPr>
              <a:t>brokerage to </a:t>
            </a:r>
            <a:r>
              <a:rPr sz="850" spc="-5" dirty="0">
                <a:solidFill>
                  <a:srgbClr val="FFFFFF"/>
                </a:solidFill>
                <a:latin typeface="Roboto"/>
                <a:cs typeface="Roboto"/>
              </a:rPr>
              <a:t>shift</a:t>
            </a:r>
            <a:r>
              <a:rPr sz="850" spc="-25" dirty="0">
                <a:solidFill>
                  <a:srgbClr val="FFFFFF"/>
                </a:solidFill>
                <a:latin typeface="Roboto"/>
                <a:cs typeface="Roboto"/>
              </a:rPr>
              <a:t> </a:t>
            </a:r>
            <a:r>
              <a:rPr sz="850" spc="-10" dirty="0">
                <a:solidFill>
                  <a:srgbClr val="FFFFFF"/>
                </a:solidFill>
                <a:latin typeface="Roboto"/>
                <a:cs typeface="Roboto"/>
              </a:rPr>
              <a:t>from</a:t>
            </a:r>
            <a:endParaRPr sz="850">
              <a:latin typeface="Roboto"/>
              <a:cs typeface="Roboto"/>
            </a:endParaRPr>
          </a:p>
        </p:txBody>
      </p:sp>
      <p:sp>
        <p:nvSpPr>
          <p:cNvPr id="20" name="object 20"/>
          <p:cNvSpPr txBox="1"/>
          <p:nvPr/>
        </p:nvSpPr>
        <p:spPr>
          <a:xfrm>
            <a:off x="6492742" y="3078400"/>
            <a:ext cx="2137410" cy="1366520"/>
          </a:xfrm>
          <a:prstGeom prst="rect">
            <a:avLst/>
          </a:prstGeom>
        </p:spPr>
        <p:txBody>
          <a:bodyPr vert="horz" wrap="square" lIns="0" tIns="31750" rIns="0" bIns="0" rtlCol="0">
            <a:spAutoFit/>
          </a:bodyPr>
          <a:lstStyle/>
          <a:p>
            <a:pPr marL="242570">
              <a:lnSpc>
                <a:spcPct val="100000"/>
              </a:lnSpc>
              <a:spcBef>
                <a:spcPts val="250"/>
              </a:spcBef>
            </a:pPr>
            <a:r>
              <a:rPr sz="850" dirty="0">
                <a:solidFill>
                  <a:srgbClr val="FFFFFF"/>
                </a:solidFill>
                <a:latin typeface="Roboto"/>
                <a:cs typeface="Roboto"/>
              </a:rPr>
              <a:t>brick-and-mortar </a:t>
            </a:r>
            <a:r>
              <a:rPr sz="850" spc="-10" dirty="0">
                <a:solidFill>
                  <a:srgbClr val="FFFFFF"/>
                </a:solidFill>
                <a:latin typeface="Roboto"/>
                <a:cs typeface="Roboto"/>
              </a:rPr>
              <a:t>to</a:t>
            </a:r>
            <a:r>
              <a:rPr sz="850" spc="-15" dirty="0">
                <a:solidFill>
                  <a:srgbClr val="FFFFFF"/>
                </a:solidFill>
                <a:latin typeface="Roboto"/>
                <a:cs typeface="Roboto"/>
              </a:rPr>
              <a:t> </a:t>
            </a:r>
            <a:r>
              <a:rPr sz="850" spc="-10" dirty="0">
                <a:solidFill>
                  <a:srgbClr val="FFFFFF"/>
                </a:solidFill>
                <a:latin typeface="Roboto"/>
                <a:cs typeface="Roboto"/>
              </a:rPr>
              <a:t>cloud-based</a:t>
            </a:r>
            <a:endParaRPr sz="850">
              <a:latin typeface="Roboto"/>
              <a:cs typeface="Roboto"/>
            </a:endParaRPr>
          </a:p>
          <a:p>
            <a:pPr marL="242570" marR="165100" indent="-230504">
              <a:lnSpc>
                <a:spcPct val="114999"/>
              </a:lnSpc>
              <a:buFont typeface="Arial"/>
              <a:buChar char="●"/>
              <a:tabLst>
                <a:tab pos="242570" algn="l"/>
                <a:tab pos="243204" algn="l"/>
              </a:tabLst>
            </a:pPr>
            <a:r>
              <a:rPr sz="850" spc="-10" dirty="0">
                <a:solidFill>
                  <a:srgbClr val="FFFFFF"/>
                </a:solidFill>
                <a:latin typeface="Roboto"/>
                <a:cs typeface="Roboto"/>
              </a:rPr>
              <a:t>Work from anywhere </a:t>
            </a:r>
            <a:r>
              <a:rPr sz="850" spc="-5" dirty="0">
                <a:solidFill>
                  <a:srgbClr val="FFFFFF"/>
                </a:solidFill>
                <a:latin typeface="Roboto"/>
                <a:cs typeface="Roboto"/>
              </a:rPr>
              <a:t>using </a:t>
            </a:r>
            <a:r>
              <a:rPr sz="850" spc="-20" dirty="0">
                <a:solidFill>
                  <a:srgbClr val="FFFFFF"/>
                </a:solidFill>
                <a:latin typeface="Roboto"/>
                <a:cs typeface="Roboto"/>
              </a:rPr>
              <a:t>eXp’s  </a:t>
            </a:r>
            <a:r>
              <a:rPr sz="850" spc="-5" dirty="0">
                <a:solidFill>
                  <a:srgbClr val="FFFFFF"/>
                </a:solidFill>
                <a:latin typeface="Roboto"/>
                <a:cs typeface="Roboto"/>
              </a:rPr>
              <a:t>state-of-art </a:t>
            </a:r>
            <a:r>
              <a:rPr sz="850" spc="-10" dirty="0">
                <a:solidFill>
                  <a:srgbClr val="FFFFFF"/>
                </a:solidFill>
                <a:latin typeface="Roboto"/>
                <a:cs typeface="Roboto"/>
              </a:rPr>
              <a:t>technology, </a:t>
            </a:r>
            <a:r>
              <a:rPr sz="850" dirty="0">
                <a:solidFill>
                  <a:srgbClr val="FFFFFF"/>
                </a:solidFill>
                <a:latin typeface="Roboto"/>
                <a:cs typeface="Roboto"/>
              </a:rPr>
              <a:t>a </a:t>
            </a:r>
            <a:r>
              <a:rPr sz="850" spc="-5" dirty="0">
                <a:solidFill>
                  <a:srgbClr val="FFFFFF"/>
                </a:solidFill>
                <a:latin typeface="Roboto"/>
                <a:cs typeface="Roboto"/>
              </a:rPr>
              <a:t>virtual  campus with an </a:t>
            </a:r>
            <a:r>
              <a:rPr sz="850" spc="-10" dirty="0">
                <a:solidFill>
                  <a:srgbClr val="FFFFFF"/>
                </a:solidFill>
                <a:latin typeface="Roboto"/>
                <a:cs typeface="Roboto"/>
              </a:rPr>
              <a:t>immersive platform  </a:t>
            </a:r>
            <a:r>
              <a:rPr sz="850" spc="-5" dirty="0">
                <a:solidFill>
                  <a:srgbClr val="FFFFFF"/>
                </a:solidFill>
                <a:latin typeface="Roboto"/>
                <a:cs typeface="Roboto"/>
              </a:rPr>
              <a:t>connecting all agents</a:t>
            </a:r>
            <a:r>
              <a:rPr sz="850" spc="-20" dirty="0">
                <a:solidFill>
                  <a:srgbClr val="FFFFFF"/>
                </a:solidFill>
                <a:latin typeface="Roboto"/>
                <a:cs typeface="Roboto"/>
              </a:rPr>
              <a:t> </a:t>
            </a:r>
            <a:r>
              <a:rPr sz="850" spc="-5" dirty="0">
                <a:solidFill>
                  <a:srgbClr val="FFFFFF"/>
                </a:solidFill>
                <a:latin typeface="Roboto"/>
                <a:cs typeface="Roboto"/>
              </a:rPr>
              <a:t>globally</a:t>
            </a:r>
            <a:endParaRPr sz="850">
              <a:latin typeface="Roboto"/>
              <a:cs typeface="Roboto"/>
            </a:endParaRPr>
          </a:p>
          <a:p>
            <a:pPr marL="242570" marR="5080" indent="-230504">
              <a:lnSpc>
                <a:spcPct val="114999"/>
              </a:lnSpc>
              <a:buFont typeface="Arial"/>
              <a:buChar char="●"/>
              <a:tabLst>
                <a:tab pos="242570" algn="l"/>
                <a:tab pos="243204" algn="l"/>
              </a:tabLst>
            </a:pPr>
            <a:r>
              <a:rPr sz="850" spc="-10" dirty="0">
                <a:solidFill>
                  <a:srgbClr val="FFFFFF"/>
                </a:solidFill>
                <a:latin typeface="Roboto"/>
                <a:cs typeface="Roboto"/>
              </a:rPr>
              <a:t>Productivity </a:t>
            </a:r>
            <a:r>
              <a:rPr sz="850" spc="-5" dirty="0">
                <a:solidFill>
                  <a:srgbClr val="FFFFFF"/>
                </a:solidFill>
                <a:latin typeface="Roboto"/>
                <a:cs typeface="Roboto"/>
              </a:rPr>
              <a:t>suite with </a:t>
            </a:r>
            <a:r>
              <a:rPr sz="850" spc="-10" dirty="0">
                <a:solidFill>
                  <a:srgbClr val="FFFFFF"/>
                </a:solidFill>
                <a:latin typeface="Roboto"/>
                <a:cs typeface="Roboto"/>
              </a:rPr>
              <a:t>collaboration  tools, </a:t>
            </a:r>
            <a:r>
              <a:rPr sz="850" spc="-5" dirty="0">
                <a:solidFill>
                  <a:srgbClr val="FFFFFF"/>
                </a:solidFill>
                <a:latin typeface="Roboto"/>
                <a:cs typeface="Roboto"/>
              </a:rPr>
              <a:t>co-working, CRM, lead </a:t>
            </a:r>
            <a:r>
              <a:rPr sz="850" spc="-10" dirty="0">
                <a:solidFill>
                  <a:srgbClr val="FFFFFF"/>
                </a:solidFill>
                <a:latin typeface="Roboto"/>
                <a:cs typeface="Roboto"/>
              </a:rPr>
              <a:t>share/lead  </a:t>
            </a:r>
            <a:r>
              <a:rPr sz="850" spc="-5" dirty="0">
                <a:solidFill>
                  <a:srgbClr val="FFFFFF"/>
                </a:solidFill>
                <a:latin typeface="Roboto"/>
                <a:cs typeface="Roboto"/>
              </a:rPr>
              <a:t>gen, </a:t>
            </a:r>
            <a:r>
              <a:rPr sz="850" spc="-10" dirty="0">
                <a:solidFill>
                  <a:srgbClr val="FFFFFF"/>
                </a:solidFill>
                <a:latin typeface="Roboto"/>
                <a:cs typeface="Roboto"/>
              </a:rPr>
              <a:t>referral, </a:t>
            </a:r>
            <a:r>
              <a:rPr sz="850" spc="-5" dirty="0">
                <a:solidFill>
                  <a:srgbClr val="FFFFFF"/>
                </a:solidFill>
                <a:latin typeface="Roboto"/>
                <a:cs typeface="Roboto"/>
              </a:rPr>
              <a:t>and </a:t>
            </a:r>
            <a:r>
              <a:rPr sz="850" spc="-10" dirty="0">
                <a:solidFill>
                  <a:srgbClr val="FFFFFF"/>
                </a:solidFill>
                <a:latin typeface="Roboto"/>
                <a:cs typeface="Roboto"/>
              </a:rPr>
              <a:t>over </a:t>
            </a:r>
            <a:r>
              <a:rPr sz="850" spc="-5" dirty="0">
                <a:solidFill>
                  <a:srgbClr val="FFFFFF"/>
                </a:solidFill>
                <a:latin typeface="Roboto"/>
                <a:cs typeface="Roboto"/>
              </a:rPr>
              <a:t>50+ hours </a:t>
            </a:r>
            <a:r>
              <a:rPr sz="850" spc="-10" dirty="0">
                <a:solidFill>
                  <a:srgbClr val="FFFFFF"/>
                </a:solidFill>
                <a:latin typeface="Roboto"/>
                <a:cs typeface="Roboto"/>
              </a:rPr>
              <a:t>of  </a:t>
            </a:r>
            <a:r>
              <a:rPr sz="850" spc="-5" dirty="0">
                <a:solidFill>
                  <a:srgbClr val="FFFFFF"/>
                </a:solidFill>
                <a:latin typeface="Roboto"/>
                <a:cs typeface="Roboto"/>
              </a:rPr>
              <a:t>weekly </a:t>
            </a:r>
            <a:r>
              <a:rPr sz="850" spc="-10" dirty="0">
                <a:solidFill>
                  <a:srgbClr val="FFFFFF"/>
                </a:solidFill>
                <a:latin typeface="Roboto"/>
                <a:cs typeface="Roboto"/>
              </a:rPr>
              <a:t>live </a:t>
            </a:r>
            <a:r>
              <a:rPr sz="850" spc="-5" dirty="0">
                <a:solidFill>
                  <a:srgbClr val="FFFFFF"/>
                </a:solidFill>
                <a:latin typeface="Roboto"/>
                <a:cs typeface="Roboto"/>
              </a:rPr>
              <a:t>education and</a:t>
            </a:r>
            <a:r>
              <a:rPr sz="850" spc="-15" dirty="0">
                <a:solidFill>
                  <a:srgbClr val="FFFFFF"/>
                </a:solidFill>
                <a:latin typeface="Roboto"/>
                <a:cs typeface="Roboto"/>
              </a:rPr>
              <a:t> </a:t>
            </a:r>
            <a:r>
              <a:rPr sz="850" spc="-10" dirty="0">
                <a:solidFill>
                  <a:srgbClr val="FFFFFF"/>
                </a:solidFill>
                <a:latin typeface="Roboto"/>
                <a:cs typeface="Roboto"/>
              </a:rPr>
              <a:t>events</a:t>
            </a:r>
            <a:endParaRPr sz="850">
              <a:latin typeface="Roboto"/>
              <a:cs typeface="Roboto"/>
            </a:endParaRPr>
          </a:p>
        </p:txBody>
      </p:sp>
      <p:grpSp>
        <p:nvGrpSpPr>
          <p:cNvPr id="21" name="object 21"/>
          <p:cNvGrpSpPr/>
          <p:nvPr/>
        </p:nvGrpSpPr>
        <p:grpSpPr>
          <a:xfrm>
            <a:off x="1274829" y="1483509"/>
            <a:ext cx="6662420" cy="721360"/>
            <a:chOff x="1274829" y="1483509"/>
            <a:chExt cx="6662420" cy="721360"/>
          </a:xfrm>
        </p:grpSpPr>
        <p:sp>
          <p:nvSpPr>
            <p:cNvPr id="22" name="object 22"/>
            <p:cNvSpPr/>
            <p:nvPr/>
          </p:nvSpPr>
          <p:spPr>
            <a:xfrm>
              <a:off x="7224735" y="1485632"/>
              <a:ext cx="711948" cy="716948"/>
            </a:xfrm>
            <a:prstGeom prst="rect">
              <a:avLst/>
            </a:prstGeom>
            <a:blipFill>
              <a:blip r:embed="rId2" cstate="print"/>
              <a:stretch>
                <a:fillRect/>
              </a:stretch>
            </a:blipFill>
          </p:spPr>
          <p:txBody>
            <a:bodyPr wrap="square" lIns="0" tIns="0" rIns="0" bIns="0" rtlCol="0"/>
            <a:lstStyle/>
            <a:p>
              <a:endParaRPr/>
            </a:p>
          </p:txBody>
        </p:sp>
        <p:sp>
          <p:nvSpPr>
            <p:cNvPr id="23" name="object 23"/>
            <p:cNvSpPr/>
            <p:nvPr/>
          </p:nvSpPr>
          <p:spPr>
            <a:xfrm>
              <a:off x="4196591" y="1488122"/>
              <a:ext cx="711968" cy="711968"/>
            </a:xfrm>
            <a:prstGeom prst="rect">
              <a:avLst/>
            </a:prstGeom>
            <a:blipFill>
              <a:blip r:embed="rId3" cstate="print"/>
              <a:stretch>
                <a:fillRect/>
              </a:stretch>
            </a:blipFill>
          </p:spPr>
          <p:txBody>
            <a:bodyPr wrap="square" lIns="0" tIns="0" rIns="0" bIns="0" rtlCol="0"/>
            <a:lstStyle/>
            <a:p>
              <a:endParaRPr/>
            </a:p>
          </p:txBody>
        </p:sp>
        <p:sp>
          <p:nvSpPr>
            <p:cNvPr id="24" name="object 24"/>
            <p:cNvSpPr/>
            <p:nvPr/>
          </p:nvSpPr>
          <p:spPr>
            <a:xfrm>
              <a:off x="1279592" y="1488272"/>
              <a:ext cx="712470" cy="711835"/>
            </a:xfrm>
            <a:custGeom>
              <a:avLst/>
              <a:gdLst/>
              <a:ahLst/>
              <a:cxnLst/>
              <a:rect l="l" t="t" r="r" b="b"/>
              <a:pathLst>
                <a:path w="712469" h="711835">
                  <a:moveTo>
                    <a:pt x="0" y="355799"/>
                  </a:moveTo>
                  <a:lnTo>
                    <a:pt x="3249" y="307519"/>
                  </a:lnTo>
                  <a:lnTo>
                    <a:pt x="12714" y="261213"/>
                  </a:lnTo>
                  <a:lnTo>
                    <a:pt x="27972" y="217306"/>
                  </a:lnTo>
                  <a:lnTo>
                    <a:pt x="48597" y="176220"/>
                  </a:lnTo>
                  <a:lnTo>
                    <a:pt x="74165" y="138381"/>
                  </a:lnTo>
                  <a:lnTo>
                    <a:pt x="104254" y="104211"/>
                  </a:lnTo>
                  <a:lnTo>
                    <a:pt x="138438" y="74135"/>
                  </a:lnTo>
                  <a:lnTo>
                    <a:pt x="176294" y="48577"/>
                  </a:lnTo>
                  <a:lnTo>
                    <a:pt x="217397" y="27960"/>
                  </a:lnTo>
                  <a:lnTo>
                    <a:pt x="261323" y="12709"/>
                  </a:lnTo>
                  <a:lnTo>
                    <a:pt x="307648" y="3248"/>
                  </a:lnTo>
                  <a:lnTo>
                    <a:pt x="355949" y="0"/>
                  </a:lnTo>
                  <a:lnTo>
                    <a:pt x="402736" y="3085"/>
                  </a:lnTo>
                  <a:lnTo>
                    <a:pt x="448325" y="12189"/>
                  </a:lnTo>
                  <a:lnTo>
                    <a:pt x="492164" y="27083"/>
                  </a:lnTo>
                  <a:lnTo>
                    <a:pt x="533699" y="47537"/>
                  </a:lnTo>
                  <a:lnTo>
                    <a:pt x="572376" y="73323"/>
                  </a:lnTo>
                  <a:lnTo>
                    <a:pt x="607643" y="104212"/>
                  </a:lnTo>
                  <a:lnTo>
                    <a:pt x="638544" y="139463"/>
                  </a:lnTo>
                  <a:lnTo>
                    <a:pt x="664340" y="178124"/>
                  </a:lnTo>
                  <a:lnTo>
                    <a:pt x="684803" y="219640"/>
                  </a:lnTo>
                  <a:lnTo>
                    <a:pt x="699703" y="263460"/>
                  </a:lnTo>
                  <a:lnTo>
                    <a:pt x="708811" y="309031"/>
                  </a:lnTo>
                  <a:lnTo>
                    <a:pt x="711898" y="355799"/>
                  </a:lnTo>
                  <a:lnTo>
                    <a:pt x="708649" y="404079"/>
                  </a:lnTo>
                  <a:lnTo>
                    <a:pt x="699183" y="450384"/>
                  </a:lnTo>
                  <a:lnTo>
                    <a:pt x="683926" y="494292"/>
                  </a:lnTo>
                  <a:lnTo>
                    <a:pt x="663300" y="535377"/>
                  </a:lnTo>
                  <a:lnTo>
                    <a:pt x="637731" y="573217"/>
                  </a:lnTo>
                  <a:lnTo>
                    <a:pt x="607643" y="607387"/>
                  </a:lnTo>
                  <a:lnTo>
                    <a:pt x="573458" y="637463"/>
                  </a:lnTo>
                  <a:lnTo>
                    <a:pt x="535603" y="663021"/>
                  </a:lnTo>
                  <a:lnTo>
                    <a:pt x="494500" y="683638"/>
                  </a:lnTo>
                  <a:lnTo>
                    <a:pt x="450574" y="698889"/>
                  </a:lnTo>
                  <a:lnTo>
                    <a:pt x="404249" y="708350"/>
                  </a:lnTo>
                  <a:lnTo>
                    <a:pt x="355949" y="711598"/>
                  </a:lnTo>
                  <a:lnTo>
                    <a:pt x="307648" y="708350"/>
                  </a:lnTo>
                  <a:lnTo>
                    <a:pt x="261323" y="698889"/>
                  </a:lnTo>
                  <a:lnTo>
                    <a:pt x="217397" y="683638"/>
                  </a:lnTo>
                  <a:lnTo>
                    <a:pt x="176294" y="663021"/>
                  </a:lnTo>
                  <a:lnTo>
                    <a:pt x="138438" y="637463"/>
                  </a:lnTo>
                  <a:lnTo>
                    <a:pt x="104254" y="607387"/>
                  </a:lnTo>
                  <a:lnTo>
                    <a:pt x="74165" y="573217"/>
                  </a:lnTo>
                  <a:lnTo>
                    <a:pt x="48597" y="535377"/>
                  </a:lnTo>
                  <a:lnTo>
                    <a:pt x="27972" y="494292"/>
                  </a:lnTo>
                  <a:lnTo>
                    <a:pt x="12714" y="450384"/>
                  </a:lnTo>
                  <a:lnTo>
                    <a:pt x="3249" y="404079"/>
                  </a:lnTo>
                  <a:lnTo>
                    <a:pt x="0" y="355799"/>
                  </a:lnTo>
                  <a:close/>
                </a:path>
              </a:pathLst>
            </a:custGeom>
            <a:ln w="9524">
              <a:solidFill>
                <a:srgbClr val="FFFFFF"/>
              </a:solidFill>
            </a:ln>
          </p:spPr>
          <p:txBody>
            <a:bodyPr wrap="square" lIns="0" tIns="0" rIns="0" bIns="0" rtlCol="0"/>
            <a:lstStyle/>
            <a:p>
              <a:endParaRPr/>
            </a:p>
          </p:txBody>
        </p:sp>
      </p:grpSp>
      <p:sp>
        <p:nvSpPr>
          <p:cNvPr id="25" name="object 25"/>
          <p:cNvSpPr txBox="1"/>
          <p:nvPr/>
        </p:nvSpPr>
        <p:spPr>
          <a:xfrm>
            <a:off x="732337" y="1579402"/>
            <a:ext cx="1805939" cy="1377315"/>
          </a:xfrm>
          <a:prstGeom prst="rect">
            <a:avLst/>
          </a:prstGeom>
        </p:spPr>
        <p:txBody>
          <a:bodyPr vert="horz" wrap="square" lIns="0" tIns="12700" rIns="0" bIns="0" rtlCol="0">
            <a:spAutoFit/>
          </a:bodyPr>
          <a:lstStyle/>
          <a:p>
            <a:pPr marL="635" algn="ctr">
              <a:lnSpc>
                <a:spcPct val="100000"/>
              </a:lnSpc>
              <a:spcBef>
                <a:spcPts val="100"/>
              </a:spcBef>
            </a:pPr>
            <a:r>
              <a:rPr sz="3100" spc="-5" dirty="0">
                <a:solidFill>
                  <a:srgbClr val="FFFFFF"/>
                </a:solidFill>
                <a:latin typeface="Roboto"/>
                <a:cs typeface="Roboto"/>
              </a:rPr>
              <a:t>$</a:t>
            </a:r>
            <a:endParaRPr sz="3100">
              <a:latin typeface="Roboto"/>
              <a:cs typeface="Roboto"/>
            </a:endParaRPr>
          </a:p>
          <a:p>
            <a:pPr algn="ctr">
              <a:lnSpc>
                <a:spcPct val="100000"/>
              </a:lnSpc>
              <a:spcBef>
                <a:spcPts val="1760"/>
              </a:spcBef>
            </a:pPr>
            <a:r>
              <a:rPr sz="1700" b="1" spc="-10" dirty="0">
                <a:solidFill>
                  <a:srgbClr val="FFFFFF"/>
                </a:solidFill>
                <a:latin typeface="Roboto"/>
                <a:cs typeface="Roboto"/>
              </a:rPr>
              <a:t>Compensation</a:t>
            </a:r>
            <a:endParaRPr sz="1700">
              <a:latin typeface="Roboto"/>
              <a:cs typeface="Roboto"/>
            </a:endParaRPr>
          </a:p>
          <a:p>
            <a:pPr marL="12700" marR="5080" indent="-1905" algn="ctr">
              <a:lnSpc>
                <a:spcPct val="114999"/>
              </a:lnSpc>
              <a:spcBef>
                <a:spcPts val="910"/>
              </a:spcBef>
            </a:pPr>
            <a:r>
              <a:rPr sz="800" b="1" i="1" spc="-5" dirty="0">
                <a:solidFill>
                  <a:srgbClr val="FFFFFF"/>
                </a:solidFill>
                <a:latin typeface="Roboto"/>
                <a:cs typeface="Roboto"/>
              </a:rPr>
              <a:t>Unique ﬁnancial model </a:t>
            </a:r>
            <a:r>
              <a:rPr sz="800" b="1" i="1" dirty="0">
                <a:solidFill>
                  <a:srgbClr val="FFFFFF"/>
                </a:solidFill>
                <a:latin typeface="Roboto"/>
                <a:cs typeface="Roboto"/>
              </a:rPr>
              <a:t>with </a:t>
            </a:r>
            <a:r>
              <a:rPr sz="800" b="1" i="1" spc="-5" dirty="0">
                <a:solidFill>
                  <a:srgbClr val="FFFFFF"/>
                </a:solidFill>
                <a:latin typeface="Roboto"/>
                <a:cs typeface="Roboto"/>
              </a:rPr>
              <a:t>various  </a:t>
            </a:r>
            <a:r>
              <a:rPr sz="800" b="1" i="1" dirty="0">
                <a:solidFill>
                  <a:srgbClr val="FFFFFF"/>
                </a:solidFill>
                <a:latin typeface="Roboto"/>
                <a:cs typeface="Roboto"/>
              </a:rPr>
              <a:t>opportunities </a:t>
            </a:r>
            <a:r>
              <a:rPr sz="800" b="1" i="1" spc="-5" dirty="0">
                <a:solidFill>
                  <a:srgbClr val="FFFFFF"/>
                </a:solidFill>
                <a:latin typeface="Roboto"/>
                <a:cs typeface="Roboto"/>
              </a:rPr>
              <a:t>to make </a:t>
            </a:r>
            <a:r>
              <a:rPr sz="800" b="1" i="1" dirty="0">
                <a:solidFill>
                  <a:srgbClr val="FFFFFF"/>
                </a:solidFill>
                <a:latin typeface="Roboto"/>
                <a:cs typeface="Roboto"/>
              </a:rPr>
              <a:t>and earn</a:t>
            </a:r>
            <a:r>
              <a:rPr sz="800" b="1" i="1" spc="-60" dirty="0">
                <a:solidFill>
                  <a:srgbClr val="FFFFFF"/>
                </a:solidFill>
                <a:latin typeface="Roboto"/>
                <a:cs typeface="Roboto"/>
              </a:rPr>
              <a:t> </a:t>
            </a:r>
            <a:r>
              <a:rPr sz="800" b="1" i="1" spc="-5" dirty="0">
                <a:solidFill>
                  <a:srgbClr val="FFFFFF"/>
                </a:solidFill>
                <a:latin typeface="Roboto"/>
                <a:cs typeface="Roboto"/>
              </a:rPr>
              <a:t>income.</a:t>
            </a:r>
            <a:endParaRPr sz="800">
              <a:latin typeface="Roboto"/>
              <a:cs typeface="Roboto"/>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4224741" y="1613634"/>
            <a:ext cx="694690" cy="606425"/>
            <a:chOff x="4224741" y="1613634"/>
            <a:chExt cx="694690" cy="606425"/>
          </a:xfrm>
        </p:grpSpPr>
        <p:sp>
          <p:nvSpPr>
            <p:cNvPr id="3" name="object 3"/>
            <p:cNvSpPr/>
            <p:nvPr/>
          </p:nvSpPr>
          <p:spPr>
            <a:xfrm>
              <a:off x="4302666" y="1613634"/>
              <a:ext cx="616585" cy="456565"/>
            </a:xfrm>
            <a:custGeom>
              <a:avLst/>
              <a:gdLst/>
              <a:ahLst/>
              <a:cxnLst/>
              <a:rect l="l" t="t" r="r" b="b"/>
              <a:pathLst>
                <a:path w="616585" h="456564">
                  <a:moveTo>
                    <a:pt x="85224" y="456484"/>
                  </a:moveTo>
                  <a:lnTo>
                    <a:pt x="42774" y="298821"/>
                  </a:lnTo>
                  <a:lnTo>
                    <a:pt x="299" y="141467"/>
                  </a:lnTo>
                  <a:lnTo>
                    <a:pt x="0" y="139637"/>
                  </a:lnTo>
                  <a:lnTo>
                    <a:pt x="73624" y="99607"/>
                  </a:lnTo>
                  <a:lnTo>
                    <a:pt x="130149" y="84637"/>
                  </a:lnTo>
                  <a:lnTo>
                    <a:pt x="170474" y="77914"/>
                  </a:lnTo>
                  <a:lnTo>
                    <a:pt x="232199" y="72417"/>
                  </a:lnTo>
                  <a:lnTo>
                    <a:pt x="301874" y="69659"/>
                  </a:lnTo>
                  <a:lnTo>
                    <a:pt x="353799" y="66302"/>
                  </a:lnTo>
                  <a:lnTo>
                    <a:pt x="422249" y="55912"/>
                  </a:lnTo>
                  <a:lnTo>
                    <a:pt x="472674" y="40332"/>
                  </a:lnTo>
                  <a:lnTo>
                    <a:pt x="520323" y="17417"/>
                  </a:lnTo>
                  <a:lnTo>
                    <a:pt x="537448" y="2447"/>
                  </a:lnTo>
                  <a:lnTo>
                    <a:pt x="537448" y="0"/>
                  </a:lnTo>
                  <a:lnTo>
                    <a:pt x="576548" y="156744"/>
                  </a:lnTo>
                  <a:lnTo>
                    <a:pt x="615673" y="313181"/>
                  </a:lnTo>
                  <a:lnTo>
                    <a:pt x="616573" y="317459"/>
                  </a:lnTo>
                  <a:lnTo>
                    <a:pt x="615048" y="325709"/>
                  </a:lnTo>
                  <a:lnTo>
                    <a:pt x="559423" y="359626"/>
                  </a:lnTo>
                  <a:lnTo>
                    <a:pt x="498023" y="373684"/>
                  </a:lnTo>
                  <a:lnTo>
                    <a:pt x="458924" y="379791"/>
                  </a:lnTo>
                  <a:lnTo>
                    <a:pt x="409724" y="384986"/>
                  </a:lnTo>
                  <a:lnTo>
                    <a:pt x="338224" y="389571"/>
                  </a:lnTo>
                  <a:lnTo>
                    <a:pt x="284749" y="393541"/>
                  </a:lnTo>
                  <a:lnTo>
                    <a:pt x="249324" y="397819"/>
                  </a:lnTo>
                  <a:lnTo>
                    <a:pt x="213874" y="403624"/>
                  </a:lnTo>
                  <a:lnTo>
                    <a:pt x="179024" y="412179"/>
                  </a:lnTo>
                  <a:lnTo>
                    <a:pt x="161624" y="417984"/>
                  </a:lnTo>
                  <a:lnTo>
                    <a:pt x="148799" y="422259"/>
                  </a:lnTo>
                  <a:lnTo>
                    <a:pt x="106324" y="440286"/>
                  </a:lnTo>
                  <a:lnTo>
                    <a:pt x="90424" y="449459"/>
                  </a:lnTo>
                  <a:lnTo>
                    <a:pt x="85224" y="454646"/>
                  </a:lnTo>
                  <a:lnTo>
                    <a:pt x="85224" y="456484"/>
                  </a:lnTo>
                  <a:close/>
                </a:path>
              </a:pathLst>
            </a:custGeom>
            <a:solidFill>
              <a:srgbClr val="FFFFFF"/>
            </a:solidFill>
          </p:spPr>
          <p:txBody>
            <a:bodyPr wrap="square" lIns="0" tIns="0" rIns="0" bIns="0" rtlCol="0"/>
            <a:lstStyle/>
            <a:p>
              <a:endParaRPr/>
            </a:p>
          </p:txBody>
        </p:sp>
        <p:sp>
          <p:nvSpPr>
            <p:cNvPr id="4" name="object 4"/>
            <p:cNvSpPr/>
            <p:nvPr/>
          </p:nvSpPr>
          <p:spPr>
            <a:xfrm>
              <a:off x="4500040" y="1730659"/>
              <a:ext cx="226999" cy="227022"/>
            </a:xfrm>
            <a:prstGeom prst="rect">
              <a:avLst/>
            </a:prstGeom>
            <a:blipFill>
              <a:blip r:embed="rId2" cstate="print"/>
              <a:stretch>
                <a:fillRect/>
              </a:stretch>
            </a:blipFill>
          </p:spPr>
          <p:txBody>
            <a:bodyPr wrap="square" lIns="0" tIns="0" rIns="0" bIns="0" rtlCol="0"/>
            <a:lstStyle/>
            <a:p>
              <a:endParaRPr/>
            </a:p>
          </p:txBody>
        </p:sp>
        <p:sp>
          <p:nvSpPr>
            <p:cNvPr id="5" name="object 5"/>
            <p:cNvSpPr/>
            <p:nvPr/>
          </p:nvSpPr>
          <p:spPr>
            <a:xfrm>
              <a:off x="4224741" y="1825988"/>
              <a:ext cx="694690" cy="394335"/>
            </a:xfrm>
            <a:custGeom>
              <a:avLst/>
              <a:gdLst/>
              <a:ahLst/>
              <a:cxnLst/>
              <a:rect l="l" t="t" r="r" b="b"/>
              <a:pathLst>
                <a:path w="694689" h="394335">
                  <a:moveTo>
                    <a:pt x="111824" y="393849"/>
                  </a:moveTo>
                  <a:lnTo>
                    <a:pt x="106324" y="392621"/>
                  </a:lnTo>
                  <a:lnTo>
                    <a:pt x="102049" y="388344"/>
                  </a:lnTo>
                  <a:lnTo>
                    <a:pt x="100824" y="385596"/>
                  </a:lnTo>
                  <a:lnTo>
                    <a:pt x="0" y="35442"/>
                  </a:lnTo>
                  <a:lnTo>
                    <a:pt x="0" y="33914"/>
                  </a:lnTo>
                  <a:lnTo>
                    <a:pt x="41249" y="1527"/>
                  </a:lnTo>
                  <a:lnTo>
                    <a:pt x="48874" y="0"/>
                  </a:lnTo>
                  <a:lnTo>
                    <a:pt x="53774" y="2137"/>
                  </a:lnTo>
                  <a:lnTo>
                    <a:pt x="57124" y="5804"/>
                  </a:lnTo>
                  <a:lnTo>
                    <a:pt x="58049" y="8552"/>
                  </a:lnTo>
                  <a:lnTo>
                    <a:pt x="135049" y="300046"/>
                  </a:lnTo>
                  <a:lnTo>
                    <a:pt x="136274" y="303404"/>
                  </a:lnTo>
                  <a:lnTo>
                    <a:pt x="141149" y="307681"/>
                  </a:lnTo>
                  <a:lnTo>
                    <a:pt x="144224" y="308601"/>
                  </a:lnTo>
                  <a:lnTo>
                    <a:pt x="146974" y="308901"/>
                  </a:lnTo>
                  <a:lnTo>
                    <a:pt x="152149" y="307071"/>
                  </a:lnTo>
                  <a:lnTo>
                    <a:pt x="154299" y="305544"/>
                  </a:lnTo>
                  <a:lnTo>
                    <a:pt x="163149" y="297291"/>
                  </a:lnTo>
                  <a:lnTo>
                    <a:pt x="182099" y="282629"/>
                  </a:lnTo>
                  <a:lnTo>
                    <a:pt x="224574" y="259099"/>
                  </a:lnTo>
                  <a:lnTo>
                    <a:pt x="303399" y="233437"/>
                  </a:lnTo>
                  <a:lnTo>
                    <a:pt x="345574" y="226102"/>
                  </a:lnTo>
                  <a:lnTo>
                    <a:pt x="420424" y="220297"/>
                  </a:lnTo>
                  <a:lnTo>
                    <a:pt x="426224" y="220297"/>
                  </a:lnTo>
                  <a:lnTo>
                    <a:pt x="451299" y="219379"/>
                  </a:lnTo>
                  <a:lnTo>
                    <a:pt x="497123" y="216019"/>
                  </a:lnTo>
                  <a:lnTo>
                    <a:pt x="537748" y="210517"/>
                  </a:lnTo>
                  <a:lnTo>
                    <a:pt x="617198" y="192797"/>
                  </a:lnTo>
                  <a:lnTo>
                    <a:pt x="658148" y="178129"/>
                  </a:lnTo>
                  <a:lnTo>
                    <a:pt x="672798" y="171412"/>
                  </a:lnTo>
                  <a:lnTo>
                    <a:pt x="677998" y="171412"/>
                  </a:lnTo>
                  <a:lnTo>
                    <a:pt x="693598" y="206547"/>
                  </a:lnTo>
                  <a:lnTo>
                    <a:pt x="694198" y="210214"/>
                  </a:lnTo>
                  <a:lnTo>
                    <a:pt x="692973" y="213572"/>
                  </a:lnTo>
                  <a:lnTo>
                    <a:pt x="649273" y="241992"/>
                  </a:lnTo>
                  <a:lnTo>
                    <a:pt x="567698" y="262464"/>
                  </a:lnTo>
                  <a:lnTo>
                    <a:pt x="490399" y="274686"/>
                  </a:lnTo>
                  <a:lnTo>
                    <a:pt x="414924" y="282629"/>
                  </a:lnTo>
                  <a:lnTo>
                    <a:pt x="406674" y="283541"/>
                  </a:lnTo>
                  <a:lnTo>
                    <a:pt x="318974" y="294851"/>
                  </a:lnTo>
                  <a:lnTo>
                    <a:pt x="270399" y="307374"/>
                  </a:lnTo>
                  <a:lnTo>
                    <a:pt x="228549" y="322351"/>
                  </a:lnTo>
                  <a:lnTo>
                    <a:pt x="193724" y="338541"/>
                  </a:lnTo>
                  <a:lnTo>
                    <a:pt x="142674" y="370926"/>
                  </a:lnTo>
                  <a:lnTo>
                    <a:pt x="119774" y="390791"/>
                  </a:lnTo>
                  <a:lnTo>
                    <a:pt x="117324" y="392621"/>
                  </a:lnTo>
                  <a:lnTo>
                    <a:pt x="111824" y="393849"/>
                  </a:lnTo>
                  <a:close/>
                </a:path>
              </a:pathLst>
            </a:custGeom>
            <a:solidFill>
              <a:srgbClr val="FFFFFF"/>
            </a:solidFill>
          </p:spPr>
          <p:txBody>
            <a:bodyPr wrap="square" lIns="0" tIns="0" rIns="0" bIns="0" rtlCol="0"/>
            <a:lstStyle/>
            <a:p>
              <a:endParaRPr/>
            </a:p>
          </p:txBody>
        </p:sp>
      </p:grpSp>
      <p:sp>
        <p:nvSpPr>
          <p:cNvPr id="6" name="object 6"/>
          <p:cNvSpPr txBox="1"/>
          <p:nvPr/>
        </p:nvSpPr>
        <p:spPr>
          <a:xfrm>
            <a:off x="1553687" y="2002683"/>
            <a:ext cx="6029960" cy="1797685"/>
          </a:xfrm>
          <a:prstGeom prst="rect">
            <a:avLst/>
          </a:prstGeom>
        </p:spPr>
        <p:txBody>
          <a:bodyPr vert="horz" wrap="square" lIns="0" tIns="248285" rIns="0" bIns="0" rtlCol="0">
            <a:spAutoFit/>
          </a:bodyPr>
          <a:lstStyle/>
          <a:p>
            <a:pPr marL="5080" algn="ctr">
              <a:lnSpc>
                <a:spcPct val="100000"/>
              </a:lnSpc>
              <a:spcBef>
                <a:spcPts val="1955"/>
              </a:spcBef>
            </a:pPr>
            <a:r>
              <a:rPr sz="5000" b="1" spc="-10" dirty="0">
                <a:solidFill>
                  <a:srgbClr val="FFFFFF"/>
                </a:solidFill>
                <a:latin typeface="Roboto"/>
                <a:cs typeface="Roboto"/>
              </a:rPr>
              <a:t>Compensation</a:t>
            </a:r>
            <a:endParaRPr sz="5000">
              <a:latin typeface="Roboto"/>
              <a:cs typeface="Roboto"/>
            </a:endParaRPr>
          </a:p>
          <a:p>
            <a:pPr marL="12065" marR="5080" algn="ctr">
              <a:lnSpc>
                <a:spcPct val="100000"/>
              </a:lnSpc>
              <a:spcBef>
                <a:spcPts val="815"/>
              </a:spcBef>
            </a:pPr>
            <a:r>
              <a:rPr sz="2200" b="0" spc="-10" dirty="0">
                <a:solidFill>
                  <a:srgbClr val="FFFFFF"/>
                </a:solidFill>
                <a:latin typeface="Roboto Lt"/>
                <a:cs typeface="Roboto Lt"/>
              </a:rPr>
              <a:t>Unique ﬁnancial </a:t>
            </a:r>
            <a:r>
              <a:rPr sz="2200" b="0" spc="-5" dirty="0">
                <a:solidFill>
                  <a:srgbClr val="FFFFFF"/>
                </a:solidFill>
                <a:latin typeface="Roboto Lt"/>
                <a:cs typeface="Roboto Lt"/>
              </a:rPr>
              <a:t>model with </a:t>
            </a:r>
            <a:r>
              <a:rPr sz="2200" b="0" spc="-10" dirty="0">
                <a:solidFill>
                  <a:srgbClr val="FFFFFF"/>
                </a:solidFill>
                <a:latin typeface="Roboto Lt"/>
                <a:cs typeface="Roboto Lt"/>
              </a:rPr>
              <a:t>various </a:t>
            </a:r>
            <a:r>
              <a:rPr sz="2200" b="0" spc="-5" dirty="0">
                <a:solidFill>
                  <a:srgbClr val="FFFFFF"/>
                </a:solidFill>
                <a:latin typeface="Roboto Lt"/>
                <a:cs typeface="Roboto Lt"/>
              </a:rPr>
              <a:t>opportunities  </a:t>
            </a:r>
            <a:r>
              <a:rPr sz="2200" b="0" spc="-15" dirty="0">
                <a:solidFill>
                  <a:srgbClr val="FFFFFF"/>
                </a:solidFill>
                <a:latin typeface="Roboto Lt"/>
                <a:cs typeface="Roboto Lt"/>
              </a:rPr>
              <a:t>to </a:t>
            </a:r>
            <a:r>
              <a:rPr sz="2200" b="0" spc="-10" dirty="0">
                <a:solidFill>
                  <a:srgbClr val="FFFFFF"/>
                </a:solidFill>
                <a:latin typeface="Roboto Lt"/>
                <a:cs typeface="Roboto Lt"/>
              </a:rPr>
              <a:t>make </a:t>
            </a:r>
            <a:r>
              <a:rPr sz="2200" b="0" spc="-5" dirty="0">
                <a:solidFill>
                  <a:srgbClr val="FFFFFF"/>
                </a:solidFill>
                <a:latin typeface="Roboto Lt"/>
                <a:cs typeface="Roboto Lt"/>
              </a:rPr>
              <a:t>and earn </a:t>
            </a:r>
            <a:r>
              <a:rPr sz="2200" b="0" spc="-10" dirty="0">
                <a:solidFill>
                  <a:srgbClr val="FFFFFF"/>
                </a:solidFill>
                <a:latin typeface="Roboto Lt"/>
                <a:cs typeface="Roboto Lt"/>
              </a:rPr>
              <a:t>income.</a:t>
            </a:r>
            <a:endParaRPr sz="2200">
              <a:latin typeface="Roboto Lt"/>
              <a:cs typeface="Roboto Lt"/>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9144000" cy="5143500"/>
          </a:xfrm>
          <a:custGeom>
            <a:avLst/>
            <a:gdLst/>
            <a:ahLst/>
            <a:cxnLst/>
            <a:rect l="l" t="t" r="r" b="b"/>
            <a:pathLst>
              <a:path w="9144000" h="5143500">
                <a:moveTo>
                  <a:pt x="0" y="0"/>
                </a:moveTo>
                <a:lnTo>
                  <a:pt x="9143981" y="0"/>
                </a:lnTo>
                <a:lnTo>
                  <a:pt x="9143981" y="5143489"/>
                </a:lnTo>
                <a:lnTo>
                  <a:pt x="0" y="5143489"/>
                </a:lnTo>
                <a:lnTo>
                  <a:pt x="0" y="0"/>
                </a:lnTo>
                <a:close/>
              </a:path>
            </a:pathLst>
          </a:custGeom>
          <a:solidFill>
            <a:srgbClr val="699ABC"/>
          </a:solidFill>
        </p:spPr>
        <p:txBody>
          <a:bodyPr wrap="square" lIns="0" tIns="0" rIns="0" bIns="0" rtlCol="0"/>
          <a:lstStyle/>
          <a:p>
            <a:endParaRPr/>
          </a:p>
        </p:txBody>
      </p:sp>
      <p:grpSp>
        <p:nvGrpSpPr>
          <p:cNvPr id="3" name="object 3"/>
          <p:cNvGrpSpPr/>
          <p:nvPr/>
        </p:nvGrpSpPr>
        <p:grpSpPr>
          <a:xfrm>
            <a:off x="0" y="776023"/>
            <a:ext cx="3181350" cy="2260600"/>
            <a:chOff x="0" y="776023"/>
            <a:chExt cx="3181350" cy="2260600"/>
          </a:xfrm>
        </p:grpSpPr>
        <p:sp>
          <p:nvSpPr>
            <p:cNvPr id="4" name="object 4"/>
            <p:cNvSpPr/>
            <p:nvPr/>
          </p:nvSpPr>
          <p:spPr>
            <a:xfrm>
              <a:off x="0" y="776033"/>
              <a:ext cx="3181350" cy="1965325"/>
            </a:xfrm>
            <a:custGeom>
              <a:avLst/>
              <a:gdLst/>
              <a:ahLst/>
              <a:cxnLst/>
              <a:rect l="l" t="t" r="r" b="b"/>
              <a:pathLst>
                <a:path w="3181350" h="1965325">
                  <a:moveTo>
                    <a:pt x="188163" y="1628444"/>
                  </a:moveTo>
                  <a:lnTo>
                    <a:pt x="6972" y="1628444"/>
                  </a:lnTo>
                  <a:lnTo>
                    <a:pt x="0" y="1844497"/>
                  </a:lnTo>
                  <a:lnTo>
                    <a:pt x="188163" y="1628444"/>
                  </a:lnTo>
                  <a:close/>
                </a:path>
                <a:path w="3181350" h="1965325">
                  <a:moveTo>
                    <a:pt x="511365" y="1214170"/>
                  </a:moveTo>
                  <a:lnTo>
                    <a:pt x="364782" y="1020419"/>
                  </a:lnTo>
                  <a:lnTo>
                    <a:pt x="76708" y="1020419"/>
                  </a:lnTo>
                  <a:lnTo>
                    <a:pt x="367804" y="1402905"/>
                  </a:lnTo>
                  <a:lnTo>
                    <a:pt x="511365" y="1214170"/>
                  </a:lnTo>
                  <a:close/>
                </a:path>
                <a:path w="3181350" h="1965325">
                  <a:moveTo>
                    <a:pt x="1257211" y="794550"/>
                  </a:moveTo>
                  <a:lnTo>
                    <a:pt x="970114" y="794550"/>
                  </a:lnTo>
                  <a:lnTo>
                    <a:pt x="76708" y="1965096"/>
                  </a:lnTo>
                  <a:lnTo>
                    <a:pt x="363778" y="1965096"/>
                  </a:lnTo>
                  <a:lnTo>
                    <a:pt x="580631" y="1680984"/>
                  </a:lnTo>
                  <a:lnTo>
                    <a:pt x="797458" y="1965096"/>
                  </a:lnTo>
                  <a:lnTo>
                    <a:pt x="1084554" y="1965096"/>
                  </a:lnTo>
                  <a:lnTo>
                    <a:pt x="724179" y="1493253"/>
                  </a:lnTo>
                  <a:lnTo>
                    <a:pt x="1257211" y="794550"/>
                  </a:lnTo>
                  <a:close/>
                </a:path>
                <a:path w="3181350" h="1965325">
                  <a:moveTo>
                    <a:pt x="1561007" y="419620"/>
                  </a:moveTo>
                  <a:lnTo>
                    <a:pt x="1414437" y="225882"/>
                  </a:lnTo>
                  <a:lnTo>
                    <a:pt x="1126350" y="225882"/>
                  </a:lnTo>
                  <a:lnTo>
                    <a:pt x="1417459" y="608355"/>
                  </a:lnTo>
                  <a:lnTo>
                    <a:pt x="1561007" y="419620"/>
                  </a:lnTo>
                  <a:close/>
                </a:path>
                <a:path w="3181350" h="1965325">
                  <a:moveTo>
                    <a:pt x="2306866" y="0"/>
                  </a:moveTo>
                  <a:lnTo>
                    <a:pt x="2019757" y="0"/>
                  </a:lnTo>
                  <a:lnTo>
                    <a:pt x="1126350" y="1170533"/>
                  </a:lnTo>
                  <a:lnTo>
                    <a:pt x="1413421" y="1170533"/>
                  </a:lnTo>
                  <a:lnTo>
                    <a:pt x="1630286" y="886434"/>
                  </a:lnTo>
                  <a:lnTo>
                    <a:pt x="1847100" y="1170533"/>
                  </a:lnTo>
                  <a:lnTo>
                    <a:pt x="2134209" y="1170533"/>
                  </a:lnTo>
                  <a:lnTo>
                    <a:pt x="1773834" y="698715"/>
                  </a:lnTo>
                  <a:lnTo>
                    <a:pt x="2306866" y="0"/>
                  </a:lnTo>
                  <a:close/>
                </a:path>
                <a:path w="3181350" h="1965325">
                  <a:moveTo>
                    <a:pt x="2434907" y="907491"/>
                  </a:moveTo>
                  <a:lnTo>
                    <a:pt x="2288336" y="713740"/>
                  </a:lnTo>
                  <a:lnTo>
                    <a:pt x="2000262" y="713740"/>
                  </a:lnTo>
                  <a:lnTo>
                    <a:pt x="2291359" y="1096225"/>
                  </a:lnTo>
                  <a:lnTo>
                    <a:pt x="2434907" y="907491"/>
                  </a:lnTo>
                  <a:close/>
                </a:path>
                <a:path w="3181350" h="1965325">
                  <a:moveTo>
                    <a:pt x="3180765" y="487870"/>
                  </a:moveTo>
                  <a:lnTo>
                    <a:pt x="2893657" y="487870"/>
                  </a:lnTo>
                  <a:lnTo>
                    <a:pt x="2000262" y="1658404"/>
                  </a:lnTo>
                  <a:lnTo>
                    <a:pt x="2287320" y="1658404"/>
                  </a:lnTo>
                  <a:lnTo>
                    <a:pt x="2504186" y="1374305"/>
                  </a:lnTo>
                  <a:lnTo>
                    <a:pt x="2721013" y="1658404"/>
                  </a:lnTo>
                  <a:lnTo>
                    <a:pt x="3008109" y="1658404"/>
                  </a:lnTo>
                  <a:lnTo>
                    <a:pt x="2647734" y="1186573"/>
                  </a:lnTo>
                  <a:lnTo>
                    <a:pt x="3180765" y="487870"/>
                  </a:lnTo>
                  <a:close/>
                </a:path>
              </a:pathLst>
            </a:custGeom>
            <a:solidFill>
              <a:srgbClr val="000000">
                <a:alpha val="6669"/>
              </a:srgbClr>
            </a:solidFill>
          </p:spPr>
          <p:txBody>
            <a:bodyPr wrap="square" lIns="0" tIns="0" rIns="0" bIns="0" rtlCol="0"/>
            <a:lstStyle/>
            <a:p>
              <a:endParaRPr/>
            </a:p>
          </p:txBody>
        </p:sp>
        <p:sp>
          <p:nvSpPr>
            <p:cNvPr id="5" name="object 5"/>
            <p:cNvSpPr/>
            <p:nvPr/>
          </p:nvSpPr>
          <p:spPr>
            <a:xfrm>
              <a:off x="0" y="1690396"/>
              <a:ext cx="467359" cy="1346200"/>
            </a:xfrm>
            <a:custGeom>
              <a:avLst/>
              <a:gdLst/>
              <a:ahLst/>
              <a:cxnLst/>
              <a:rect l="l" t="t" r="r" b="b"/>
              <a:pathLst>
                <a:path w="467359" h="1346200">
                  <a:moveTo>
                    <a:pt x="0" y="1345622"/>
                  </a:moveTo>
                  <a:lnTo>
                    <a:pt x="467034" y="1345622"/>
                  </a:lnTo>
                  <a:lnTo>
                    <a:pt x="467034" y="0"/>
                  </a:lnTo>
                  <a:lnTo>
                    <a:pt x="0" y="0"/>
                  </a:lnTo>
                  <a:lnTo>
                    <a:pt x="0" y="1345622"/>
                  </a:lnTo>
                  <a:close/>
                </a:path>
              </a:pathLst>
            </a:custGeom>
            <a:solidFill>
              <a:srgbClr val="FFFFFF"/>
            </a:solidFill>
          </p:spPr>
          <p:txBody>
            <a:bodyPr wrap="square" lIns="0" tIns="0" rIns="0" bIns="0" rtlCol="0"/>
            <a:lstStyle/>
            <a:p>
              <a:endParaRPr/>
            </a:p>
          </p:txBody>
        </p:sp>
      </p:grpSp>
      <p:sp>
        <p:nvSpPr>
          <p:cNvPr id="6" name="object 6"/>
          <p:cNvSpPr/>
          <p:nvPr/>
        </p:nvSpPr>
        <p:spPr>
          <a:xfrm>
            <a:off x="4465716" y="1690396"/>
            <a:ext cx="206375" cy="1346200"/>
          </a:xfrm>
          <a:custGeom>
            <a:avLst/>
            <a:gdLst/>
            <a:ahLst/>
            <a:cxnLst/>
            <a:rect l="l" t="t" r="r" b="b"/>
            <a:pathLst>
              <a:path w="206375" h="1346200">
                <a:moveTo>
                  <a:pt x="0" y="1345622"/>
                </a:moveTo>
                <a:lnTo>
                  <a:pt x="206024" y="1345622"/>
                </a:lnTo>
                <a:lnTo>
                  <a:pt x="206024" y="0"/>
                </a:lnTo>
                <a:lnTo>
                  <a:pt x="0" y="0"/>
                </a:lnTo>
                <a:lnTo>
                  <a:pt x="0" y="1345622"/>
                </a:lnTo>
                <a:close/>
              </a:path>
            </a:pathLst>
          </a:custGeom>
          <a:solidFill>
            <a:srgbClr val="FFFFFF"/>
          </a:solidFill>
        </p:spPr>
        <p:txBody>
          <a:bodyPr wrap="square" lIns="0" tIns="0" rIns="0" bIns="0" rtlCol="0"/>
          <a:lstStyle/>
          <a:p>
            <a:endParaRPr/>
          </a:p>
        </p:txBody>
      </p:sp>
      <p:sp>
        <p:nvSpPr>
          <p:cNvPr id="7" name="object 7"/>
          <p:cNvSpPr/>
          <p:nvPr/>
        </p:nvSpPr>
        <p:spPr>
          <a:xfrm>
            <a:off x="0" y="0"/>
            <a:ext cx="9144000" cy="3036570"/>
          </a:xfrm>
          <a:custGeom>
            <a:avLst/>
            <a:gdLst/>
            <a:ahLst/>
            <a:cxnLst/>
            <a:rect l="l" t="t" r="r" b="b"/>
            <a:pathLst>
              <a:path w="9144000" h="3036570">
                <a:moveTo>
                  <a:pt x="9143975" y="0"/>
                </a:moveTo>
                <a:lnTo>
                  <a:pt x="0" y="0"/>
                </a:lnTo>
                <a:lnTo>
                  <a:pt x="0" y="1690408"/>
                </a:lnTo>
                <a:lnTo>
                  <a:pt x="8670430" y="1690408"/>
                </a:lnTo>
                <a:lnTo>
                  <a:pt x="8670430" y="3036024"/>
                </a:lnTo>
                <a:lnTo>
                  <a:pt x="9143975" y="3036024"/>
                </a:lnTo>
                <a:lnTo>
                  <a:pt x="9143975" y="1690408"/>
                </a:lnTo>
                <a:lnTo>
                  <a:pt x="9143975" y="0"/>
                </a:lnTo>
                <a:close/>
              </a:path>
            </a:pathLst>
          </a:custGeom>
          <a:solidFill>
            <a:srgbClr val="FFFFFF"/>
          </a:solidFill>
        </p:spPr>
        <p:txBody>
          <a:bodyPr wrap="square" lIns="0" tIns="0" rIns="0" bIns="0" rtlCol="0"/>
          <a:lstStyle/>
          <a:p>
            <a:endParaRPr/>
          </a:p>
        </p:txBody>
      </p:sp>
      <p:sp>
        <p:nvSpPr>
          <p:cNvPr id="8" name="object 8"/>
          <p:cNvSpPr/>
          <p:nvPr/>
        </p:nvSpPr>
        <p:spPr>
          <a:xfrm>
            <a:off x="8000983" y="4419641"/>
            <a:ext cx="953847" cy="495249"/>
          </a:xfrm>
          <a:prstGeom prst="rect">
            <a:avLst/>
          </a:prstGeom>
          <a:blipFill>
            <a:blip r:embed="rId2" cstate="print"/>
            <a:stretch>
              <a:fillRect/>
            </a:stretch>
          </a:blipFill>
        </p:spPr>
        <p:txBody>
          <a:bodyPr wrap="square" lIns="0" tIns="0" rIns="0" bIns="0" rtlCol="0"/>
          <a:lstStyle/>
          <a:p>
            <a:endParaRPr/>
          </a:p>
        </p:txBody>
      </p:sp>
      <p:sp>
        <p:nvSpPr>
          <p:cNvPr id="9" name="object 9"/>
          <p:cNvSpPr/>
          <p:nvPr/>
        </p:nvSpPr>
        <p:spPr>
          <a:xfrm>
            <a:off x="467034" y="1106572"/>
            <a:ext cx="0" cy="3104515"/>
          </a:xfrm>
          <a:custGeom>
            <a:avLst/>
            <a:gdLst/>
            <a:ahLst/>
            <a:cxnLst/>
            <a:rect l="l" t="t" r="r" b="b"/>
            <a:pathLst>
              <a:path h="3104515">
                <a:moveTo>
                  <a:pt x="0" y="0"/>
                </a:moveTo>
                <a:lnTo>
                  <a:pt x="0" y="3104218"/>
                </a:lnTo>
              </a:path>
            </a:pathLst>
          </a:custGeom>
          <a:ln w="9524">
            <a:solidFill>
              <a:srgbClr val="FFFFFF"/>
            </a:solidFill>
          </a:ln>
        </p:spPr>
        <p:txBody>
          <a:bodyPr wrap="square" lIns="0" tIns="0" rIns="0" bIns="0" rtlCol="0"/>
          <a:lstStyle/>
          <a:p>
            <a:endParaRPr/>
          </a:p>
        </p:txBody>
      </p:sp>
      <p:grpSp>
        <p:nvGrpSpPr>
          <p:cNvPr id="10" name="object 10"/>
          <p:cNvGrpSpPr/>
          <p:nvPr/>
        </p:nvGrpSpPr>
        <p:grpSpPr>
          <a:xfrm>
            <a:off x="459744" y="1101810"/>
            <a:ext cx="4013835" cy="3114040"/>
            <a:chOff x="459744" y="1101810"/>
            <a:chExt cx="4013835" cy="3114040"/>
          </a:xfrm>
        </p:grpSpPr>
        <p:sp>
          <p:nvSpPr>
            <p:cNvPr id="11" name="object 11"/>
            <p:cNvSpPr/>
            <p:nvPr/>
          </p:nvSpPr>
          <p:spPr>
            <a:xfrm>
              <a:off x="4465715" y="1106572"/>
              <a:ext cx="0" cy="3104515"/>
            </a:xfrm>
            <a:custGeom>
              <a:avLst/>
              <a:gdLst/>
              <a:ahLst/>
              <a:cxnLst/>
              <a:rect l="l" t="t" r="r" b="b"/>
              <a:pathLst>
                <a:path h="3104515">
                  <a:moveTo>
                    <a:pt x="0" y="0"/>
                  </a:moveTo>
                  <a:lnTo>
                    <a:pt x="0" y="3104218"/>
                  </a:lnTo>
                </a:path>
              </a:pathLst>
            </a:custGeom>
            <a:ln w="9524">
              <a:solidFill>
                <a:srgbClr val="FFFFFF"/>
              </a:solidFill>
            </a:ln>
          </p:spPr>
          <p:txBody>
            <a:bodyPr wrap="square" lIns="0" tIns="0" rIns="0" bIns="0" rtlCol="0"/>
            <a:lstStyle/>
            <a:p>
              <a:endParaRPr/>
            </a:p>
          </p:txBody>
        </p:sp>
        <p:sp>
          <p:nvSpPr>
            <p:cNvPr id="12" name="object 12"/>
            <p:cNvSpPr/>
            <p:nvPr/>
          </p:nvSpPr>
          <p:spPr>
            <a:xfrm>
              <a:off x="462284" y="1108941"/>
              <a:ext cx="4008754" cy="3100070"/>
            </a:xfrm>
            <a:custGeom>
              <a:avLst/>
              <a:gdLst/>
              <a:ahLst/>
              <a:cxnLst/>
              <a:rect l="l" t="t" r="r" b="b"/>
              <a:pathLst>
                <a:path w="4008754" h="3100070">
                  <a:moveTo>
                    <a:pt x="0" y="0"/>
                  </a:moveTo>
                  <a:lnTo>
                    <a:pt x="4008181" y="0"/>
                  </a:lnTo>
                </a:path>
                <a:path w="4008754" h="3100070">
                  <a:moveTo>
                    <a:pt x="0" y="3099481"/>
                  </a:moveTo>
                  <a:lnTo>
                    <a:pt x="4008181" y="3099481"/>
                  </a:lnTo>
                </a:path>
              </a:pathLst>
            </a:custGeom>
            <a:ln w="4762">
              <a:solidFill>
                <a:srgbClr val="FFFFFF"/>
              </a:solidFill>
            </a:ln>
          </p:spPr>
          <p:txBody>
            <a:bodyPr wrap="square" lIns="0" tIns="0" rIns="0" bIns="0" rtlCol="0"/>
            <a:lstStyle/>
            <a:p>
              <a:endParaRPr/>
            </a:p>
          </p:txBody>
        </p:sp>
      </p:grpSp>
      <p:sp>
        <p:nvSpPr>
          <p:cNvPr id="13" name="object 13"/>
          <p:cNvSpPr txBox="1"/>
          <p:nvPr/>
        </p:nvSpPr>
        <p:spPr>
          <a:xfrm>
            <a:off x="1338985" y="1300496"/>
            <a:ext cx="2168525" cy="297815"/>
          </a:xfrm>
          <a:prstGeom prst="rect">
            <a:avLst/>
          </a:prstGeom>
        </p:spPr>
        <p:txBody>
          <a:bodyPr vert="horz" wrap="square" lIns="0" tIns="0" rIns="0" bIns="0" rtlCol="0">
            <a:spAutoFit/>
          </a:bodyPr>
          <a:lstStyle/>
          <a:p>
            <a:pPr>
              <a:lnSpc>
                <a:spcPts val="2255"/>
              </a:lnSpc>
            </a:pPr>
            <a:r>
              <a:rPr sz="2000" b="1" spc="-5" dirty="0">
                <a:solidFill>
                  <a:srgbClr val="FFFFFF"/>
                </a:solidFill>
                <a:latin typeface="Roboto"/>
                <a:cs typeface="Roboto"/>
              </a:rPr>
              <a:t>Commission </a:t>
            </a:r>
            <a:r>
              <a:rPr sz="2000" b="1" dirty="0">
                <a:solidFill>
                  <a:srgbClr val="FFFFFF"/>
                </a:solidFill>
                <a:latin typeface="Roboto"/>
                <a:cs typeface="Roboto"/>
              </a:rPr>
              <a:t>&amp;</a:t>
            </a:r>
            <a:r>
              <a:rPr sz="2000" b="1" spc="-85" dirty="0">
                <a:solidFill>
                  <a:srgbClr val="FFFFFF"/>
                </a:solidFill>
                <a:latin typeface="Roboto"/>
                <a:cs typeface="Roboto"/>
              </a:rPr>
              <a:t> </a:t>
            </a:r>
            <a:r>
              <a:rPr sz="2000" b="1" spc="-10" dirty="0">
                <a:solidFill>
                  <a:srgbClr val="FFFFFF"/>
                </a:solidFill>
                <a:latin typeface="Roboto"/>
                <a:cs typeface="Roboto"/>
              </a:rPr>
              <a:t>Cap</a:t>
            </a:r>
            <a:endParaRPr sz="2000">
              <a:latin typeface="Roboto"/>
              <a:cs typeface="Roboto"/>
            </a:endParaRPr>
          </a:p>
        </p:txBody>
      </p:sp>
      <p:sp>
        <p:nvSpPr>
          <p:cNvPr id="14" name="object 14"/>
          <p:cNvSpPr txBox="1"/>
          <p:nvPr/>
        </p:nvSpPr>
        <p:spPr>
          <a:xfrm>
            <a:off x="733732" y="1878338"/>
            <a:ext cx="3559810" cy="1969135"/>
          </a:xfrm>
          <a:prstGeom prst="rect">
            <a:avLst/>
          </a:prstGeom>
        </p:spPr>
        <p:txBody>
          <a:bodyPr vert="horz" wrap="square" lIns="0" tIns="0" rIns="0" bIns="0" rtlCol="0">
            <a:spAutoFit/>
          </a:bodyPr>
          <a:lstStyle/>
          <a:p>
            <a:pPr marL="97790">
              <a:lnSpc>
                <a:spcPts val="1914"/>
              </a:lnSpc>
              <a:tabLst>
                <a:tab pos="456565" algn="l"/>
              </a:tabLst>
            </a:pPr>
            <a:r>
              <a:rPr sz="1700" dirty="0">
                <a:solidFill>
                  <a:srgbClr val="FFFFFF"/>
                </a:solidFill>
                <a:latin typeface="Arial"/>
                <a:cs typeface="Arial"/>
              </a:rPr>
              <a:t>●	</a:t>
            </a:r>
            <a:r>
              <a:rPr sz="1700" b="0" spc="-5" dirty="0">
                <a:solidFill>
                  <a:srgbClr val="FFFFFF"/>
                </a:solidFill>
                <a:latin typeface="Roboto Lt"/>
                <a:cs typeface="Roboto Lt"/>
              </a:rPr>
              <a:t>80/20 </a:t>
            </a:r>
            <a:r>
              <a:rPr sz="1700" b="0" spc="-10" dirty="0">
                <a:solidFill>
                  <a:srgbClr val="FFFFFF"/>
                </a:solidFill>
                <a:latin typeface="Roboto Lt"/>
                <a:cs typeface="Roboto Lt"/>
              </a:rPr>
              <a:t>commission split</a:t>
            </a:r>
            <a:endParaRPr sz="1700">
              <a:latin typeface="Roboto Lt"/>
              <a:cs typeface="Roboto Lt"/>
            </a:endParaRPr>
          </a:p>
          <a:p>
            <a:pPr marL="97790">
              <a:lnSpc>
                <a:spcPct val="100000"/>
              </a:lnSpc>
              <a:spcBef>
                <a:spcPts val="305"/>
              </a:spcBef>
              <a:tabLst>
                <a:tab pos="456565" algn="l"/>
              </a:tabLst>
            </a:pPr>
            <a:r>
              <a:rPr sz="1700" dirty="0">
                <a:solidFill>
                  <a:srgbClr val="FFFFFF"/>
                </a:solidFill>
                <a:latin typeface="Arial"/>
                <a:cs typeface="Arial"/>
              </a:rPr>
              <a:t>●	</a:t>
            </a:r>
            <a:r>
              <a:rPr sz="1700" b="0" spc="-10" dirty="0">
                <a:solidFill>
                  <a:srgbClr val="FFFFFF"/>
                </a:solidFill>
                <a:latin typeface="Roboto Lt"/>
                <a:cs typeface="Roboto Lt"/>
              </a:rPr>
              <a:t>$16,000 cap</a:t>
            </a:r>
            <a:endParaRPr sz="1700">
              <a:latin typeface="Roboto Lt"/>
              <a:cs typeface="Roboto Lt"/>
            </a:endParaRPr>
          </a:p>
          <a:p>
            <a:pPr marR="88900">
              <a:lnSpc>
                <a:spcPct val="114999"/>
              </a:lnSpc>
              <a:spcBef>
                <a:spcPts val="1000"/>
              </a:spcBef>
            </a:pPr>
            <a:r>
              <a:rPr sz="1700" b="0" spc="-5" dirty="0">
                <a:solidFill>
                  <a:srgbClr val="FFFFFF"/>
                </a:solidFill>
                <a:latin typeface="Roboto Lt"/>
                <a:cs typeface="Roboto Lt"/>
              </a:rPr>
              <a:t>After that earn 100% </a:t>
            </a:r>
            <a:r>
              <a:rPr sz="1700" b="0" spc="-10" dirty="0">
                <a:solidFill>
                  <a:srgbClr val="FFFFFF"/>
                </a:solidFill>
                <a:latin typeface="Roboto Lt"/>
                <a:cs typeface="Roboto Lt"/>
              </a:rPr>
              <a:t>commission for  </a:t>
            </a:r>
            <a:r>
              <a:rPr sz="1700" b="0" spc="-5" dirty="0">
                <a:solidFill>
                  <a:srgbClr val="FFFFFF"/>
                </a:solidFill>
                <a:latin typeface="Roboto Lt"/>
                <a:cs typeface="Roboto Lt"/>
              </a:rPr>
              <a:t>the </a:t>
            </a:r>
            <a:r>
              <a:rPr sz="1700" b="0" spc="-10" dirty="0">
                <a:solidFill>
                  <a:srgbClr val="FFFFFF"/>
                </a:solidFill>
                <a:latin typeface="Roboto Lt"/>
                <a:cs typeface="Roboto Lt"/>
              </a:rPr>
              <a:t>remainder </a:t>
            </a:r>
            <a:r>
              <a:rPr sz="1700" b="0" spc="-5" dirty="0">
                <a:solidFill>
                  <a:srgbClr val="FFFFFF"/>
                </a:solidFill>
                <a:latin typeface="Roboto Lt"/>
                <a:cs typeface="Roboto Lt"/>
              </a:rPr>
              <a:t>of anniversary</a:t>
            </a:r>
            <a:r>
              <a:rPr sz="1700" b="0" spc="-20" dirty="0">
                <a:solidFill>
                  <a:srgbClr val="FFFFFF"/>
                </a:solidFill>
                <a:latin typeface="Roboto Lt"/>
                <a:cs typeface="Roboto Lt"/>
              </a:rPr>
              <a:t> year.</a:t>
            </a:r>
            <a:r>
              <a:rPr sz="1650" b="0" spc="-30" baseline="32828" dirty="0">
                <a:solidFill>
                  <a:srgbClr val="FFFFFF"/>
                </a:solidFill>
                <a:latin typeface="Roboto Lt"/>
                <a:cs typeface="Roboto Lt"/>
              </a:rPr>
              <a:t>1</a:t>
            </a:r>
            <a:endParaRPr sz="1650" baseline="32828">
              <a:latin typeface="Roboto Lt"/>
              <a:cs typeface="Roboto Lt"/>
            </a:endParaRPr>
          </a:p>
          <a:p>
            <a:pPr>
              <a:lnSpc>
                <a:spcPct val="100000"/>
              </a:lnSpc>
              <a:spcBef>
                <a:spcPts val="5"/>
              </a:spcBef>
            </a:pPr>
            <a:endParaRPr sz="2500">
              <a:latin typeface="Roboto Lt"/>
              <a:cs typeface="Roboto Lt"/>
            </a:endParaRPr>
          </a:p>
          <a:p>
            <a:pPr>
              <a:lnSpc>
                <a:spcPct val="114999"/>
              </a:lnSpc>
            </a:pPr>
            <a:r>
              <a:rPr sz="750" b="0" i="1" spc="30" baseline="33333" dirty="0">
                <a:solidFill>
                  <a:srgbClr val="FFFFFF"/>
                </a:solidFill>
                <a:latin typeface="Roboto Lt"/>
                <a:cs typeface="Roboto Lt"/>
              </a:rPr>
              <a:t>1 </a:t>
            </a:r>
            <a:r>
              <a:rPr sz="800" b="0" i="1" spc="-5" dirty="0">
                <a:solidFill>
                  <a:srgbClr val="FFFFFF"/>
                </a:solidFill>
                <a:latin typeface="Roboto Lt"/>
                <a:cs typeface="Roboto Lt"/>
              </a:rPr>
              <a:t>$250 capped transaction fee. Once capped transaction fees total $5,000 then the  capped transaction fee </a:t>
            </a:r>
            <a:r>
              <a:rPr sz="800" b="0" i="1" dirty="0">
                <a:solidFill>
                  <a:srgbClr val="FFFFFF"/>
                </a:solidFill>
                <a:latin typeface="Roboto Lt"/>
                <a:cs typeface="Roboto Lt"/>
              </a:rPr>
              <a:t>is </a:t>
            </a:r>
            <a:r>
              <a:rPr sz="800" b="0" i="1" spc="-5" dirty="0">
                <a:solidFill>
                  <a:srgbClr val="FFFFFF"/>
                </a:solidFill>
                <a:latin typeface="Roboto Lt"/>
                <a:cs typeface="Roboto Lt"/>
              </a:rPr>
              <a:t>reduced to</a:t>
            </a:r>
            <a:r>
              <a:rPr sz="800" b="0" i="1" spc="-10" dirty="0">
                <a:solidFill>
                  <a:srgbClr val="FFFFFF"/>
                </a:solidFill>
                <a:latin typeface="Roboto Lt"/>
                <a:cs typeface="Roboto Lt"/>
              </a:rPr>
              <a:t> </a:t>
            </a:r>
            <a:r>
              <a:rPr sz="800" b="0" i="1" spc="-5" dirty="0">
                <a:solidFill>
                  <a:srgbClr val="FFFFFF"/>
                </a:solidFill>
                <a:latin typeface="Roboto Lt"/>
                <a:cs typeface="Roboto Lt"/>
              </a:rPr>
              <a:t>$75.</a:t>
            </a:r>
            <a:endParaRPr sz="800">
              <a:latin typeface="Roboto Lt"/>
              <a:cs typeface="Roboto Lt"/>
            </a:endParaRPr>
          </a:p>
        </p:txBody>
      </p:sp>
      <p:grpSp>
        <p:nvGrpSpPr>
          <p:cNvPr id="15" name="object 15"/>
          <p:cNvGrpSpPr/>
          <p:nvPr/>
        </p:nvGrpSpPr>
        <p:grpSpPr>
          <a:xfrm>
            <a:off x="457521" y="1101810"/>
            <a:ext cx="4018279" cy="3114040"/>
            <a:chOff x="457521" y="1101810"/>
            <a:chExt cx="4018279" cy="3114040"/>
          </a:xfrm>
        </p:grpSpPr>
        <p:sp>
          <p:nvSpPr>
            <p:cNvPr id="16" name="object 16"/>
            <p:cNvSpPr/>
            <p:nvPr/>
          </p:nvSpPr>
          <p:spPr>
            <a:xfrm>
              <a:off x="467029" y="1111326"/>
              <a:ext cx="3999229" cy="3094990"/>
            </a:xfrm>
            <a:custGeom>
              <a:avLst/>
              <a:gdLst/>
              <a:ahLst/>
              <a:cxnLst/>
              <a:rect l="l" t="t" r="r" b="b"/>
              <a:pathLst>
                <a:path w="3999229" h="3094990">
                  <a:moveTo>
                    <a:pt x="3998684" y="0"/>
                  </a:moveTo>
                  <a:lnTo>
                    <a:pt x="0" y="0"/>
                  </a:lnTo>
                  <a:lnTo>
                    <a:pt x="0" y="579081"/>
                  </a:lnTo>
                  <a:lnTo>
                    <a:pt x="0" y="3094723"/>
                  </a:lnTo>
                  <a:lnTo>
                    <a:pt x="3998684" y="3094723"/>
                  </a:lnTo>
                  <a:lnTo>
                    <a:pt x="3998684" y="579081"/>
                  </a:lnTo>
                  <a:lnTo>
                    <a:pt x="3998684" y="0"/>
                  </a:lnTo>
                  <a:close/>
                </a:path>
              </a:pathLst>
            </a:custGeom>
            <a:solidFill>
              <a:srgbClr val="18469C"/>
            </a:solidFill>
          </p:spPr>
          <p:txBody>
            <a:bodyPr wrap="square" lIns="0" tIns="0" rIns="0" bIns="0" rtlCol="0"/>
            <a:lstStyle/>
            <a:p>
              <a:endParaRPr/>
            </a:p>
          </p:txBody>
        </p:sp>
        <p:sp>
          <p:nvSpPr>
            <p:cNvPr id="17" name="object 17"/>
            <p:cNvSpPr/>
            <p:nvPr/>
          </p:nvSpPr>
          <p:spPr>
            <a:xfrm>
              <a:off x="462284" y="1106572"/>
              <a:ext cx="4008754" cy="3104515"/>
            </a:xfrm>
            <a:custGeom>
              <a:avLst/>
              <a:gdLst/>
              <a:ahLst/>
              <a:cxnLst/>
              <a:rect l="l" t="t" r="r" b="b"/>
              <a:pathLst>
                <a:path w="4008754" h="3104515">
                  <a:moveTo>
                    <a:pt x="4749" y="0"/>
                  </a:moveTo>
                  <a:lnTo>
                    <a:pt x="4749" y="3104218"/>
                  </a:lnTo>
                </a:path>
                <a:path w="4008754" h="3104515">
                  <a:moveTo>
                    <a:pt x="4003431" y="0"/>
                  </a:moveTo>
                  <a:lnTo>
                    <a:pt x="4003431" y="3104218"/>
                  </a:lnTo>
                </a:path>
                <a:path w="4008754" h="3104515">
                  <a:moveTo>
                    <a:pt x="0" y="4749"/>
                  </a:moveTo>
                  <a:lnTo>
                    <a:pt x="4008181" y="4749"/>
                  </a:lnTo>
                </a:path>
                <a:path w="4008754" h="3104515">
                  <a:moveTo>
                    <a:pt x="0" y="3099468"/>
                  </a:moveTo>
                  <a:lnTo>
                    <a:pt x="4008181" y="3099468"/>
                  </a:lnTo>
                </a:path>
              </a:pathLst>
            </a:custGeom>
            <a:ln w="9524">
              <a:solidFill>
                <a:srgbClr val="FFFFFF"/>
              </a:solidFill>
            </a:ln>
          </p:spPr>
          <p:txBody>
            <a:bodyPr wrap="square" lIns="0" tIns="0" rIns="0" bIns="0" rtlCol="0"/>
            <a:lstStyle/>
            <a:p>
              <a:endParaRPr/>
            </a:p>
          </p:txBody>
        </p:sp>
      </p:grpSp>
      <p:sp>
        <p:nvSpPr>
          <p:cNvPr id="18" name="object 18"/>
          <p:cNvSpPr txBox="1"/>
          <p:nvPr/>
        </p:nvSpPr>
        <p:spPr>
          <a:xfrm>
            <a:off x="682932" y="1269441"/>
            <a:ext cx="3689350" cy="1885950"/>
          </a:xfrm>
          <a:prstGeom prst="rect">
            <a:avLst/>
          </a:prstGeom>
        </p:spPr>
        <p:txBody>
          <a:bodyPr vert="horz" wrap="square" lIns="0" tIns="12700" rIns="0" bIns="0" rtlCol="0">
            <a:spAutoFit/>
          </a:bodyPr>
          <a:lstStyle/>
          <a:p>
            <a:pPr marL="655955">
              <a:lnSpc>
                <a:spcPct val="100000"/>
              </a:lnSpc>
              <a:spcBef>
                <a:spcPts val="100"/>
              </a:spcBef>
            </a:pPr>
            <a:r>
              <a:rPr sz="2000" b="1" spc="-5" dirty="0">
                <a:solidFill>
                  <a:srgbClr val="FFFFFF"/>
                </a:solidFill>
                <a:latin typeface="Roboto"/>
                <a:cs typeface="Roboto"/>
              </a:rPr>
              <a:t>Commission </a:t>
            </a:r>
            <a:r>
              <a:rPr sz="2000" b="1" dirty="0">
                <a:solidFill>
                  <a:srgbClr val="FFFFFF"/>
                </a:solidFill>
                <a:latin typeface="Roboto"/>
                <a:cs typeface="Roboto"/>
              </a:rPr>
              <a:t>&amp;</a:t>
            </a:r>
            <a:r>
              <a:rPr sz="2000" b="1" spc="-20" dirty="0">
                <a:solidFill>
                  <a:srgbClr val="FFFFFF"/>
                </a:solidFill>
                <a:latin typeface="Roboto"/>
                <a:cs typeface="Roboto"/>
              </a:rPr>
              <a:t> </a:t>
            </a:r>
            <a:r>
              <a:rPr sz="2000" b="1" spc="-10" dirty="0">
                <a:solidFill>
                  <a:srgbClr val="FFFFFF"/>
                </a:solidFill>
                <a:latin typeface="Roboto"/>
                <a:cs typeface="Roboto"/>
              </a:rPr>
              <a:t>Cap</a:t>
            </a:r>
            <a:endParaRPr sz="2000">
              <a:latin typeface="Roboto"/>
              <a:cs typeface="Roboto"/>
            </a:endParaRPr>
          </a:p>
          <a:p>
            <a:pPr>
              <a:lnSpc>
                <a:spcPct val="100000"/>
              </a:lnSpc>
              <a:spcBef>
                <a:spcPts val="60"/>
              </a:spcBef>
            </a:pPr>
            <a:endParaRPr sz="1600">
              <a:latin typeface="Roboto"/>
              <a:cs typeface="Roboto"/>
            </a:endParaRPr>
          </a:p>
          <a:p>
            <a:pPr marL="508000" indent="-359410">
              <a:lnSpc>
                <a:spcPct val="100000"/>
              </a:lnSpc>
              <a:buFont typeface="Arial"/>
              <a:buChar char="●"/>
              <a:tabLst>
                <a:tab pos="507365" algn="l"/>
                <a:tab pos="508000" algn="l"/>
              </a:tabLst>
            </a:pPr>
            <a:r>
              <a:rPr sz="1700" b="0" spc="-5" dirty="0">
                <a:solidFill>
                  <a:srgbClr val="FFFFFF"/>
                </a:solidFill>
                <a:latin typeface="Roboto Lt"/>
                <a:cs typeface="Roboto Lt"/>
              </a:rPr>
              <a:t>80/20 </a:t>
            </a:r>
            <a:r>
              <a:rPr sz="1700" b="0" spc="-10" dirty="0">
                <a:solidFill>
                  <a:srgbClr val="FFFFFF"/>
                </a:solidFill>
                <a:latin typeface="Roboto Lt"/>
                <a:cs typeface="Roboto Lt"/>
              </a:rPr>
              <a:t>commission split</a:t>
            </a:r>
            <a:endParaRPr sz="1700">
              <a:latin typeface="Roboto Lt"/>
              <a:cs typeface="Roboto Lt"/>
            </a:endParaRPr>
          </a:p>
          <a:p>
            <a:pPr marL="508000" indent="-359410">
              <a:lnSpc>
                <a:spcPct val="100000"/>
              </a:lnSpc>
              <a:spcBef>
                <a:spcPts val="305"/>
              </a:spcBef>
              <a:buFont typeface="Arial"/>
              <a:buChar char="●"/>
              <a:tabLst>
                <a:tab pos="507365" algn="l"/>
                <a:tab pos="508000" algn="l"/>
              </a:tabLst>
            </a:pPr>
            <a:r>
              <a:rPr sz="1700" b="0" spc="-10" dirty="0">
                <a:solidFill>
                  <a:srgbClr val="FFFFFF"/>
                </a:solidFill>
                <a:latin typeface="Roboto Lt"/>
                <a:cs typeface="Roboto Lt"/>
              </a:rPr>
              <a:t>$16,000 cap</a:t>
            </a:r>
            <a:endParaRPr sz="1700">
              <a:latin typeface="Roboto Lt"/>
              <a:cs typeface="Roboto Lt"/>
            </a:endParaRPr>
          </a:p>
          <a:p>
            <a:pPr marL="50800" marR="43180">
              <a:lnSpc>
                <a:spcPct val="114999"/>
              </a:lnSpc>
              <a:spcBef>
                <a:spcPts val="1000"/>
              </a:spcBef>
            </a:pPr>
            <a:r>
              <a:rPr sz="1700" b="0" spc="-5" dirty="0">
                <a:solidFill>
                  <a:srgbClr val="FFFFFF"/>
                </a:solidFill>
                <a:latin typeface="Roboto Lt"/>
                <a:cs typeface="Roboto Lt"/>
              </a:rPr>
              <a:t>After capping, earn 100% </a:t>
            </a:r>
            <a:r>
              <a:rPr sz="1700" b="0" spc="-10" dirty="0">
                <a:solidFill>
                  <a:srgbClr val="FFFFFF"/>
                </a:solidFill>
                <a:latin typeface="Roboto Lt"/>
                <a:cs typeface="Roboto Lt"/>
              </a:rPr>
              <a:t>commission  </a:t>
            </a:r>
            <a:r>
              <a:rPr sz="1700" b="0" spc="-5" dirty="0">
                <a:solidFill>
                  <a:srgbClr val="FFFFFF"/>
                </a:solidFill>
                <a:latin typeface="Roboto Lt"/>
                <a:cs typeface="Roboto Lt"/>
              </a:rPr>
              <a:t>for the </a:t>
            </a:r>
            <a:r>
              <a:rPr sz="1700" b="0" spc="-10" dirty="0">
                <a:solidFill>
                  <a:srgbClr val="FFFFFF"/>
                </a:solidFill>
                <a:latin typeface="Roboto Lt"/>
                <a:cs typeface="Roboto Lt"/>
              </a:rPr>
              <a:t>remainder </a:t>
            </a:r>
            <a:r>
              <a:rPr sz="1700" b="0" spc="-5" dirty="0">
                <a:solidFill>
                  <a:srgbClr val="FFFFFF"/>
                </a:solidFill>
                <a:latin typeface="Roboto Lt"/>
                <a:cs typeface="Roboto Lt"/>
              </a:rPr>
              <a:t>of anniversary</a:t>
            </a:r>
            <a:r>
              <a:rPr sz="1700" b="0" spc="-35" dirty="0">
                <a:solidFill>
                  <a:srgbClr val="FFFFFF"/>
                </a:solidFill>
                <a:latin typeface="Roboto Lt"/>
                <a:cs typeface="Roboto Lt"/>
              </a:rPr>
              <a:t> </a:t>
            </a:r>
            <a:r>
              <a:rPr sz="1700" b="0" spc="-20" dirty="0">
                <a:solidFill>
                  <a:srgbClr val="FFFFFF"/>
                </a:solidFill>
                <a:latin typeface="Roboto Lt"/>
                <a:cs typeface="Roboto Lt"/>
              </a:rPr>
              <a:t>year.</a:t>
            </a:r>
            <a:r>
              <a:rPr sz="1650" b="0" spc="-30" baseline="32828" dirty="0">
                <a:solidFill>
                  <a:srgbClr val="FFFFFF"/>
                </a:solidFill>
                <a:latin typeface="Roboto Lt"/>
                <a:cs typeface="Roboto Lt"/>
              </a:rPr>
              <a:t>1</a:t>
            </a:r>
            <a:endParaRPr sz="1650" baseline="32828">
              <a:latin typeface="Roboto Lt"/>
              <a:cs typeface="Roboto Lt"/>
            </a:endParaRPr>
          </a:p>
        </p:txBody>
      </p:sp>
      <p:sp>
        <p:nvSpPr>
          <p:cNvPr id="19" name="object 19"/>
          <p:cNvSpPr txBox="1"/>
          <p:nvPr/>
        </p:nvSpPr>
        <p:spPr>
          <a:xfrm>
            <a:off x="695632" y="3549293"/>
            <a:ext cx="3636010" cy="306070"/>
          </a:xfrm>
          <a:prstGeom prst="rect">
            <a:avLst/>
          </a:prstGeom>
        </p:spPr>
        <p:txBody>
          <a:bodyPr vert="horz" wrap="square" lIns="0" tIns="12700" rIns="0" bIns="0" rtlCol="0">
            <a:spAutoFit/>
          </a:bodyPr>
          <a:lstStyle/>
          <a:p>
            <a:pPr marL="38100" marR="30480">
              <a:lnSpc>
                <a:spcPct val="114999"/>
              </a:lnSpc>
              <a:spcBef>
                <a:spcPts val="100"/>
              </a:spcBef>
            </a:pPr>
            <a:r>
              <a:rPr sz="750" b="0" i="1" spc="30" baseline="33333" dirty="0">
                <a:solidFill>
                  <a:srgbClr val="FFFFFF"/>
                </a:solidFill>
                <a:latin typeface="Roboto Lt"/>
                <a:cs typeface="Roboto Lt"/>
              </a:rPr>
              <a:t>1 </a:t>
            </a:r>
            <a:r>
              <a:rPr sz="800" b="0" i="1" spc="-5" dirty="0">
                <a:solidFill>
                  <a:srgbClr val="FFFFFF"/>
                </a:solidFill>
                <a:latin typeface="Roboto Lt"/>
                <a:cs typeface="Roboto Lt"/>
              </a:rPr>
              <a:t>$285 capped transaction fee. Once capped transaction fees total $5,700 then the  capped transaction fee </a:t>
            </a:r>
            <a:r>
              <a:rPr sz="800" b="0" i="1" dirty="0">
                <a:solidFill>
                  <a:srgbClr val="FFFFFF"/>
                </a:solidFill>
                <a:latin typeface="Roboto Lt"/>
                <a:cs typeface="Roboto Lt"/>
              </a:rPr>
              <a:t>is </a:t>
            </a:r>
            <a:r>
              <a:rPr sz="800" b="0" i="1" spc="-5" dirty="0">
                <a:solidFill>
                  <a:srgbClr val="FFFFFF"/>
                </a:solidFill>
                <a:latin typeface="Roboto Lt"/>
                <a:cs typeface="Roboto Lt"/>
              </a:rPr>
              <a:t>reduced to</a:t>
            </a:r>
            <a:r>
              <a:rPr sz="800" b="0" i="1" spc="-10" dirty="0">
                <a:solidFill>
                  <a:srgbClr val="FFFFFF"/>
                </a:solidFill>
                <a:latin typeface="Roboto Lt"/>
                <a:cs typeface="Roboto Lt"/>
              </a:rPr>
              <a:t> </a:t>
            </a:r>
            <a:r>
              <a:rPr sz="800" b="0" i="1" spc="-5" dirty="0">
                <a:solidFill>
                  <a:srgbClr val="FFFFFF"/>
                </a:solidFill>
                <a:latin typeface="Roboto Lt"/>
                <a:cs typeface="Roboto Lt"/>
              </a:rPr>
              <a:t>$75.</a:t>
            </a:r>
            <a:endParaRPr sz="800">
              <a:latin typeface="Roboto Lt"/>
              <a:cs typeface="Roboto Lt"/>
            </a:endParaRPr>
          </a:p>
        </p:txBody>
      </p:sp>
      <p:grpSp>
        <p:nvGrpSpPr>
          <p:cNvPr id="20" name="object 20"/>
          <p:cNvGrpSpPr/>
          <p:nvPr/>
        </p:nvGrpSpPr>
        <p:grpSpPr>
          <a:xfrm>
            <a:off x="4662228" y="1101810"/>
            <a:ext cx="4018279" cy="3114040"/>
            <a:chOff x="4662228" y="1101810"/>
            <a:chExt cx="4018279" cy="3114040"/>
          </a:xfrm>
        </p:grpSpPr>
        <p:sp>
          <p:nvSpPr>
            <p:cNvPr id="21" name="object 21"/>
            <p:cNvSpPr/>
            <p:nvPr/>
          </p:nvSpPr>
          <p:spPr>
            <a:xfrm>
              <a:off x="4671733" y="1111326"/>
              <a:ext cx="3999229" cy="3094990"/>
            </a:xfrm>
            <a:custGeom>
              <a:avLst/>
              <a:gdLst/>
              <a:ahLst/>
              <a:cxnLst/>
              <a:rect l="l" t="t" r="r" b="b"/>
              <a:pathLst>
                <a:path w="3999229" h="3094990">
                  <a:moveTo>
                    <a:pt x="3998696" y="0"/>
                  </a:moveTo>
                  <a:lnTo>
                    <a:pt x="0" y="0"/>
                  </a:lnTo>
                  <a:lnTo>
                    <a:pt x="0" y="579081"/>
                  </a:lnTo>
                  <a:lnTo>
                    <a:pt x="0" y="3094723"/>
                  </a:lnTo>
                  <a:lnTo>
                    <a:pt x="3998696" y="3094723"/>
                  </a:lnTo>
                  <a:lnTo>
                    <a:pt x="3998696" y="579081"/>
                  </a:lnTo>
                  <a:lnTo>
                    <a:pt x="3998696" y="0"/>
                  </a:lnTo>
                  <a:close/>
                </a:path>
              </a:pathLst>
            </a:custGeom>
            <a:solidFill>
              <a:srgbClr val="18469C"/>
            </a:solidFill>
          </p:spPr>
          <p:txBody>
            <a:bodyPr wrap="square" lIns="0" tIns="0" rIns="0" bIns="0" rtlCol="0"/>
            <a:lstStyle/>
            <a:p>
              <a:endParaRPr/>
            </a:p>
          </p:txBody>
        </p:sp>
        <p:sp>
          <p:nvSpPr>
            <p:cNvPr id="22" name="object 22"/>
            <p:cNvSpPr/>
            <p:nvPr/>
          </p:nvSpPr>
          <p:spPr>
            <a:xfrm>
              <a:off x="4666990" y="1106572"/>
              <a:ext cx="4008754" cy="3104515"/>
            </a:xfrm>
            <a:custGeom>
              <a:avLst/>
              <a:gdLst/>
              <a:ahLst/>
              <a:cxnLst/>
              <a:rect l="l" t="t" r="r" b="b"/>
              <a:pathLst>
                <a:path w="4008754" h="3104515">
                  <a:moveTo>
                    <a:pt x="4749" y="0"/>
                  </a:moveTo>
                  <a:lnTo>
                    <a:pt x="4749" y="3104218"/>
                  </a:lnTo>
                </a:path>
                <a:path w="4008754" h="3104515">
                  <a:moveTo>
                    <a:pt x="4003441" y="0"/>
                  </a:moveTo>
                  <a:lnTo>
                    <a:pt x="4003441" y="3104218"/>
                  </a:lnTo>
                </a:path>
                <a:path w="4008754" h="3104515">
                  <a:moveTo>
                    <a:pt x="0" y="4749"/>
                  </a:moveTo>
                  <a:lnTo>
                    <a:pt x="4008191" y="4749"/>
                  </a:lnTo>
                </a:path>
                <a:path w="4008754" h="3104515">
                  <a:moveTo>
                    <a:pt x="0" y="3099468"/>
                  </a:moveTo>
                  <a:lnTo>
                    <a:pt x="4008191" y="3099468"/>
                  </a:lnTo>
                </a:path>
              </a:pathLst>
            </a:custGeom>
            <a:ln w="9524">
              <a:solidFill>
                <a:srgbClr val="FFFFFF"/>
              </a:solidFill>
            </a:ln>
          </p:spPr>
          <p:txBody>
            <a:bodyPr wrap="square" lIns="0" tIns="0" rIns="0" bIns="0" rtlCol="0"/>
            <a:lstStyle/>
            <a:p>
              <a:endParaRPr/>
            </a:p>
          </p:txBody>
        </p:sp>
      </p:grpSp>
      <p:sp>
        <p:nvSpPr>
          <p:cNvPr id="23" name="object 23"/>
          <p:cNvSpPr txBox="1"/>
          <p:nvPr/>
        </p:nvSpPr>
        <p:spPr>
          <a:xfrm>
            <a:off x="4985900" y="1269441"/>
            <a:ext cx="3564890" cy="1758950"/>
          </a:xfrm>
          <a:prstGeom prst="rect">
            <a:avLst/>
          </a:prstGeom>
        </p:spPr>
        <p:txBody>
          <a:bodyPr vert="horz" wrap="square" lIns="0" tIns="12700" rIns="0" bIns="0" rtlCol="0">
            <a:spAutoFit/>
          </a:bodyPr>
          <a:lstStyle/>
          <a:p>
            <a:pPr marL="340995">
              <a:lnSpc>
                <a:spcPct val="100000"/>
              </a:lnSpc>
              <a:spcBef>
                <a:spcPts val="100"/>
              </a:spcBef>
            </a:pPr>
            <a:r>
              <a:rPr sz="2000" b="1" spc="-10" dirty="0">
                <a:solidFill>
                  <a:srgbClr val="FFFFFF"/>
                </a:solidFill>
                <a:latin typeface="Roboto"/>
                <a:cs typeface="Roboto"/>
              </a:rPr>
              <a:t>Standard </a:t>
            </a:r>
            <a:r>
              <a:rPr sz="2000" b="1" spc="-5" dirty="0">
                <a:solidFill>
                  <a:srgbClr val="FFFFFF"/>
                </a:solidFill>
                <a:latin typeface="Roboto"/>
                <a:cs typeface="Roboto"/>
              </a:rPr>
              <a:t>Costs</a:t>
            </a:r>
            <a:r>
              <a:rPr sz="2000" b="1" spc="-15" dirty="0">
                <a:solidFill>
                  <a:srgbClr val="FFFFFF"/>
                </a:solidFill>
                <a:latin typeface="Roboto"/>
                <a:cs typeface="Roboto"/>
              </a:rPr>
              <a:t> </a:t>
            </a:r>
            <a:r>
              <a:rPr sz="2000" b="1" dirty="0">
                <a:solidFill>
                  <a:srgbClr val="FFFFFF"/>
                </a:solidFill>
                <a:latin typeface="Roboto"/>
                <a:cs typeface="Roboto"/>
              </a:rPr>
              <a:t>(CDN)</a:t>
            </a:r>
            <a:r>
              <a:rPr sz="1950" b="1" baseline="32051" dirty="0">
                <a:solidFill>
                  <a:srgbClr val="FFFFFF"/>
                </a:solidFill>
                <a:latin typeface="Roboto"/>
                <a:cs typeface="Roboto"/>
              </a:rPr>
              <a:t>2</a:t>
            </a:r>
            <a:endParaRPr sz="1950" baseline="32051">
              <a:latin typeface="Roboto"/>
              <a:cs typeface="Roboto"/>
            </a:endParaRPr>
          </a:p>
          <a:p>
            <a:pPr marL="409575" indent="-359410">
              <a:lnSpc>
                <a:spcPct val="100000"/>
              </a:lnSpc>
              <a:spcBef>
                <a:spcPts val="2170"/>
              </a:spcBef>
              <a:buFont typeface="Arial"/>
              <a:buChar char="●"/>
              <a:tabLst>
                <a:tab pos="409575" algn="l"/>
                <a:tab pos="410209" algn="l"/>
              </a:tabLst>
            </a:pPr>
            <a:r>
              <a:rPr sz="1700" b="0" spc="-5" dirty="0">
                <a:solidFill>
                  <a:srgbClr val="FFFFFF"/>
                </a:solidFill>
                <a:latin typeface="Roboto Lt"/>
                <a:cs typeface="Roboto Lt"/>
              </a:rPr>
              <a:t>$199 </a:t>
            </a:r>
            <a:r>
              <a:rPr sz="1700" b="0" dirty="0">
                <a:solidFill>
                  <a:srgbClr val="FFFFFF"/>
                </a:solidFill>
                <a:latin typeface="Roboto Lt"/>
                <a:cs typeface="Roboto Lt"/>
              </a:rPr>
              <a:t>start-up</a:t>
            </a:r>
            <a:r>
              <a:rPr sz="1700" b="0" spc="-10" dirty="0">
                <a:solidFill>
                  <a:srgbClr val="FFFFFF"/>
                </a:solidFill>
                <a:latin typeface="Roboto Lt"/>
                <a:cs typeface="Roboto Lt"/>
              </a:rPr>
              <a:t> </a:t>
            </a:r>
            <a:r>
              <a:rPr sz="1700" b="0" spc="-15" dirty="0">
                <a:solidFill>
                  <a:srgbClr val="FFFFFF"/>
                </a:solidFill>
                <a:latin typeface="Roboto Lt"/>
                <a:cs typeface="Roboto Lt"/>
              </a:rPr>
              <a:t>fee</a:t>
            </a:r>
            <a:endParaRPr sz="1700">
              <a:latin typeface="Roboto Lt"/>
              <a:cs typeface="Roboto Lt"/>
            </a:endParaRPr>
          </a:p>
          <a:p>
            <a:pPr marL="409575" indent="-359410">
              <a:lnSpc>
                <a:spcPct val="100000"/>
              </a:lnSpc>
              <a:spcBef>
                <a:spcPts val="305"/>
              </a:spcBef>
              <a:buFont typeface="Arial"/>
              <a:buChar char="●"/>
              <a:tabLst>
                <a:tab pos="409575" algn="l"/>
                <a:tab pos="410209" algn="l"/>
              </a:tabLst>
            </a:pPr>
            <a:r>
              <a:rPr sz="1700" b="0" spc="-10" dirty="0">
                <a:solidFill>
                  <a:srgbClr val="FFFFFF"/>
                </a:solidFill>
                <a:latin typeface="Roboto Lt"/>
                <a:cs typeface="Roboto Lt"/>
              </a:rPr>
              <a:t>$139/month </a:t>
            </a:r>
            <a:r>
              <a:rPr sz="1700" b="0" spc="-5" dirty="0">
                <a:solidFill>
                  <a:srgbClr val="FFFFFF"/>
                </a:solidFill>
                <a:latin typeface="Roboto Lt"/>
                <a:cs typeface="Roboto Lt"/>
              </a:rPr>
              <a:t>cloud </a:t>
            </a:r>
            <a:r>
              <a:rPr sz="1700" b="0" spc="-15" dirty="0">
                <a:solidFill>
                  <a:srgbClr val="FFFFFF"/>
                </a:solidFill>
                <a:latin typeface="Roboto Lt"/>
                <a:cs typeface="Roboto Lt"/>
              </a:rPr>
              <a:t>brokerage</a:t>
            </a:r>
            <a:r>
              <a:rPr sz="1700" b="0" spc="-10" dirty="0">
                <a:solidFill>
                  <a:srgbClr val="FFFFFF"/>
                </a:solidFill>
                <a:latin typeface="Roboto Lt"/>
                <a:cs typeface="Roboto Lt"/>
              </a:rPr>
              <a:t> </a:t>
            </a:r>
            <a:r>
              <a:rPr sz="1700" b="0" spc="-15" dirty="0">
                <a:solidFill>
                  <a:srgbClr val="FFFFFF"/>
                </a:solidFill>
                <a:latin typeface="Roboto Lt"/>
                <a:cs typeface="Roboto Lt"/>
              </a:rPr>
              <a:t>fee</a:t>
            </a:r>
            <a:endParaRPr sz="1700">
              <a:latin typeface="Roboto Lt"/>
              <a:cs typeface="Roboto Lt"/>
            </a:endParaRPr>
          </a:p>
          <a:p>
            <a:pPr marL="409575" indent="-359410">
              <a:lnSpc>
                <a:spcPct val="100000"/>
              </a:lnSpc>
              <a:spcBef>
                <a:spcPts val="305"/>
              </a:spcBef>
              <a:buFont typeface="Arial"/>
              <a:buChar char="●"/>
              <a:tabLst>
                <a:tab pos="409575" algn="l"/>
                <a:tab pos="410209" algn="l"/>
              </a:tabLst>
            </a:pPr>
            <a:r>
              <a:rPr sz="1700" b="0" spc="-5" dirty="0">
                <a:solidFill>
                  <a:srgbClr val="FFFFFF"/>
                </a:solidFill>
                <a:latin typeface="Roboto Lt"/>
                <a:cs typeface="Roboto Lt"/>
              </a:rPr>
              <a:t>$29 </a:t>
            </a:r>
            <a:r>
              <a:rPr sz="1700" b="0" spc="-10" dirty="0">
                <a:solidFill>
                  <a:srgbClr val="FFFFFF"/>
                </a:solidFill>
                <a:latin typeface="Roboto Lt"/>
                <a:cs typeface="Roboto Lt"/>
              </a:rPr>
              <a:t>transaction review fee</a:t>
            </a:r>
            <a:r>
              <a:rPr sz="1700" b="0" spc="15" dirty="0">
                <a:solidFill>
                  <a:srgbClr val="FFFFFF"/>
                </a:solidFill>
                <a:latin typeface="Roboto Lt"/>
                <a:cs typeface="Roboto Lt"/>
              </a:rPr>
              <a:t> </a:t>
            </a:r>
            <a:r>
              <a:rPr sz="1650" b="0" spc="22" baseline="32828" dirty="0">
                <a:solidFill>
                  <a:srgbClr val="FFFFFF"/>
                </a:solidFill>
                <a:latin typeface="Roboto Lt"/>
                <a:cs typeface="Roboto Lt"/>
              </a:rPr>
              <a:t>3</a:t>
            </a:r>
            <a:endParaRPr sz="1650" baseline="32828">
              <a:latin typeface="Roboto Lt"/>
              <a:cs typeface="Roboto Lt"/>
            </a:endParaRPr>
          </a:p>
          <a:p>
            <a:pPr marL="409575" indent="-359410">
              <a:lnSpc>
                <a:spcPct val="100000"/>
              </a:lnSpc>
              <a:spcBef>
                <a:spcPts val="309"/>
              </a:spcBef>
              <a:buFont typeface="Arial"/>
              <a:buChar char="●"/>
              <a:tabLst>
                <a:tab pos="409575" algn="l"/>
                <a:tab pos="410209" algn="l"/>
              </a:tabLst>
            </a:pPr>
            <a:r>
              <a:rPr sz="1700" b="0" spc="-5" dirty="0">
                <a:solidFill>
                  <a:srgbClr val="FFFFFF"/>
                </a:solidFill>
                <a:latin typeface="Roboto Lt"/>
                <a:cs typeface="Roboto Lt"/>
              </a:rPr>
              <a:t>$17 risk </a:t>
            </a:r>
            <a:r>
              <a:rPr sz="1700" b="0" spc="-10" dirty="0">
                <a:solidFill>
                  <a:srgbClr val="FFFFFF"/>
                </a:solidFill>
                <a:latin typeface="Roboto Lt"/>
                <a:cs typeface="Roboto Lt"/>
              </a:rPr>
              <a:t>management fee</a:t>
            </a:r>
            <a:r>
              <a:rPr sz="1700" b="0" spc="-5" dirty="0">
                <a:solidFill>
                  <a:srgbClr val="FFFFFF"/>
                </a:solidFill>
                <a:latin typeface="Roboto Lt"/>
                <a:cs typeface="Roboto Lt"/>
              </a:rPr>
              <a:t> </a:t>
            </a:r>
            <a:r>
              <a:rPr sz="1650" b="0" spc="22" baseline="32828" dirty="0">
                <a:solidFill>
                  <a:srgbClr val="FFFFFF"/>
                </a:solidFill>
                <a:latin typeface="Roboto Lt"/>
                <a:cs typeface="Roboto Lt"/>
              </a:rPr>
              <a:t>4</a:t>
            </a:r>
            <a:endParaRPr sz="1650" baseline="32828">
              <a:latin typeface="Roboto Lt"/>
              <a:cs typeface="Roboto Lt"/>
            </a:endParaRPr>
          </a:p>
        </p:txBody>
      </p:sp>
      <p:sp>
        <p:nvSpPr>
          <p:cNvPr id="24" name="object 24"/>
          <p:cNvSpPr txBox="1"/>
          <p:nvPr/>
        </p:nvSpPr>
        <p:spPr>
          <a:xfrm>
            <a:off x="4900345" y="3588917"/>
            <a:ext cx="1657985" cy="446405"/>
          </a:xfrm>
          <a:prstGeom prst="rect">
            <a:avLst/>
          </a:prstGeom>
        </p:spPr>
        <p:txBody>
          <a:bodyPr vert="horz" wrap="square" lIns="0" tIns="30480" rIns="0" bIns="0" rtlCol="0">
            <a:spAutoFit/>
          </a:bodyPr>
          <a:lstStyle/>
          <a:p>
            <a:pPr marL="38100">
              <a:lnSpc>
                <a:spcPct val="100000"/>
              </a:lnSpc>
              <a:spcBef>
                <a:spcPts val="240"/>
              </a:spcBef>
            </a:pPr>
            <a:r>
              <a:rPr sz="750" b="0" spc="22" baseline="33333" dirty="0">
                <a:solidFill>
                  <a:srgbClr val="FFFFFF"/>
                </a:solidFill>
                <a:latin typeface="Roboto Lt"/>
                <a:cs typeface="Roboto Lt"/>
              </a:rPr>
              <a:t>2 </a:t>
            </a:r>
            <a:r>
              <a:rPr sz="800" b="0" spc="-5" dirty="0">
                <a:solidFill>
                  <a:srgbClr val="FFFFFF"/>
                </a:solidFill>
                <a:latin typeface="Roboto Lt"/>
                <a:cs typeface="Roboto Lt"/>
              </a:rPr>
              <a:t>These </a:t>
            </a:r>
            <a:r>
              <a:rPr sz="800" b="0" spc="-10" dirty="0">
                <a:solidFill>
                  <a:srgbClr val="FFFFFF"/>
                </a:solidFill>
                <a:latin typeface="Roboto Lt"/>
                <a:cs typeface="Roboto Lt"/>
              </a:rPr>
              <a:t>are </a:t>
            </a:r>
            <a:r>
              <a:rPr sz="800" b="0" spc="-5" dirty="0">
                <a:solidFill>
                  <a:srgbClr val="FFFFFF"/>
                </a:solidFill>
                <a:latin typeface="Roboto Lt"/>
                <a:cs typeface="Roboto Lt"/>
              </a:rPr>
              <a:t>CDN </a:t>
            </a:r>
            <a:r>
              <a:rPr sz="800" b="0" spc="-10" dirty="0">
                <a:solidFill>
                  <a:srgbClr val="FFFFFF"/>
                </a:solidFill>
                <a:latin typeface="Roboto Lt"/>
                <a:cs typeface="Roboto Lt"/>
              </a:rPr>
              <a:t>fees</a:t>
            </a:r>
            <a:r>
              <a:rPr sz="800" b="0" spc="30" dirty="0">
                <a:solidFill>
                  <a:srgbClr val="FFFFFF"/>
                </a:solidFill>
                <a:latin typeface="Roboto Lt"/>
                <a:cs typeface="Roboto Lt"/>
              </a:rPr>
              <a:t> </a:t>
            </a:r>
            <a:r>
              <a:rPr sz="800" b="0" spc="-5" dirty="0">
                <a:solidFill>
                  <a:srgbClr val="FFFFFF"/>
                </a:solidFill>
                <a:latin typeface="Roboto Lt"/>
                <a:cs typeface="Roboto Lt"/>
              </a:rPr>
              <a:t>only</a:t>
            </a:r>
            <a:endParaRPr sz="800">
              <a:latin typeface="Roboto Lt"/>
              <a:cs typeface="Roboto Lt"/>
            </a:endParaRPr>
          </a:p>
          <a:p>
            <a:pPr marL="38100">
              <a:lnSpc>
                <a:spcPct val="100000"/>
              </a:lnSpc>
              <a:spcBef>
                <a:spcPts val="145"/>
              </a:spcBef>
            </a:pPr>
            <a:r>
              <a:rPr sz="750" b="0" spc="22" baseline="33333" dirty="0">
                <a:solidFill>
                  <a:srgbClr val="FFFFFF"/>
                </a:solidFill>
                <a:latin typeface="Roboto Lt"/>
                <a:cs typeface="Roboto Lt"/>
              </a:rPr>
              <a:t>3 </a:t>
            </a:r>
            <a:r>
              <a:rPr sz="800" b="0" spc="-10" dirty="0">
                <a:solidFill>
                  <a:srgbClr val="FFFFFF"/>
                </a:solidFill>
                <a:latin typeface="Roboto Lt"/>
                <a:cs typeface="Roboto Lt"/>
              </a:rPr>
              <a:t>Per</a:t>
            </a:r>
            <a:r>
              <a:rPr sz="800" b="0" spc="-90" dirty="0">
                <a:solidFill>
                  <a:srgbClr val="FFFFFF"/>
                </a:solidFill>
                <a:latin typeface="Roboto Lt"/>
                <a:cs typeface="Roboto Lt"/>
              </a:rPr>
              <a:t> </a:t>
            </a:r>
            <a:r>
              <a:rPr sz="800" b="0" spc="-10" dirty="0">
                <a:solidFill>
                  <a:srgbClr val="FFFFFF"/>
                </a:solidFill>
                <a:latin typeface="Roboto Lt"/>
                <a:cs typeface="Roboto Lt"/>
              </a:rPr>
              <a:t>transaction</a:t>
            </a:r>
            <a:endParaRPr sz="800">
              <a:latin typeface="Roboto Lt"/>
              <a:cs typeface="Roboto Lt"/>
            </a:endParaRPr>
          </a:p>
          <a:p>
            <a:pPr marL="38100">
              <a:lnSpc>
                <a:spcPct val="100000"/>
              </a:lnSpc>
              <a:spcBef>
                <a:spcPts val="145"/>
              </a:spcBef>
            </a:pPr>
            <a:r>
              <a:rPr sz="750" b="0" spc="22" baseline="33333" dirty="0">
                <a:solidFill>
                  <a:srgbClr val="FFFFFF"/>
                </a:solidFill>
                <a:latin typeface="Roboto Lt"/>
                <a:cs typeface="Roboto Lt"/>
              </a:rPr>
              <a:t>4 </a:t>
            </a:r>
            <a:r>
              <a:rPr sz="800" b="0" spc="-10" dirty="0">
                <a:solidFill>
                  <a:srgbClr val="FFFFFF"/>
                </a:solidFill>
                <a:latin typeface="Roboto Lt"/>
                <a:cs typeface="Roboto Lt"/>
              </a:rPr>
              <a:t>Per </a:t>
            </a:r>
            <a:r>
              <a:rPr sz="800" b="0" spc="-5" dirty="0">
                <a:solidFill>
                  <a:srgbClr val="FFFFFF"/>
                </a:solidFill>
                <a:latin typeface="Roboto Lt"/>
                <a:cs typeface="Roboto Lt"/>
              </a:rPr>
              <a:t>month in applicable</a:t>
            </a:r>
            <a:r>
              <a:rPr sz="800" b="0" spc="-105" dirty="0">
                <a:solidFill>
                  <a:srgbClr val="FFFFFF"/>
                </a:solidFill>
                <a:latin typeface="Roboto Lt"/>
                <a:cs typeface="Roboto Lt"/>
              </a:rPr>
              <a:t> </a:t>
            </a:r>
            <a:r>
              <a:rPr sz="800" b="0" spc="-10" dirty="0">
                <a:solidFill>
                  <a:srgbClr val="FFFFFF"/>
                </a:solidFill>
                <a:latin typeface="Roboto Lt"/>
                <a:cs typeface="Roboto Lt"/>
              </a:rPr>
              <a:t>provinces.</a:t>
            </a:r>
            <a:endParaRPr sz="800">
              <a:latin typeface="Roboto Lt"/>
              <a:cs typeface="Roboto Lt"/>
            </a:endParaRPr>
          </a:p>
        </p:txBody>
      </p:sp>
      <p:sp>
        <p:nvSpPr>
          <p:cNvPr id="25" name="object 25"/>
          <p:cNvSpPr/>
          <p:nvPr/>
        </p:nvSpPr>
        <p:spPr>
          <a:xfrm>
            <a:off x="734948" y="3482942"/>
            <a:ext cx="3478529" cy="0"/>
          </a:xfrm>
          <a:custGeom>
            <a:avLst/>
            <a:gdLst/>
            <a:ahLst/>
            <a:cxnLst/>
            <a:rect l="l" t="t" r="r" b="b"/>
            <a:pathLst>
              <a:path w="3478529">
                <a:moveTo>
                  <a:pt x="0" y="0"/>
                </a:moveTo>
                <a:lnTo>
                  <a:pt x="3478192" y="0"/>
                </a:lnTo>
              </a:path>
            </a:pathLst>
          </a:custGeom>
          <a:ln w="9524">
            <a:solidFill>
              <a:srgbClr val="FFFFFF"/>
            </a:solidFill>
          </a:ln>
        </p:spPr>
        <p:txBody>
          <a:bodyPr wrap="square" lIns="0" tIns="0" rIns="0" bIns="0" rtlCol="0"/>
          <a:lstStyle/>
          <a:p>
            <a:endParaRPr/>
          </a:p>
        </p:txBody>
      </p:sp>
      <p:sp>
        <p:nvSpPr>
          <p:cNvPr id="26" name="object 26"/>
          <p:cNvSpPr/>
          <p:nvPr/>
        </p:nvSpPr>
        <p:spPr>
          <a:xfrm>
            <a:off x="4973665" y="3482942"/>
            <a:ext cx="3478529" cy="0"/>
          </a:xfrm>
          <a:custGeom>
            <a:avLst/>
            <a:gdLst/>
            <a:ahLst/>
            <a:cxnLst/>
            <a:rect l="l" t="t" r="r" b="b"/>
            <a:pathLst>
              <a:path w="3478529">
                <a:moveTo>
                  <a:pt x="0" y="0"/>
                </a:moveTo>
                <a:lnTo>
                  <a:pt x="3478192" y="0"/>
                </a:lnTo>
              </a:path>
            </a:pathLst>
          </a:custGeom>
          <a:ln w="9524">
            <a:solidFill>
              <a:srgbClr val="FFFFFF"/>
            </a:solidFill>
          </a:ln>
        </p:spPr>
        <p:txBody>
          <a:bodyPr wrap="square" lIns="0" tIns="0" rIns="0" bIns="0" rtlCol="0"/>
          <a:lstStyle/>
          <a:p>
            <a:endParaRPr/>
          </a:p>
        </p:txBody>
      </p:sp>
      <p:sp>
        <p:nvSpPr>
          <p:cNvPr id="27" name="object 27"/>
          <p:cNvSpPr txBox="1">
            <a:spLocks noGrp="1"/>
          </p:cNvSpPr>
          <p:nvPr>
            <p:ph type="title"/>
          </p:nvPr>
        </p:nvSpPr>
        <p:spPr>
          <a:xfrm>
            <a:off x="421999" y="253359"/>
            <a:ext cx="7842250" cy="482600"/>
          </a:xfrm>
          <a:prstGeom prst="rect">
            <a:avLst/>
          </a:prstGeom>
        </p:spPr>
        <p:txBody>
          <a:bodyPr vert="horz" wrap="square" lIns="0" tIns="12700" rIns="0" bIns="0" rtlCol="0">
            <a:spAutoFit/>
          </a:bodyPr>
          <a:lstStyle/>
          <a:p>
            <a:pPr marL="12700">
              <a:lnSpc>
                <a:spcPct val="100000"/>
              </a:lnSpc>
              <a:spcBef>
                <a:spcPts val="100"/>
              </a:spcBef>
            </a:pPr>
            <a:r>
              <a:rPr sz="3000" spc="-5" dirty="0">
                <a:solidFill>
                  <a:srgbClr val="18469C"/>
                </a:solidFill>
              </a:rPr>
              <a:t>No </a:t>
            </a:r>
            <a:r>
              <a:rPr sz="3000" spc="-10" dirty="0">
                <a:solidFill>
                  <a:srgbClr val="18469C"/>
                </a:solidFill>
              </a:rPr>
              <a:t>Desk </a:t>
            </a:r>
            <a:r>
              <a:rPr sz="3000" spc="-15" dirty="0">
                <a:solidFill>
                  <a:srgbClr val="18469C"/>
                </a:solidFill>
              </a:rPr>
              <a:t>Fees, Royalty Fees </a:t>
            </a:r>
            <a:r>
              <a:rPr sz="3000" spc="-5" dirty="0">
                <a:solidFill>
                  <a:srgbClr val="18469C"/>
                </a:solidFill>
              </a:rPr>
              <a:t>or </a:t>
            </a:r>
            <a:r>
              <a:rPr sz="3000" spc="-15" dirty="0">
                <a:solidFill>
                  <a:srgbClr val="18469C"/>
                </a:solidFill>
              </a:rPr>
              <a:t>Franchise</a:t>
            </a:r>
            <a:r>
              <a:rPr sz="3000" spc="20" dirty="0">
                <a:solidFill>
                  <a:srgbClr val="18469C"/>
                </a:solidFill>
              </a:rPr>
              <a:t> </a:t>
            </a:r>
            <a:r>
              <a:rPr sz="3000" spc="-15" dirty="0">
                <a:solidFill>
                  <a:srgbClr val="18469C"/>
                </a:solidFill>
              </a:rPr>
              <a:t>Fees</a:t>
            </a:r>
            <a:endParaRPr sz="300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257869" y="4419641"/>
            <a:ext cx="953848" cy="495249"/>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3456863" y="0"/>
            <a:ext cx="5687695" cy="5143500"/>
          </a:xfrm>
          <a:custGeom>
            <a:avLst/>
            <a:gdLst/>
            <a:ahLst/>
            <a:cxnLst/>
            <a:rect l="l" t="t" r="r" b="b"/>
            <a:pathLst>
              <a:path w="5687695" h="5143500">
                <a:moveTo>
                  <a:pt x="2461869" y="0"/>
                </a:moveTo>
                <a:lnTo>
                  <a:pt x="125450" y="0"/>
                </a:lnTo>
                <a:lnTo>
                  <a:pt x="1275422" y="1554200"/>
                </a:lnTo>
                <a:lnTo>
                  <a:pt x="2461869" y="0"/>
                </a:lnTo>
                <a:close/>
              </a:path>
              <a:path w="5687695" h="5143500">
                <a:moveTo>
                  <a:pt x="5687111" y="6985"/>
                </a:moveTo>
                <a:lnTo>
                  <a:pt x="3895941" y="6985"/>
                </a:lnTo>
                <a:lnTo>
                  <a:pt x="0" y="5129542"/>
                </a:lnTo>
                <a:lnTo>
                  <a:pt x="2982938" y="5136515"/>
                </a:lnTo>
                <a:lnTo>
                  <a:pt x="3491712" y="4439577"/>
                </a:lnTo>
                <a:lnTo>
                  <a:pt x="4021391" y="5143500"/>
                </a:lnTo>
                <a:lnTo>
                  <a:pt x="5687111" y="5143500"/>
                </a:lnTo>
                <a:lnTo>
                  <a:pt x="5687111" y="4439577"/>
                </a:lnTo>
                <a:lnTo>
                  <a:pt x="5687111" y="3371202"/>
                </a:lnTo>
                <a:lnTo>
                  <a:pt x="5004117" y="2488120"/>
                </a:lnTo>
                <a:lnTo>
                  <a:pt x="5687111" y="1577454"/>
                </a:lnTo>
                <a:lnTo>
                  <a:pt x="5687111" y="6985"/>
                </a:lnTo>
                <a:close/>
              </a:path>
            </a:pathLst>
          </a:custGeom>
          <a:solidFill>
            <a:srgbClr val="E1E2E4">
              <a:alpha val="44309"/>
            </a:srgbClr>
          </a:solidFill>
        </p:spPr>
        <p:txBody>
          <a:bodyPr wrap="square" lIns="0" tIns="0" rIns="0" bIns="0" rtlCol="0"/>
          <a:lstStyle/>
          <a:p>
            <a:endParaRPr/>
          </a:p>
        </p:txBody>
      </p:sp>
      <p:sp>
        <p:nvSpPr>
          <p:cNvPr id="4" name="object 4"/>
          <p:cNvSpPr txBox="1"/>
          <p:nvPr/>
        </p:nvSpPr>
        <p:spPr>
          <a:xfrm>
            <a:off x="443649" y="1045858"/>
            <a:ext cx="7898765" cy="2852420"/>
          </a:xfrm>
          <a:prstGeom prst="rect">
            <a:avLst/>
          </a:prstGeom>
        </p:spPr>
        <p:txBody>
          <a:bodyPr vert="horz" wrap="square" lIns="0" tIns="12700" rIns="0" bIns="0" rtlCol="0">
            <a:spAutoFit/>
          </a:bodyPr>
          <a:lstStyle/>
          <a:p>
            <a:pPr marL="12700" marR="247650">
              <a:lnSpc>
                <a:spcPct val="114999"/>
              </a:lnSpc>
              <a:spcBef>
                <a:spcPts val="100"/>
              </a:spcBef>
            </a:pPr>
            <a:r>
              <a:rPr sz="1500" b="0" spc="-25" dirty="0">
                <a:solidFill>
                  <a:srgbClr val="313133"/>
                </a:solidFill>
                <a:latin typeface="Roboto Lt"/>
                <a:cs typeface="Roboto Lt"/>
              </a:rPr>
              <a:t>eXp’s </a:t>
            </a:r>
            <a:r>
              <a:rPr sz="1500" b="0" spc="-10" dirty="0">
                <a:solidFill>
                  <a:srgbClr val="313133"/>
                </a:solidFill>
                <a:latin typeface="Roboto Lt"/>
                <a:cs typeface="Roboto Lt"/>
              </a:rPr>
              <a:t>revenue share </a:t>
            </a:r>
            <a:r>
              <a:rPr sz="1500" b="0" spc="-5" dirty="0">
                <a:solidFill>
                  <a:srgbClr val="313133"/>
                </a:solidFill>
                <a:latin typeface="Roboto Lt"/>
                <a:cs typeface="Roboto Lt"/>
              </a:rPr>
              <a:t>plan is one </a:t>
            </a:r>
            <a:r>
              <a:rPr sz="1500" b="0" spc="-10" dirty="0">
                <a:solidFill>
                  <a:srgbClr val="313133"/>
                </a:solidFill>
                <a:latin typeface="Roboto Lt"/>
                <a:cs typeface="Roboto Lt"/>
              </a:rPr>
              <a:t>way </a:t>
            </a:r>
            <a:r>
              <a:rPr sz="1500" b="0" spc="-5" dirty="0">
                <a:solidFill>
                  <a:srgbClr val="313133"/>
                </a:solidFill>
                <a:latin typeface="Roboto Lt"/>
                <a:cs typeface="Roboto Lt"/>
              </a:rPr>
              <a:t>that eXp </a:t>
            </a:r>
            <a:r>
              <a:rPr sz="1500" b="0" spc="-10" dirty="0">
                <a:solidFill>
                  <a:srgbClr val="313133"/>
                </a:solidFill>
                <a:latin typeface="Roboto Lt"/>
                <a:cs typeface="Roboto Lt"/>
              </a:rPr>
              <a:t>rewards </a:t>
            </a:r>
            <a:r>
              <a:rPr sz="1500" b="0" spc="-5" dirty="0">
                <a:solidFill>
                  <a:srgbClr val="313133"/>
                </a:solidFill>
                <a:latin typeface="Roboto Lt"/>
                <a:cs typeface="Roboto Lt"/>
              </a:rPr>
              <a:t>its agents for </a:t>
            </a:r>
            <a:r>
              <a:rPr sz="1500" b="0" spc="-10" dirty="0">
                <a:solidFill>
                  <a:srgbClr val="313133"/>
                </a:solidFill>
                <a:latin typeface="Roboto Lt"/>
                <a:cs typeface="Roboto Lt"/>
              </a:rPr>
              <a:t>attracting </a:t>
            </a:r>
            <a:r>
              <a:rPr sz="1500" b="0" spc="-5" dirty="0">
                <a:solidFill>
                  <a:srgbClr val="313133"/>
                </a:solidFill>
                <a:latin typeface="Roboto Lt"/>
                <a:cs typeface="Roboto Lt"/>
              </a:rPr>
              <a:t>new agents </a:t>
            </a:r>
            <a:r>
              <a:rPr sz="1500" b="0" spc="-10" dirty="0">
                <a:solidFill>
                  <a:srgbClr val="313133"/>
                </a:solidFill>
                <a:latin typeface="Roboto Lt"/>
                <a:cs typeface="Roboto Lt"/>
              </a:rPr>
              <a:t>to  </a:t>
            </a:r>
            <a:r>
              <a:rPr sz="1500" b="0" spc="-5" dirty="0">
                <a:solidFill>
                  <a:srgbClr val="313133"/>
                </a:solidFill>
                <a:latin typeface="Roboto Lt"/>
                <a:cs typeface="Roboto Lt"/>
              </a:rPr>
              <a:t>join</a:t>
            </a:r>
            <a:r>
              <a:rPr sz="1500" b="0" spc="-10" dirty="0">
                <a:solidFill>
                  <a:srgbClr val="313133"/>
                </a:solidFill>
                <a:latin typeface="Roboto Lt"/>
                <a:cs typeface="Roboto Lt"/>
              </a:rPr>
              <a:t> eXp.</a:t>
            </a:r>
            <a:endParaRPr sz="1500">
              <a:latin typeface="Roboto Lt"/>
              <a:cs typeface="Roboto Lt"/>
            </a:endParaRPr>
          </a:p>
          <a:p>
            <a:pPr>
              <a:lnSpc>
                <a:spcPct val="100000"/>
              </a:lnSpc>
              <a:spcBef>
                <a:spcPts val="50"/>
              </a:spcBef>
            </a:pPr>
            <a:endParaRPr sz="1400">
              <a:latin typeface="Roboto Lt"/>
              <a:cs typeface="Roboto Lt"/>
            </a:endParaRPr>
          </a:p>
          <a:p>
            <a:pPr marL="12700" marR="5080">
              <a:lnSpc>
                <a:spcPct val="114999"/>
              </a:lnSpc>
            </a:pPr>
            <a:r>
              <a:rPr sz="1500" b="0" spc="-20" dirty="0">
                <a:latin typeface="Roboto Lt"/>
                <a:cs typeface="Roboto Lt"/>
              </a:rPr>
              <a:t>Simply, </a:t>
            </a:r>
            <a:r>
              <a:rPr sz="1500" b="0" spc="-5" dirty="0">
                <a:solidFill>
                  <a:srgbClr val="313133"/>
                </a:solidFill>
                <a:latin typeface="Roboto Lt"/>
                <a:cs typeface="Roboto Lt"/>
              </a:rPr>
              <a:t>an eXp agent can </a:t>
            </a:r>
            <a:r>
              <a:rPr sz="1500" b="0" spc="-10" dirty="0">
                <a:solidFill>
                  <a:srgbClr val="313133"/>
                </a:solidFill>
                <a:latin typeface="Roboto Lt"/>
                <a:cs typeface="Roboto Lt"/>
              </a:rPr>
              <a:t>“sponsor” </a:t>
            </a:r>
            <a:r>
              <a:rPr sz="1500" b="0" spc="-5" dirty="0">
                <a:solidFill>
                  <a:srgbClr val="313133"/>
                </a:solidFill>
                <a:latin typeface="Roboto Lt"/>
                <a:cs typeface="Roboto Lt"/>
              </a:rPr>
              <a:t>a new agent </a:t>
            </a:r>
            <a:r>
              <a:rPr sz="1500" b="0" spc="-10" dirty="0">
                <a:solidFill>
                  <a:srgbClr val="313133"/>
                </a:solidFill>
                <a:latin typeface="Roboto Lt"/>
                <a:cs typeface="Roboto Lt"/>
              </a:rPr>
              <a:t>to </a:t>
            </a:r>
            <a:r>
              <a:rPr sz="1500" b="0" spc="-5" dirty="0">
                <a:solidFill>
                  <a:srgbClr val="313133"/>
                </a:solidFill>
                <a:latin typeface="Roboto Lt"/>
                <a:cs typeface="Roboto Lt"/>
              </a:rPr>
              <a:t>join eXp. Once the new agent begins </a:t>
            </a:r>
            <a:r>
              <a:rPr sz="1500" b="0" spc="-10" dirty="0">
                <a:solidFill>
                  <a:srgbClr val="313133"/>
                </a:solidFill>
                <a:latin typeface="Roboto Lt"/>
                <a:cs typeface="Roboto Lt"/>
              </a:rPr>
              <a:t>closing  </a:t>
            </a:r>
            <a:r>
              <a:rPr sz="1500" b="0" spc="-5" dirty="0">
                <a:solidFill>
                  <a:srgbClr val="313133"/>
                </a:solidFill>
                <a:latin typeface="Roboto Lt"/>
                <a:cs typeface="Roboto Lt"/>
              </a:rPr>
              <a:t>on </a:t>
            </a:r>
            <a:r>
              <a:rPr sz="1500" b="0" spc="-10" dirty="0">
                <a:solidFill>
                  <a:srgbClr val="313133"/>
                </a:solidFill>
                <a:latin typeface="Roboto Lt"/>
                <a:cs typeface="Roboto Lt"/>
              </a:rPr>
              <a:t>transactions, </a:t>
            </a:r>
            <a:r>
              <a:rPr sz="1500" b="0" spc="-5" dirty="0">
                <a:solidFill>
                  <a:srgbClr val="313133"/>
                </a:solidFill>
                <a:latin typeface="Roboto Lt"/>
                <a:cs typeface="Roboto Lt"/>
              </a:rPr>
              <a:t>the sponsor </a:t>
            </a:r>
            <a:r>
              <a:rPr sz="1500" b="0" spc="-10" dirty="0">
                <a:solidFill>
                  <a:srgbClr val="313133"/>
                </a:solidFill>
                <a:latin typeface="Roboto Lt"/>
                <a:cs typeface="Roboto Lt"/>
              </a:rPr>
              <a:t>receives </a:t>
            </a:r>
            <a:r>
              <a:rPr sz="1500" b="0" spc="-5" dirty="0">
                <a:solidFill>
                  <a:srgbClr val="313133"/>
                </a:solidFill>
                <a:latin typeface="Roboto Lt"/>
                <a:cs typeface="Roboto Lt"/>
              </a:rPr>
              <a:t>a </a:t>
            </a:r>
            <a:r>
              <a:rPr sz="1500" b="0" spc="-10" dirty="0">
                <a:solidFill>
                  <a:srgbClr val="313133"/>
                </a:solidFill>
                <a:latin typeface="Roboto Lt"/>
                <a:cs typeface="Roboto Lt"/>
              </a:rPr>
              <a:t>percentage </a:t>
            </a:r>
            <a:r>
              <a:rPr sz="1500" b="0" spc="-5" dirty="0">
                <a:solidFill>
                  <a:srgbClr val="313133"/>
                </a:solidFill>
                <a:latin typeface="Roboto Lt"/>
                <a:cs typeface="Roboto Lt"/>
              </a:rPr>
              <a:t>of the company </a:t>
            </a:r>
            <a:r>
              <a:rPr sz="1500" b="0" spc="-10" dirty="0">
                <a:solidFill>
                  <a:srgbClr val="313133"/>
                </a:solidFill>
                <a:latin typeface="Roboto Lt"/>
                <a:cs typeface="Roboto Lt"/>
              </a:rPr>
              <a:t>revenue from </a:t>
            </a:r>
            <a:r>
              <a:rPr sz="1500" b="0" spc="-5" dirty="0">
                <a:solidFill>
                  <a:srgbClr val="313133"/>
                </a:solidFill>
                <a:latin typeface="Roboto Lt"/>
                <a:cs typeface="Roboto Lt"/>
              </a:rPr>
              <a:t>the </a:t>
            </a:r>
            <a:r>
              <a:rPr sz="1500" b="0" spc="-10" dirty="0">
                <a:solidFill>
                  <a:srgbClr val="313133"/>
                </a:solidFill>
                <a:latin typeface="Roboto Lt"/>
                <a:cs typeface="Roboto Lt"/>
              </a:rPr>
              <a:t>sales  </a:t>
            </a:r>
            <a:r>
              <a:rPr sz="1500" b="0" spc="-5" dirty="0">
                <a:solidFill>
                  <a:srgbClr val="313133"/>
                </a:solidFill>
                <a:latin typeface="Roboto Lt"/>
                <a:cs typeface="Roboto Lt"/>
              </a:rPr>
              <a:t>activity of their </a:t>
            </a:r>
            <a:r>
              <a:rPr sz="1500" b="0" spc="-10" dirty="0">
                <a:solidFill>
                  <a:srgbClr val="313133"/>
                </a:solidFill>
                <a:latin typeface="Roboto Lt"/>
                <a:cs typeface="Roboto Lt"/>
              </a:rPr>
              <a:t>sponsored </a:t>
            </a:r>
            <a:r>
              <a:rPr sz="1500" b="0" spc="-5" dirty="0">
                <a:solidFill>
                  <a:srgbClr val="313133"/>
                </a:solidFill>
                <a:latin typeface="Roboto Lt"/>
                <a:cs typeface="Roboto Lt"/>
              </a:rPr>
              <a:t>agent until their annual </a:t>
            </a:r>
            <a:r>
              <a:rPr sz="1500" b="0" spc="-10" dirty="0">
                <a:solidFill>
                  <a:srgbClr val="313133"/>
                </a:solidFill>
                <a:latin typeface="Roboto Lt"/>
                <a:cs typeface="Roboto Lt"/>
              </a:rPr>
              <a:t>commission </a:t>
            </a:r>
            <a:r>
              <a:rPr sz="1500" b="0" spc="-5" dirty="0">
                <a:solidFill>
                  <a:srgbClr val="313133"/>
                </a:solidFill>
                <a:latin typeface="Roboto Lt"/>
                <a:cs typeface="Roboto Lt"/>
              </a:rPr>
              <a:t>cap of $16,000 is</a:t>
            </a:r>
            <a:r>
              <a:rPr sz="1500" b="0" spc="20" dirty="0">
                <a:solidFill>
                  <a:srgbClr val="313133"/>
                </a:solidFill>
                <a:latin typeface="Roboto Lt"/>
                <a:cs typeface="Roboto Lt"/>
              </a:rPr>
              <a:t> </a:t>
            </a:r>
            <a:r>
              <a:rPr sz="1500" b="0" spc="-10" dirty="0">
                <a:solidFill>
                  <a:srgbClr val="313133"/>
                </a:solidFill>
                <a:latin typeface="Roboto Lt"/>
                <a:cs typeface="Roboto Lt"/>
              </a:rPr>
              <a:t>reached.</a:t>
            </a:r>
            <a:endParaRPr sz="1500">
              <a:latin typeface="Roboto Lt"/>
              <a:cs typeface="Roboto Lt"/>
            </a:endParaRPr>
          </a:p>
          <a:p>
            <a:pPr>
              <a:lnSpc>
                <a:spcPct val="100000"/>
              </a:lnSpc>
              <a:spcBef>
                <a:spcPts val="55"/>
              </a:spcBef>
            </a:pPr>
            <a:endParaRPr sz="1400">
              <a:latin typeface="Roboto Lt"/>
              <a:cs typeface="Roboto Lt"/>
            </a:endParaRPr>
          </a:p>
          <a:p>
            <a:pPr marL="12700" marR="313055">
              <a:lnSpc>
                <a:spcPct val="114999"/>
              </a:lnSpc>
            </a:pPr>
            <a:r>
              <a:rPr sz="1500" b="0" spc="-5" dirty="0">
                <a:solidFill>
                  <a:srgbClr val="313133"/>
                </a:solidFill>
                <a:latin typeface="Roboto Lt"/>
                <a:cs typeface="Roboto Lt"/>
              </a:rPr>
              <a:t>Important note: </a:t>
            </a:r>
            <a:r>
              <a:rPr sz="1500" b="0" i="1" dirty="0">
                <a:solidFill>
                  <a:srgbClr val="313133"/>
                </a:solidFill>
                <a:latin typeface="Roboto Lt"/>
                <a:cs typeface="Roboto Lt"/>
              </a:rPr>
              <a:t>eXp pays that share </a:t>
            </a:r>
            <a:r>
              <a:rPr sz="1050" b="0" dirty="0">
                <a:solidFill>
                  <a:srgbClr val="4D5056"/>
                </a:solidFill>
                <a:latin typeface="Roboto Lt"/>
                <a:cs typeface="Roboto Lt"/>
              </a:rPr>
              <a:t>— </a:t>
            </a:r>
            <a:r>
              <a:rPr sz="1500" b="0" spc="-5" dirty="0">
                <a:solidFill>
                  <a:srgbClr val="313133"/>
                </a:solidFill>
                <a:latin typeface="Roboto Lt"/>
                <a:cs typeface="Roboto Lt"/>
              </a:rPr>
              <a:t>not the agent. It is </a:t>
            </a:r>
            <a:r>
              <a:rPr sz="1500" b="0" spc="-10" dirty="0">
                <a:solidFill>
                  <a:srgbClr val="313133"/>
                </a:solidFill>
                <a:latin typeface="Roboto Lt"/>
                <a:cs typeface="Roboto Lt"/>
              </a:rPr>
              <a:t>taken from </a:t>
            </a:r>
            <a:r>
              <a:rPr sz="1500" b="0" spc="-5" dirty="0">
                <a:solidFill>
                  <a:srgbClr val="313133"/>
                </a:solidFill>
                <a:latin typeface="Roboto Lt"/>
                <a:cs typeface="Roboto Lt"/>
              </a:rPr>
              <a:t>the 20% adjusted </a:t>
            </a:r>
            <a:r>
              <a:rPr sz="1500" b="0" spc="-10" dirty="0">
                <a:solidFill>
                  <a:srgbClr val="313133"/>
                </a:solidFill>
                <a:latin typeface="Roboto Lt"/>
                <a:cs typeface="Roboto Lt"/>
              </a:rPr>
              <a:t>gross  commission </a:t>
            </a:r>
            <a:r>
              <a:rPr sz="1500" b="0" spc="-5" dirty="0">
                <a:solidFill>
                  <a:srgbClr val="313133"/>
                </a:solidFill>
                <a:latin typeface="Roboto Lt"/>
                <a:cs typeface="Roboto Lt"/>
              </a:rPr>
              <a:t>income </a:t>
            </a:r>
            <a:r>
              <a:rPr sz="1500" b="0" spc="-10" dirty="0">
                <a:solidFill>
                  <a:srgbClr val="313133"/>
                </a:solidFill>
                <a:latin typeface="Roboto Lt"/>
                <a:cs typeface="Roboto Lt"/>
              </a:rPr>
              <a:t>(AGCI) received by </a:t>
            </a:r>
            <a:r>
              <a:rPr sz="1500" b="0" spc="-5" dirty="0">
                <a:solidFill>
                  <a:srgbClr val="313133"/>
                </a:solidFill>
                <a:latin typeface="Roboto Lt"/>
                <a:cs typeface="Roboto Lt"/>
              </a:rPr>
              <a:t>eXp, and is paid </a:t>
            </a:r>
            <a:r>
              <a:rPr sz="1500" b="0" spc="-10" dirty="0">
                <a:solidFill>
                  <a:srgbClr val="313133"/>
                </a:solidFill>
                <a:latin typeface="Roboto Lt"/>
                <a:cs typeface="Roboto Lt"/>
              </a:rPr>
              <a:t>to </a:t>
            </a:r>
            <a:r>
              <a:rPr sz="1500" b="0" spc="-5" dirty="0">
                <a:solidFill>
                  <a:srgbClr val="313133"/>
                </a:solidFill>
                <a:latin typeface="Roboto Lt"/>
                <a:cs typeface="Roboto Lt"/>
              </a:rPr>
              <a:t>the sponsor agent</a:t>
            </a:r>
            <a:r>
              <a:rPr sz="1500" b="0" spc="40" dirty="0">
                <a:solidFill>
                  <a:srgbClr val="313133"/>
                </a:solidFill>
                <a:latin typeface="Roboto Lt"/>
                <a:cs typeface="Roboto Lt"/>
              </a:rPr>
              <a:t> </a:t>
            </a:r>
            <a:r>
              <a:rPr sz="1500" b="0" spc="-15" dirty="0">
                <a:solidFill>
                  <a:srgbClr val="313133"/>
                </a:solidFill>
                <a:latin typeface="Roboto Lt"/>
                <a:cs typeface="Roboto Lt"/>
              </a:rPr>
              <a:t>monthly.</a:t>
            </a:r>
            <a:endParaRPr sz="1500">
              <a:latin typeface="Roboto Lt"/>
              <a:cs typeface="Roboto Lt"/>
            </a:endParaRPr>
          </a:p>
          <a:p>
            <a:pPr>
              <a:lnSpc>
                <a:spcPct val="100000"/>
              </a:lnSpc>
              <a:spcBef>
                <a:spcPts val="60"/>
              </a:spcBef>
            </a:pPr>
            <a:endParaRPr sz="1600">
              <a:latin typeface="Roboto Lt"/>
              <a:cs typeface="Roboto Lt"/>
            </a:endParaRPr>
          </a:p>
          <a:p>
            <a:pPr marL="12700">
              <a:lnSpc>
                <a:spcPct val="100000"/>
              </a:lnSpc>
            </a:pPr>
            <a:r>
              <a:rPr sz="1500" b="0" spc="-40" dirty="0">
                <a:solidFill>
                  <a:srgbClr val="313133"/>
                </a:solidFill>
                <a:latin typeface="Roboto Lt"/>
                <a:cs typeface="Roboto Lt"/>
              </a:rPr>
              <a:t>To </a:t>
            </a:r>
            <a:r>
              <a:rPr sz="1500" b="0" spc="-5" dirty="0">
                <a:solidFill>
                  <a:srgbClr val="313133"/>
                </a:solidFill>
                <a:latin typeface="Roboto Lt"/>
                <a:cs typeface="Roboto Lt"/>
              </a:rPr>
              <a:t>learn </a:t>
            </a:r>
            <a:r>
              <a:rPr sz="1500" b="0" spc="-10" dirty="0">
                <a:solidFill>
                  <a:srgbClr val="313133"/>
                </a:solidFill>
                <a:latin typeface="Roboto Lt"/>
                <a:cs typeface="Roboto Lt"/>
              </a:rPr>
              <a:t>more, </a:t>
            </a:r>
            <a:r>
              <a:rPr sz="1500" b="0" spc="-5" dirty="0">
                <a:solidFill>
                  <a:srgbClr val="313133"/>
                </a:solidFill>
                <a:latin typeface="Roboto Lt"/>
                <a:cs typeface="Roboto Lt"/>
              </a:rPr>
              <a:t>visit </a:t>
            </a:r>
            <a:r>
              <a:rPr sz="1500" b="0" spc="-25" dirty="0">
                <a:solidFill>
                  <a:srgbClr val="313133"/>
                </a:solidFill>
                <a:latin typeface="Roboto Lt"/>
                <a:cs typeface="Roboto Lt"/>
              </a:rPr>
              <a:t>eXp’s </a:t>
            </a:r>
            <a:r>
              <a:rPr sz="1500" b="0" spc="-10" dirty="0">
                <a:solidFill>
                  <a:srgbClr val="313133"/>
                </a:solidFill>
                <a:latin typeface="Roboto Lt"/>
                <a:cs typeface="Roboto Lt"/>
              </a:rPr>
              <a:t>eXplore </a:t>
            </a:r>
            <a:r>
              <a:rPr sz="1500" b="0" spc="-5" dirty="0">
                <a:solidFill>
                  <a:srgbClr val="313133"/>
                </a:solidFill>
                <a:latin typeface="Roboto Lt"/>
                <a:cs typeface="Roboto Lt"/>
              </a:rPr>
              <a:t>Guide:</a:t>
            </a:r>
            <a:r>
              <a:rPr sz="1500" b="0" spc="55" dirty="0">
                <a:solidFill>
                  <a:srgbClr val="313133"/>
                </a:solidFill>
                <a:latin typeface="Roboto Lt"/>
                <a:cs typeface="Roboto Lt"/>
              </a:rPr>
              <a:t> </a:t>
            </a:r>
            <a:r>
              <a:rPr sz="1500" b="0" spc="-15" dirty="0">
                <a:solidFill>
                  <a:srgbClr val="313133"/>
                </a:solidFill>
                <a:latin typeface="Roboto Lt"/>
                <a:cs typeface="Roboto Lt"/>
              </a:rPr>
              <a:t>https://explore.exprealty.ca/.</a:t>
            </a:r>
            <a:endParaRPr sz="1500">
              <a:latin typeface="Roboto Lt"/>
              <a:cs typeface="Roboto Lt"/>
            </a:endParaRPr>
          </a:p>
        </p:txBody>
      </p:sp>
      <p:sp>
        <p:nvSpPr>
          <p:cNvPr id="5" name="object 5"/>
          <p:cNvSpPr txBox="1">
            <a:spLocks noGrp="1"/>
          </p:cNvSpPr>
          <p:nvPr>
            <p:ph type="title"/>
          </p:nvPr>
        </p:nvSpPr>
        <p:spPr>
          <a:xfrm>
            <a:off x="421999" y="253359"/>
            <a:ext cx="3444875" cy="482600"/>
          </a:xfrm>
          <a:prstGeom prst="rect">
            <a:avLst/>
          </a:prstGeom>
        </p:spPr>
        <p:txBody>
          <a:bodyPr vert="horz" wrap="square" lIns="0" tIns="12700" rIns="0" bIns="0" rtlCol="0">
            <a:spAutoFit/>
          </a:bodyPr>
          <a:lstStyle/>
          <a:p>
            <a:pPr marL="12700">
              <a:lnSpc>
                <a:spcPct val="100000"/>
              </a:lnSpc>
              <a:spcBef>
                <a:spcPts val="100"/>
              </a:spcBef>
            </a:pPr>
            <a:r>
              <a:rPr sz="3000" spc="-10" dirty="0">
                <a:solidFill>
                  <a:srgbClr val="18469C"/>
                </a:solidFill>
              </a:rPr>
              <a:t>Revenue Share</a:t>
            </a:r>
            <a:r>
              <a:rPr sz="3000" spc="-70" dirty="0">
                <a:solidFill>
                  <a:srgbClr val="18469C"/>
                </a:solidFill>
              </a:rPr>
              <a:t> </a:t>
            </a:r>
            <a:r>
              <a:rPr sz="3000" spc="-10" dirty="0">
                <a:solidFill>
                  <a:srgbClr val="18469C"/>
                </a:solidFill>
              </a:rPr>
              <a:t>Plan</a:t>
            </a:r>
            <a:endParaRPr sz="300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5153689" y="4"/>
            <a:ext cx="3990340" cy="5137150"/>
          </a:xfrm>
          <a:custGeom>
            <a:avLst/>
            <a:gdLst/>
            <a:ahLst/>
            <a:cxnLst/>
            <a:rect l="l" t="t" r="r" b="b"/>
            <a:pathLst>
              <a:path w="3990340" h="5137150">
                <a:moveTo>
                  <a:pt x="0" y="5136584"/>
                </a:moveTo>
                <a:lnTo>
                  <a:pt x="3990291" y="5136584"/>
                </a:lnTo>
                <a:lnTo>
                  <a:pt x="3990291" y="0"/>
                </a:lnTo>
                <a:lnTo>
                  <a:pt x="0" y="0"/>
                </a:lnTo>
                <a:lnTo>
                  <a:pt x="0" y="5136584"/>
                </a:lnTo>
                <a:close/>
              </a:path>
            </a:pathLst>
          </a:custGeom>
          <a:solidFill>
            <a:srgbClr val="699ABC"/>
          </a:solidFill>
        </p:spPr>
        <p:txBody>
          <a:bodyPr wrap="square" lIns="0" tIns="0" rIns="0" bIns="0" rtlCol="0"/>
          <a:lstStyle/>
          <a:p>
            <a:endParaRPr/>
          </a:p>
        </p:txBody>
      </p:sp>
      <p:sp>
        <p:nvSpPr>
          <p:cNvPr id="3" name="object 3"/>
          <p:cNvSpPr/>
          <p:nvPr/>
        </p:nvSpPr>
        <p:spPr>
          <a:xfrm>
            <a:off x="0" y="0"/>
            <a:ext cx="5154295" cy="5143500"/>
          </a:xfrm>
          <a:custGeom>
            <a:avLst/>
            <a:gdLst/>
            <a:ahLst/>
            <a:cxnLst/>
            <a:rect l="l" t="t" r="r" b="b"/>
            <a:pathLst>
              <a:path w="5154295" h="5143500">
                <a:moveTo>
                  <a:pt x="5153689" y="5143489"/>
                </a:moveTo>
                <a:lnTo>
                  <a:pt x="0" y="5143489"/>
                </a:lnTo>
                <a:lnTo>
                  <a:pt x="0" y="0"/>
                </a:lnTo>
                <a:lnTo>
                  <a:pt x="5153689" y="0"/>
                </a:lnTo>
                <a:lnTo>
                  <a:pt x="5153689" y="5143489"/>
                </a:lnTo>
                <a:close/>
              </a:path>
            </a:pathLst>
          </a:custGeom>
          <a:solidFill>
            <a:srgbClr val="FFFFFF"/>
          </a:solidFill>
        </p:spPr>
        <p:txBody>
          <a:bodyPr wrap="square" lIns="0" tIns="0" rIns="0" bIns="0" rtlCol="0"/>
          <a:lstStyle/>
          <a:p>
            <a:endParaRPr/>
          </a:p>
        </p:txBody>
      </p:sp>
      <p:sp>
        <p:nvSpPr>
          <p:cNvPr id="4" name="object 4"/>
          <p:cNvSpPr txBox="1"/>
          <p:nvPr/>
        </p:nvSpPr>
        <p:spPr>
          <a:xfrm>
            <a:off x="429674" y="1361986"/>
            <a:ext cx="4324350" cy="3446145"/>
          </a:xfrm>
          <a:prstGeom prst="rect">
            <a:avLst/>
          </a:prstGeom>
        </p:spPr>
        <p:txBody>
          <a:bodyPr vert="horz" wrap="square" lIns="0" tIns="12700" rIns="0" bIns="0" rtlCol="0">
            <a:spAutoFit/>
          </a:bodyPr>
          <a:lstStyle/>
          <a:p>
            <a:pPr marL="12700">
              <a:lnSpc>
                <a:spcPct val="100000"/>
              </a:lnSpc>
              <a:spcBef>
                <a:spcPts val="100"/>
              </a:spcBef>
            </a:pPr>
            <a:r>
              <a:rPr sz="1400" b="0" spc="-5" dirty="0">
                <a:solidFill>
                  <a:srgbClr val="343A42"/>
                </a:solidFill>
                <a:latin typeface="Roboto Lt"/>
                <a:cs typeface="Roboto Lt"/>
              </a:rPr>
              <a:t>3.5% of the </a:t>
            </a:r>
            <a:r>
              <a:rPr sz="1400" b="0" spc="-10" dirty="0">
                <a:solidFill>
                  <a:srgbClr val="343A42"/>
                </a:solidFill>
                <a:latin typeface="Roboto Lt"/>
                <a:cs typeface="Roboto Lt"/>
              </a:rPr>
              <a:t>gross commission</a:t>
            </a:r>
            <a:endParaRPr sz="1400">
              <a:latin typeface="Roboto Lt"/>
              <a:cs typeface="Roboto Lt"/>
            </a:endParaRPr>
          </a:p>
          <a:p>
            <a:pPr marL="12700" marR="5080">
              <a:lnSpc>
                <a:spcPct val="114999"/>
              </a:lnSpc>
              <a:spcBef>
                <a:spcPts val="965"/>
              </a:spcBef>
            </a:pPr>
            <a:r>
              <a:rPr sz="1400" b="0" spc="-5" dirty="0">
                <a:solidFill>
                  <a:srgbClr val="343A42"/>
                </a:solidFill>
                <a:latin typeface="Roboto Lt"/>
                <a:cs typeface="Roboto Lt"/>
              </a:rPr>
              <a:t>Agents at eXp can </a:t>
            </a:r>
            <a:r>
              <a:rPr sz="1400" b="0" spc="-10" dirty="0">
                <a:solidFill>
                  <a:srgbClr val="343A42"/>
                </a:solidFill>
                <a:latin typeface="Roboto Lt"/>
                <a:cs typeface="Roboto Lt"/>
              </a:rPr>
              <a:t>receive revenue share </a:t>
            </a:r>
            <a:r>
              <a:rPr sz="1400" b="0" spc="-5" dirty="0">
                <a:solidFill>
                  <a:srgbClr val="343A42"/>
                </a:solidFill>
                <a:latin typeface="Roboto Lt"/>
                <a:cs typeface="Roboto Lt"/>
              </a:rPr>
              <a:t>income </a:t>
            </a:r>
            <a:r>
              <a:rPr sz="1400" b="0" spc="-10" dirty="0">
                <a:solidFill>
                  <a:srgbClr val="343A42"/>
                </a:solidFill>
                <a:latin typeface="Roboto Lt"/>
                <a:cs typeface="Roboto Lt"/>
              </a:rPr>
              <a:t>from  </a:t>
            </a:r>
            <a:r>
              <a:rPr sz="1400" b="0" spc="-5" dirty="0">
                <a:solidFill>
                  <a:srgbClr val="343A42"/>
                </a:solidFill>
                <a:latin typeface="Roboto Lt"/>
                <a:cs typeface="Roboto Lt"/>
              </a:rPr>
              <a:t>the sales activity of agents </a:t>
            </a:r>
            <a:r>
              <a:rPr sz="1400" b="0" spc="-10" dirty="0">
                <a:solidFill>
                  <a:srgbClr val="343A42"/>
                </a:solidFill>
                <a:latin typeface="Roboto Lt"/>
                <a:cs typeface="Roboto Lt"/>
              </a:rPr>
              <a:t>they </a:t>
            </a:r>
            <a:r>
              <a:rPr sz="1400" b="0" spc="-5" dirty="0">
                <a:solidFill>
                  <a:srgbClr val="343A42"/>
                </a:solidFill>
                <a:latin typeface="Roboto Lt"/>
                <a:cs typeface="Roboto Lt"/>
              </a:rPr>
              <a:t>bring </a:t>
            </a:r>
            <a:r>
              <a:rPr sz="1400" b="0" spc="-10" dirty="0">
                <a:solidFill>
                  <a:srgbClr val="343A42"/>
                </a:solidFill>
                <a:latin typeface="Roboto Lt"/>
                <a:cs typeface="Roboto Lt"/>
              </a:rPr>
              <a:t>into </a:t>
            </a:r>
            <a:r>
              <a:rPr sz="1400" b="0" spc="-5" dirty="0">
                <a:solidFill>
                  <a:srgbClr val="343A42"/>
                </a:solidFill>
                <a:latin typeface="Roboto Lt"/>
                <a:cs typeface="Roboto Lt"/>
              </a:rPr>
              <a:t>the</a:t>
            </a:r>
            <a:r>
              <a:rPr sz="1400" b="0" spc="-40" dirty="0">
                <a:solidFill>
                  <a:srgbClr val="343A42"/>
                </a:solidFill>
                <a:latin typeface="Roboto Lt"/>
                <a:cs typeface="Roboto Lt"/>
              </a:rPr>
              <a:t> </a:t>
            </a:r>
            <a:r>
              <a:rPr sz="1400" b="0" spc="-15" dirty="0">
                <a:solidFill>
                  <a:srgbClr val="343A42"/>
                </a:solidFill>
                <a:latin typeface="Roboto Lt"/>
                <a:cs typeface="Roboto Lt"/>
              </a:rPr>
              <a:t>company.</a:t>
            </a:r>
            <a:endParaRPr sz="1400">
              <a:latin typeface="Roboto Lt"/>
              <a:cs typeface="Roboto Lt"/>
            </a:endParaRPr>
          </a:p>
          <a:p>
            <a:pPr marL="12700">
              <a:lnSpc>
                <a:spcPct val="100000"/>
              </a:lnSpc>
              <a:spcBef>
                <a:spcPts val="1215"/>
              </a:spcBef>
            </a:pPr>
            <a:r>
              <a:rPr sz="1400" b="0" spc="-10" dirty="0">
                <a:solidFill>
                  <a:srgbClr val="343A42"/>
                </a:solidFill>
                <a:latin typeface="Roboto Lt"/>
                <a:cs typeface="Roboto Lt"/>
              </a:rPr>
              <a:t>For </a:t>
            </a:r>
            <a:r>
              <a:rPr sz="1400" b="0" spc="-5" dirty="0">
                <a:solidFill>
                  <a:srgbClr val="343A42"/>
                </a:solidFill>
                <a:latin typeface="Roboto Lt"/>
                <a:cs typeface="Roboto Lt"/>
              </a:rPr>
              <a:t>each person </a:t>
            </a:r>
            <a:r>
              <a:rPr sz="1400" b="0" spc="-10" dirty="0">
                <a:solidFill>
                  <a:srgbClr val="343A42"/>
                </a:solidFill>
                <a:latin typeface="Roboto Lt"/>
                <a:cs typeface="Roboto Lt"/>
              </a:rPr>
              <a:t>you </a:t>
            </a:r>
            <a:r>
              <a:rPr sz="1400" b="0" spc="-5" dirty="0">
                <a:solidFill>
                  <a:srgbClr val="343A42"/>
                </a:solidFill>
                <a:latin typeface="Roboto Lt"/>
                <a:cs typeface="Roboto Lt"/>
              </a:rPr>
              <a:t>bring </a:t>
            </a:r>
            <a:r>
              <a:rPr sz="1400" b="0" spc="-10" dirty="0">
                <a:solidFill>
                  <a:srgbClr val="343A42"/>
                </a:solidFill>
                <a:latin typeface="Roboto Lt"/>
                <a:cs typeface="Roboto Lt"/>
              </a:rPr>
              <a:t>into </a:t>
            </a:r>
            <a:r>
              <a:rPr sz="1400" b="0" spc="-5" dirty="0">
                <a:solidFill>
                  <a:srgbClr val="343A42"/>
                </a:solidFill>
                <a:latin typeface="Roboto Lt"/>
                <a:cs typeface="Roboto Lt"/>
              </a:rPr>
              <a:t>eXp </a:t>
            </a:r>
            <a:r>
              <a:rPr sz="1400" b="0" spc="-10" dirty="0">
                <a:solidFill>
                  <a:srgbClr val="343A42"/>
                </a:solidFill>
                <a:latin typeface="Roboto Lt"/>
                <a:cs typeface="Roboto Lt"/>
              </a:rPr>
              <a:t>you </a:t>
            </a:r>
            <a:r>
              <a:rPr sz="1400" b="0" spc="-5" dirty="0">
                <a:solidFill>
                  <a:srgbClr val="343A42"/>
                </a:solidFill>
                <a:latin typeface="Roboto Lt"/>
                <a:cs typeface="Roboto Lt"/>
              </a:rPr>
              <a:t>can earn up</a:t>
            </a:r>
            <a:r>
              <a:rPr sz="1400" b="0" spc="-10" dirty="0">
                <a:solidFill>
                  <a:srgbClr val="343A42"/>
                </a:solidFill>
                <a:latin typeface="Roboto Lt"/>
                <a:cs typeface="Roboto Lt"/>
              </a:rPr>
              <a:t> to</a:t>
            </a:r>
            <a:endParaRPr sz="1400">
              <a:latin typeface="Roboto Lt"/>
              <a:cs typeface="Roboto Lt"/>
            </a:endParaRPr>
          </a:p>
          <a:p>
            <a:pPr marL="12700" marR="509905">
              <a:lnSpc>
                <a:spcPct val="114999"/>
              </a:lnSpc>
            </a:pPr>
            <a:r>
              <a:rPr sz="1400" b="0" spc="-5" dirty="0">
                <a:solidFill>
                  <a:srgbClr val="343A42"/>
                </a:solidFill>
                <a:latin typeface="Roboto Lt"/>
                <a:cs typeface="Roboto Lt"/>
              </a:rPr>
              <a:t>$2,800 depending on the sales </a:t>
            </a:r>
            <a:r>
              <a:rPr sz="1400" b="0" spc="-10" dirty="0">
                <a:solidFill>
                  <a:srgbClr val="343A42"/>
                </a:solidFill>
                <a:latin typeface="Roboto Lt"/>
                <a:cs typeface="Roboto Lt"/>
              </a:rPr>
              <a:t>production </a:t>
            </a:r>
            <a:r>
              <a:rPr sz="1400" b="0" spc="-5" dirty="0">
                <a:solidFill>
                  <a:srgbClr val="343A42"/>
                </a:solidFill>
                <a:latin typeface="Roboto Lt"/>
                <a:cs typeface="Roboto Lt"/>
              </a:rPr>
              <a:t>of </a:t>
            </a:r>
            <a:r>
              <a:rPr sz="1400" b="0" spc="-10" dirty="0">
                <a:solidFill>
                  <a:srgbClr val="343A42"/>
                </a:solidFill>
                <a:latin typeface="Roboto Lt"/>
                <a:cs typeface="Roboto Lt"/>
              </a:rPr>
              <a:t>that  person.</a:t>
            </a:r>
            <a:endParaRPr sz="1400">
              <a:latin typeface="Roboto Lt"/>
              <a:cs typeface="Roboto Lt"/>
            </a:endParaRPr>
          </a:p>
          <a:p>
            <a:pPr marL="12700" marR="9525">
              <a:lnSpc>
                <a:spcPct val="114999"/>
              </a:lnSpc>
              <a:spcBef>
                <a:spcPts val="970"/>
              </a:spcBef>
            </a:pPr>
            <a:r>
              <a:rPr sz="1400" b="0" spc="-5" dirty="0">
                <a:solidFill>
                  <a:srgbClr val="343A42"/>
                </a:solidFill>
                <a:latin typeface="Roboto Lt"/>
                <a:cs typeface="Roboto Lt"/>
              </a:rPr>
              <a:t>This </a:t>
            </a:r>
            <a:r>
              <a:rPr sz="1400" b="0" spc="-10" dirty="0">
                <a:solidFill>
                  <a:srgbClr val="343A42"/>
                </a:solidFill>
                <a:latin typeface="Roboto Lt"/>
                <a:cs typeface="Roboto Lt"/>
              </a:rPr>
              <a:t>continues to </a:t>
            </a:r>
            <a:r>
              <a:rPr sz="1400" b="0" spc="-5" dirty="0">
                <a:solidFill>
                  <a:srgbClr val="343A42"/>
                </a:solidFill>
                <a:latin typeface="Roboto Lt"/>
                <a:cs typeface="Roboto Lt"/>
              </a:rPr>
              <a:t>be paid </a:t>
            </a:r>
            <a:r>
              <a:rPr sz="1400" b="0" spc="-10" dirty="0">
                <a:solidFill>
                  <a:srgbClr val="343A42"/>
                </a:solidFill>
                <a:latin typeface="Roboto Lt"/>
                <a:cs typeface="Roboto Lt"/>
              </a:rPr>
              <a:t>to you </a:t>
            </a:r>
            <a:r>
              <a:rPr sz="1400" b="0" spc="-5" dirty="0">
                <a:solidFill>
                  <a:srgbClr val="343A42"/>
                </a:solidFill>
                <a:latin typeface="Roboto Lt"/>
                <a:cs typeface="Roboto Lt"/>
              </a:rPr>
              <a:t>as long as </a:t>
            </a:r>
            <a:r>
              <a:rPr sz="1400" b="0" spc="-10" dirty="0">
                <a:solidFill>
                  <a:srgbClr val="343A42"/>
                </a:solidFill>
                <a:latin typeface="Roboto Lt"/>
                <a:cs typeface="Roboto Lt"/>
              </a:rPr>
              <a:t>you remain  </a:t>
            </a:r>
            <a:r>
              <a:rPr sz="1400" b="0" spc="-5" dirty="0">
                <a:solidFill>
                  <a:srgbClr val="343A42"/>
                </a:solidFill>
                <a:latin typeface="Roboto Lt"/>
                <a:cs typeface="Roboto Lt"/>
              </a:rPr>
              <a:t>an </a:t>
            </a:r>
            <a:r>
              <a:rPr sz="1400" b="0" spc="-10" dirty="0">
                <a:solidFill>
                  <a:srgbClr val="343A42"/>
                </a:solidFill>
                <a:latin typeface="Roboto Lt"/>
                <a:cs typeface="Roboto Lt"/>
              </a:rPr>
              <a:t>active </a:t>
            </a:r>
            <a:r>
              <a:rPr sz="1400" b="0" spc="-5" dirty="0">
                <a:solidFill>
                  <a:srgbClr val="343A42"/>
                </a:solidFill>
                <a:latin typeface="Roboto Lt"/>
                <a:cs typeface="Roboto Lt"/>
              </a:rPr>
              <a:t>agent and the agent </a:t>
            </a:r>
            <a:r>
              <a:rPr sz="1400" b="0" spc="-10" dirty="0">
                <a:solidFill>
                  <a:srgbClr val="343A42"/>
                </a:solidFill>
                <a:latin typeface="Roboto Lt"/>
                <a:cs typeface="Roboto Lt"/>
              </a:rPr>
              <a:t>you have brought into the  </a:t>
            </a:r>
            <a:r>
              <a:rPr sz="1400" b="0" spc="-5" dirty="0">
                <a:solidFill>
                  <a:srgbClr val="343A42"/>
                </a:solidFill>
                <a:latin typeface="Roboto Lt"/>
                <a:cs typeface="Roboto Lt"/>
              </a:rPr>
              <a:t>business </a:t>
            </a:r>
            <a:r>
              <a:rPr sz="1400" b="0" spc="-10" dirty="0">
                <a:solidFill>
                  <a:srgbClr val="343A42"/>
                </a:solidFill>
                <a:latin typeface="Roboto Lt"/>
                <a:cs typeface="Roboto Lt"/>
              </a:rPr>
              <a:t>stays </a:t>
            </a:r>
            <a:r>
              <a:rPr sz="1400" b="0" spc="-5" dirty="0">
                <a:solidFill>
                  <a:srgbClr val="343A42"/>
                </a:solidFill>
                <a:latin typeface="Roboto Lt"/>
                <a:cs typeface="Roboto Lt"/>
              </a:rPr>
              <a:t>with eXp and </a:t>
            </a:r>
            <a:r>
              <a:rPr sz="1400" b="0" spc="-10" dirty="0">
                <a:solidFill>
                  <a:srgbClr val="343A42"/>
                </a:solidFill>
                <a:latin typeface="Roboto Lt"/>
                <a:cs typeface="Roboto Lt"/>
              </a:rPr>
              <a:t>generates sales  requirements.</a:t>
            </a:r>
            <a:endParaRPr sz="1400">
              <a:latin typeface="Roboto Lt"/>
              <a:cs typeface="Roboto Lt"/>
            </a:endParaRPr>
          </a:p>
          <a:p>
            <a:pPr marL="12700" marR="299720">
              <a:lnSpc>
                <a:spcPct val="114999"/>
              </a:lnSpc>
              <a:spcBef>
                <a:spcPts val="1100"/>
              </a:spcBef>
            </a:pPr>
            <a:r>
              <a:rPr sz="1400" b="0" spc="-10" dirty="0">
                <a:solidFill>
                  <a:srgbClr val="343A42"/>
                </a:solidFill>
                <a:latin typeface="Roboto Lt"/>
                <a:cs typeface="Roboto Lt"/>
              </a:rPr>
              <a:t>Revenue share </a:t>
            </a:r>
            <a:r>
              <a:rPr sz="1400" b="0" spc="-5" dirty="0">
                <a:solidFill>
                  <a:srgbClr val="343A42"/>
                </a:solidFill>
                <a:latin typeface="Roboto Lt"/>
                <a:cs typeface="Roboto Lt"/>
              </a:rPr>
              <a:t>is paid </a:t>
            </a:r>
            <a:r>
              <a:rPr sz="1400" b="0" spc="-10" dirty="0">
                <a:solidFill>
                  <a:srgbClr val="343A42"/>
                </a:solidFill>
                <a:latin typeface="Roboto Lt"/>
                <a:cs typeface="Roboto Lt"/>
              </a:rPr>
              <a:t>from </a:t>
            </a:r>
            <a:r>
              <a:rPr sz="1400" b="0" spc="-5" dirty="0">
                <a:solidFill>
                  <a:srgbClr val="343A42"/>
                </a:solidFill>
                <a:latin typeface="Roboto Lt"/>
                <a:cs typeface="Roboto Lt"/>
              </a:rPr>
              <a:t>the </a:t>
            </a:r>
            <a:r>
              <a:rPr sz="1400" b="0" spc="-10" dirty="0">
                <a:solidFill>
                  <a:srgbClr val="343A42"/>
                </a:solidFill>
                <a:latin typeface="Roboto Lt"/>
                <a:cs typeface="Roboto Lt"/>
              </a:rPr>
              <a:t>percentage </a:t>
            </a:r>
            <a:r>
              <a:rPr sz="1400" b="0" spc="-5" dirty="0">
                <a:solidFill>
                  <a:srgbClr val="343A42"/>
                </a:solidFill>
                <a:latin typeface="Roboto Lt"/>
                <a:cs typeface="Roboto Lt"/>
              </a:rPr>
              <a:t>that </a:t>
            </a:r>
            <a:r>
              <a:rPr sz="1400" b="0" spc="-10" dirty="0">
                <a:solidFill>
                  <a:srgbClr val="343A42"/>
                </a:solidFill>
                <a:latin typeface="Roboto Lt"/>
                <a:cs typeface="Roboto Lt"/>
              </a:rPr>
              <a:t>eXp  receives </a:t>
            </a:r>
            <a:r>
              <a:rPr sz="1400" b="0" spc="-5" dirty="0">
                <a:solidFill>
                  <a:srgbClr val="343A42"/>
                </a:solidFill>
                <a:latin typeface="Roboto Lt"/>
                <a:cs typeface="Roboto Lt"/>
              </a:rPr>
              <a:t>and does not </a:t>
            </a:r>
            <a:r>
              <a:rPr sz="1400" b="0" spc="-10" dirty="0">
                <a:solidFill>
                  <a:srgbClr val="343A42"/>
                </a:solidFill>
                <a:latin typeface="Roboto Lt"/>
                <a:cs typeface="Roboto Lt"/>
              </a:rPr>
              <a:t>reduce </a:t>
            </a:r>
            <a:r>
              <a:rPr sz="1400" b="0" spc="-5" dirty="0">
                <a:solidFill>
                  <a:srgbClr val="343A42"/>
                </a:solidFill>
                <a:latin typeface="Roboto Lt"/>
                <a:cs typeface="Roboto Lt"/>
              </a:rPr>
              <a:t>agent</a:t>
            </a:r>
            <a:r>
              <a:rPr sz="1400" b="0" spc="5" dirty="0">
                <a:solidFill>
                  <a:srgbClr val="343A42"/>
                </a:solidFill>
                <a:latin typeface="Roboto Lt"/>
                <a:cs typeface="Roboto Lt"/>
              </a:rPr>
              <a:t> </a:t>
            </a:r>
            <a:r>
              <a:rPr sz="1400" b="0" spc="-10" dirty="0">
                <a:solidFill>
                  <a:srgbClr val="343A42"/>
                </a:solidFill>
                <a:latin typeface="Roboto Lt"/>
                <a:cs typeface="Roboto Lt"/>
              </a:rPr>
              <a:t>commission.</a:t>
            </a:r>
            <a:endParaRPr sz="1400">
              <a:latin typeface="Roboto Lt"/>
              <a:cs typeface="Roboto Lt"/>
            </a:endParaRPr>
          </a:p>
        </p:txBody>
      </p:sp>
      <p:sp>
        <p:nvSpPr>
          <p:cNvPr id="5" name="object 5"/>
          <p:cNvSpPr txBox="1">
            <a:spLocks noGrp="1"/>
          </p:cNvSpPr>
          <p:nvPr>
            <p:ph type="title"/>
          </p:nvPr>
        </p:nvSpPr>
        <p:spPr>
          <a:xfrm>
            <a:off x="429674" y="253359"/>
            <a:ext cx="2758440" cy="939800"/>
          </a:xfrm>
          <a:prstGeom prst="rect">
            <a:avLst/>
          </a:prstGeom>
        </p:spPr>
        <p:txBody>
          <a:bodyPr vert="horz" wrap="square" lIns="0" tIns="12700" rIns="0" bIns="0" rtlCol="0">
            <a:spAutoFit/>
          </a:bodyPr>
          <a:lstStyle/>
          <a:p>
            <a:pPr marL="12700" marR="5080">
              <a:lnSpc>
                <a:spcPct val="100000"/>
              </a:lnSpc>
              <a:spcBef>
                <a:spcPts val="100"/>
              </a:spcBef>
            </a:pPr>
            <a:r>
              <a:rPr sz="3000" spc="-5" dirty="0">
                <a:solidFill>
                  <a:srgbClr val="18469C"/>
                </a:solidFill>
              </a:rPr>
              <a:t>Single </a:t>
            </a:r>
            <a:r>
              <a:rPr sz="3000" spc="-15" dirty="0">
                <a:solidFill>
                  <a:srgbClr val="18469C"/>
                </a:solidFill>
              </a:rPr>
              <a:t>Agent  </a:t>
            </a:r>
            <a:r>
              <a:rPr sz="3000" spc="-10" dirty="0">
                <a:solidFill>
                  <a:srgbClr val="18469C"/>
                </a:solidFill>
              </a:rPr>
              <a:t>Revenue</a:t>
            </a:r>
            <a:r>
              <a:rPr sz="3000" spc="-95" dirty="0">
                <a:solidFill>
                  <a:srgbClr val="18469C"/>
                </a:solidFill>
              </a:rPr>
              <a:t> </a:t>
            </a:r>
            <a:r>
              <a:rPr sz="3000" spc="-10" dirty="0">
                <a:solidFill>
                  <a:srgbClr val="18469C"/>
                </a:solidFill>
              </a:rPr>
              <a:t>Share*</a:t>
            </a:r>
            <a:endParaRPr sz="3000"/>
          </a:p>
        </p:txBody>
      </p:sp>
      <p:sp>
        <p:nvSpPr>
          <p:cNvPr id="6" name="object 6"/>
          <p:cNvSpPr txBox="1"/>
          <p:nvPr/>
        </p:nvSpPr>
        <p:spPr>
          <a:xfrm>
            <a:off x="6572386" y="787357"/>
            <a:ext cx="1161415" cy="626745"/>
          </a:xfrm>
          <a:prstGeom prst="rect">
            <a:avLst/>
          </a:prstGeom>
        </p:spPr>
        <p:txBody>
          <a:bodyPr vert="horz" wrap="square" lIns="0" tIns="56515" rIns="0" bIns="0" rtlCol="0">
            <a:spAutoFit/>
          </a:bodyPr>
          <a:lstStyle/>
          <a:p>
            <a:pPr algn="ctr">
              <a:lnSpc>
                <a:spcPct val="100000"/>
              </a:lnSpc>
              <a:spcBef>
                <a:spcPts val="445"/>
              </a:spcBef>
            </a:pPr>
            <a:r>
              <a:rPr sz="1800" b="1" spc="-5" dirty="0">
                <a:solidFill>
                  <a:srgbClr val="18469C"/>
                </a:solidFill>
                <a:latin typeface="Roboto"/>
                <a:cs typeface="Roboto"/>
              </a:rPr>
              <a:t>Tier</a:t>
            </a:r>
            <a:r>
              <a:rPr sz="1800" b="1" spc="-25" dirty="0">
                <a:solidFill>
                  <a:srgbClr val="18469C"/>
                </a:solidFill>
                <a:latin typeface="Roboto"/>
                <a:cs typeface="Roboto"/>
              </a:rPr>
              <a:t> </a:t>
            </a:r>
            <a:r>
              <a:rPr sz="1800" b="1" dirty="0">
                <a:solidFill>
                  <a:srgbClr val="18469C"/>
                </a:solidFill>
                <a:latin typeface="Roboto"/>
                <a:cs typeface="Roboto"/>
              </a:rPr>
              <a:t>1</a:t>
            </a:r>
            <a:endParaRPr sz="1800">
              <a:latin typeface="Roboto"/>
              <a:cs typeface="Roboto"/>
            </a:endParaRPr>
          </a:p>
          <a:p>
            <a:pPr algn="ctr">
              <a:lnSpc>
                <a:spcPct val="100000"/>
              </a:lnSpc>
              <a:spcBef>
                <a:spcPts val="309"/>
              </a:spcBef>
            </a:pPr>
            <a:r>
              <a:rPr sz="1600" spc="-5" dirty="0">
                <a:solidFill>
                  <a:srgbClr val="FFFFFF"/>
                </a:solidFill>
                <a:latin typeface="Roboto"/>
                <a:cs typeface="Roboto"/>
              </a:rPr>
              <a:t>Up </a:t>
            </a:r>
            <a:r>
              <a:rPr sz="1600" spc="-15" dirty="0">
                <a:solidFill>
                  <a:srgbClr val="FFFFFF"/>
                </a:solidFill>
                <a:latin typeface="Roboto"/>
                <a:cs typeface="Roboto"/>
              </a:rPr>
              <a:t>to</a:t>
            </a:r>
            <a:r>
              <a:rPr sz="1600" spc="-60" dirty="0">
                <a:solidFill>
                  <a:srgbClr val="FFFFFF"/>
                </a:solidFill>
                <a:latin typeface="Roboto"/>
                <a:cs typeface="Roboto"/>
              </a:rPr>
              <a:t> </a:t>
            </a:r>
            <a:r>
              <a:rPr sz="1600" spc="-10" dirty="0">
                <a:solidFill>
                  <a:srgbClr val="FFFFFF"/>
                </a:solidFill>
                <a:latin typeface="Roboto"/>
                <a:cs typeface="Roboto"/>
              </a:rPr>
              <a:t>$2,800</a:t>
            </a:r>
            <a:endParaRPr sz="1600">
              <a:latin typeface="Roboto"/>
              <a:cs typeface="Roboto"/>
            </a:endParaRPr>
          </a:p>
        </p:txBody>
      </p:sp>
      <p:sp>
        <p:nvSpPr>
          <p:cNvPr id="7" name="object 7"/>
          <p:cNvSpPr txBox="1"/>
          <p:nvPr/>
        </p:nvSpPr>
        <p:spPr>
          <a:xfrm>
            <a:off x="5332443" y="3989649"/>
            <a:ext cx="3582035" cy="985519"/>
          </a:xfrm>
          <a:prstGeom prst="rect">
            <a:avLst/>
          </a:prstGeom>
        </p:spPr>
        <p:txBody>
          <a:bodyPr vert="horz" wrap="square" lIns="0" tIns="12700" rIns="0" bIns="0" rtlCol="0">
            <a:spAutoFit/>
          </a:bodyPr>
          <a:lstStyle/>
          <a:p>
            <a:pPr marL="12700" marR="5080">
              <a:lnSpc>
                <a:spcPct val="100000"/>
              </a:lnSpc>
              <a:spcBef>
                <a:spcPts val="100"/>
              </a:spcBef>
            </a:pPr>
            <a:r>
              <a:rPr sz="900" spc="-5" dirty="0">
                <a:solidFill>
                  <a:srgbClr val="FFFFFF"/>
                </a:solidFill>
                <a:latin typeface="Roboto"/>
                <a:cs typeface="Roboto"/>
              </a:rPr>
              <a:t>*These </a:t>
            </a:r>
            <a:r>
              <a:rPr sz="900" spc="-10" dirty="0">
                <a:solidFill>
                  <a:srgbClr val="FFFFFF"/>
                </a:solidFill>
                <a:latin typeface="Roboto"/>
                <a:cs typeface="Roboto"/>
              </a:rPr>
              <a:t>ﬁgures are </a:t>
            </a:r>
            <a:r>
              <a:rPr sz="900" spc="-5" dirty="0">
                <a:solidFill>
                  <a:srgbClr val="FFFFFF"/>
                </a:solidFill>
                <a:latin typeface="Roboto"/>
                <a:cs typeface="Roboto"/>
              </a:rPr>
              <a:t>not </a:t>
            </a:r>
            <a:r>
              <a:rPr sz="900" dirty="0">
                <a:solidFill>
                  <a:srgbClr val="FFFFFF"/>
                </a:solidFill>
                <a:latin typeface="Roboto"/>
                <a:cs typeface="Roboto"/>
              </a:rPr>
              <a:t>a </a:t>
            </a:r>
            <a:r>
              <a:rPr sz="900" spc="-5" dirty="0">
                <a:solidFill>
                  <a:srgbClr val="FFFFFF"/>
                </a:solidFill>
                <a:latin typeface="Roboto"/>
                <a:cs typeface="Roboto"/>
              </a:rPr>
              <a:t>guarantee, </a:t>
            </a:r>
            <a:r>
              <a:rPr sz="900" spc="-10" dirty="0">
                <a:solidFill>
                  <a:srgbClr val="FFFFFF"/>
                </a:solidFill>
                <a:latin typeface="Roboto"/>
                <a:cs typeface="Roboto"/>
              </a:rPr>
              <a:t>representation </a:t>
            </a:r>
            <a:r>
              <a:rPr sz="900" spc="-5" dirty="0">
                <a:solidFill>
                  <a:srgbClr val="FFFFFF"/>
                </a:solidFill>
                <a:latin typeface="Roboto"/>
                <a:cs typeface="Roboto"/>
              </a:rPr>
              <a:t>or projection </a:t>
            </a:r>
            <a:r>
              <a:rPr sz="900" spc="-10" dirty="0">
                <a:solidFill>
                  <a:srgbClr val="FFFFFF"/>
                </a:solidFill>
                <a:latin typeface="Roboto"/>
                <a:cs typeface="Roboto"/>
              </a:rPr>
              <a:t>of  </a:t>
            </a:r>
            <a:r>
              <a:rPr sz="900" spc="-5" dirty="0">
                <a:solidFill>
                  <a:srgbClr val="FFFFFF"/>
                </a:solidFill>
                <a:latin typeface="Roboto"/>
                <a:cs typeface="Roboto"/>
              </a:rPr>
              <a:t>earnings or proﬁts you can or should expect. </a:t>
            </a:r>
            <a:r>
              <a:rPr sz="900" spc="-10" dirty="0">
                <a:solidFill>
                  <a:srgbClr val="FFFFFF"/>
                </a:solidFill>
                <a:latin typeface="Roboto"/>
                <a:cs typeface="Roboto"/>
              </a:rPr>
              <a:t>They </a:t>
            </a:r>
            <a:r>
              <a:rPr sz="900" spc="-5" dirty="0">
                <a:solidFill>
                  <a:srgbClr val="FFFFFF"/>
                </a:solidFill>
                <a:latin typeface="Roboto"/>
                <a:cs typeface="Roboto"/>
              </a:rPr>
              <a:t>also do not </a:t>
            </a:r>
            <a:r>
              <a:rPr sz="900" spc="-10" dirty="0">
                <a:solidFill>
                  <a:srgbClr val="FFFFFF"/>
                </a:solidFill>
                <a:latin typeface="Roboto"/>
                <a:cs typeface="Roboto"/>
              </a:rPr>
              <a:t>include  </a:t>
            </a:r>
            <a:r>
              <a:rPr sz="900" spc="-5" dirty="0">
                <a:solidFill>
                  <a:srgbClr val="FFFFFF"/>
                </a:solidFill>
                <a:latin typeface="Roboto"/>
                <a:cs typeface="Roboto"/>
              </a:rPr>
              <a:t>expenses </a:t>
            </a:r>
            <a:r>
              <a:rPr sz="900" spc="-10" dirty="0">
                <a:solidFill>
                  <a:srgbClr val="FFFFFF"/>
                </a:solidFill>
                <a:latin typeface="Roboto"/>
                <a:cs typeface="Roboto"/>
              </a:rPr>
              <a:t>incurred </a:t>
            </a:r>
            <a:r>
              <a:rPr sz="900" spc="-5" dirty="0">
                <a:solidFill>
                  <a:srgbClr val="FFFFFF"/>
                </a:solidFill>
                <a:latin typeface="Roboto"/>
                <a:cs typeface="Roboto"/>
              </a:rPr>
              <a:t>by Agents in </a:t>
            </a:r>
            <a:r>
              <a:rPr sz="900" spc="-10" dirty="0">
                <a:solidFill>
                  <a:srgbClr val="FFFFFF"/>
                </a:solidFill>
                <a:latin typeface="Roboto"/>
                <a:cs typeface="Roboto"/>
              </a:rPr>
              <a:t>operating </a:t>
            </a:r>
            <a:r>
              <a:rPr sz="900" spc="-5" dirty="0">
                <a:solidFill>
                  <a:srgbClr val="FFFFFF"/>
                </a:solidFill>
                <a:latin typeface="Roboto"/>
                <a:cs typeface="Roboto"/>
              </a:rPr>
              <a:t>their businesses. eXp </a:t>
            </a:r>
            <a:r>
              <a:rPr sz="900" spc="-10" dirty="0">
                <a:solidFill>
                  <a:srgbClr val="FFFFFF"/>
                </a:solidFill>
                <a:latin typeface="Roboto"/>
                <a:cs typeface="Roboto"/>
              </a:rPr>
              <a:t>Realty  makes </a:t>
            </a:r>
            <a:r>
              <a:rPr sz="900" spc="-5" dirty="0">
                <a:solidFill>
                  <a:srgbClr val="FFFFFF"/>
                </a:solidFill>
                <a:latin typeface="Roboto"/>
                <a:cs typeface="Roboto"/>
              </a:rPr>
              <a:t>no guarantee of ﬁnancial success. Success with eXp </a:t>
            </a:r>
            <a:r>
              <a:rPr sz="900" spc="-10" dirty="0">
                <a:solidFill>
                  <a:srgbClr val="FFFFFF"/>
                </a:solidFill>
                <a:latin typeface="Roboto"/>
                <a:cs typeface="Roboto"/>
              </a:rPr>
              <a:t>Realty  results </a:t>
            </a:r>
            <a:r>
              <a:rPr sz="900" spc="-5" dirty="0">
                <a:solidFill>
                  <a:srgbClr val="FFFFFF"/>
                </a:solidFill>
                <a:latin typeface="Roboto"/>
                <a:cs typeface="Roboto"/>
              </a:rPr>
              <a:t>only </a:t>
            </a:r>
            <a:r>
              <a:rPr sz="900" spc="-10" dirty="0">
                <a:solidFill>
                  <a:srgbClr val="FFFFFF"/>
                </a:solidFill>
                <a:latin typeface="Roboto"/>
                <a:cs typeface="Roboto"/>
              </a:rPr>
              <a:t>from </a:t>
            </a:r>
            <a:r>
              <a:rPr sz="900" spc="-5" dirty="0">
                <a:solidFill>
                  <a:srgbClr val="FFFFFF"/>
                </a:solidFill>
                <a:latin typeface="Roboto"/>
                <a:cs typeface="Roboto"/>
              </a:rPr>
              <a:t>successful sales efforts, which </a:t>
            </a:r>
            <a:r>
              <a:rPr sz="900" spc="-10" dirty="0">
                <a:solidFill>
                  <a:srgbClr val="FFFFFF"/>
                </a:solidFill>
                <a:latin typeface="Roboto"/>
                <a:cs typeface="Roboto"/>
              </a:rPr>
              <a:t>require hard work,  </a:t>
            </a:r>
            <a:r>
              <a:rPr sz="900" spc="-5" dirty="0">
                <a:solidFill>
                  <a:srgbClr val="FFFFFF"/>
                </a:solidFill>
                <a:latin typeface="Roboto"/>
                <a:cs typeface="Roboto"/>
              </a:rPr>
              <a:t>diligence, skill, persistence, competence, and leadership. </a:t>
            </a:r>
            <a:r>
              <a:rPr sz="900" spc="-15" dirty="0">
                <a:solidFill>
                  <a:srgbClr val="FFFFFF"/>
                </a:solidFill>
                <a:latin typeface="Roboto"/>
                <a:cs typeface="Roboto"/>
              </a:rPr>
              <a:t>Your </a:t>
            </a:r>
            <a:r>
              <a:rPr sz="900" spc="-10" dirty="0">
                <a:solidFill>
                  <a:srgbClr val="FFFFFF"/>
                </a:solidFill>
                <a:latin typeface="Roboto"/>
                <a:cs typeface="Roboto"/>
              </a:rPr>
              <a:t>success  </a:t>
            </a:r>
            <a:r>
              <a:rPr sz="900" spc="-5" dirty="0">
                <a:solidFill>
                  <a:srgbClr val="FFFFFF"/>
                </a:solidFill>
                <a:latin typeface="Roboto"/>
                <a:cs typeface="Roboto"/>
              </a:rPr>
              <a:t>will depend upon how well you </a:t>
            </a:r>
            <a:r>
              <a:rPr sz="900" spc="-10" dirty="0">
                <a:solidFill>
                  <a:srgbClr val="FFFFFF"/>
                </a:solidFill>
                <a:latin typeface="Roboto"/>
                <a:cs typeface="Roboto"/>
              </a:rPr>
              <a:t>exercise </a:t>
            </a:r>
            <a:r>
              <a:rPr sz="900" spc="-5" dirty="0">
                <a:solidFill>
                  <a:srgbClr val="FFFFFF"/>
                </a:solidFill>
                <a:latin typeface="Roboto"/>
                <a:cs typeface="Roboto"/>
              </a:rPr>
              <a:t>these</a:t>
            </a:r>
            <a:r>
              <a:rPr sz="900" dirty="0">
                <a:solidFill>
                  <a:srgbClr val="FFFFFF"/>
                </a:solidFill>
                <a:latin typeface="Roboto"/>
                <a:cs typeface="Roboto"/>
              </a:rPr>
              <a:t> </a:t>
            </a:r>
            <a:r>
              <a:rPr sz="900" spc="-10" dirty="0">
                <a:solidFill>
                  <a:srgbClr val="FFFFFF"/>
                </a:solidFill>
                <a:latin typeface="Roboto"/>
                <a:cs typeface="Roboto"/>
              </a:rPr>
              <a:t>qualities.</a:t>
            </a:r>
            <a:endParaRPr sz="900">
              <a:latin typeface="Roboto"/>
              <a:cs typeface="Roboto"/>
            </a:endParaRPr>
          </a:p>
        </p:txBody>
      </p:sp>
      <p:sp>
        <p:nvSpPr>
          <p:cNvPr id="8" name="object 8"/>
          <p:cNvSpPr/>
          <p:nvPr/>
        </p:nvSpPr>
        <p:spPr>
          <a:xfrm>
            <a:off x="6988361" y="2259690"/>
            <a:ext cx="341949" cy="163959"/>
          </a:xfrm>
          <a:prstGeom prst="rect">
            <a:avLst/>
          </a:prstGeom>
          <a:blipFill>
            <a:blip r:embed="rId2" cstate="print"/>
            <a:stretch>
              <a:fillRect/>
            </a:stretch>
          </a:blipFill>
        </p:spPr>
        <p:txBody>
          <a:bodyPr wrap="square" lIns="0" tIns="0" rIns="0" bIns="0" rtlCol="0"/>
          <a:lstStyle/>
          <a:p>
            <a:endParaRPr/>
          </a:p>
        </p:txBody>
      </p:sp>
      <p:grpSp>
        <p:nvGrpSpPr>
          <p:cNvPr id="9" name="object 9"/>
          <p:cNvGrpSpPr/>
          <p:nvPr/>
        </p:nvGrpSpPr>
        <p:grpSpPr>
          <a:xfrm>
            <a:off x="5666338" y="1735596"/>
            <a:ext cx="1208405" cy="1208405"/>
            <a:chOff x="5666338" y="1735596"/>
            <a:chExt cx="1208405" cy="1208405"/>
          </a:xfrm>
        </p:grpSpPr>
        <p:sp>
          <p:nvSpPr>
            <p:cNvPr id="10" name="object 10"/>
            <p:cNvSpPr/>
            <p:nvPr/>
          </p:nvSpPr>
          <p:spPr>
            <a:xfrm>
              <a:off x="5875134" y="1849285"/>
              <a:ext cx="793750" cy="1054735"/>
            </a:xfrm>
            <a:custGeom>
              <a:avLst/>
              <a:gdLst/>
              <a:ahLst/>
              <a:cxnLst/>
              <a:rect l="l" t="t" r="r" b="b"/>
              <a:pathLst>
                <a:path w="793750" h="1054735">
                  <a:moveTo>
                    <a:pt x="610425" y="246621"/>
                  </a:moveTo>
                  <a:lnTo>
                    <a:pt x="607441" y="204863"/>
                  </a:lnTo>
                  <a:lnTo>
                    <a:pt x="601472" y="165074"/>
                  </a:lnTo>
                  <a:lnTo>
                    <a:pt x="573646" y="85521"/>
                  </a:lnTo>
                  <a:lnTo>
                    <a:pt x="539851" y="45745"/>
                  </a:lnTo>
                  <a:lnTo>
                    <a:pt x="493115" y="16903"/>
                  </a:lnTo>
                  <a:lnTo>
                    <a:pt x="442391" y="3975"/>
                  </a:lnTo>
                  <a:lnTo>
                    <a:pt x="397675" y="0"/>
                  </a:lnTo>
                  <a:lnTo>
                    <a:pt x="376796" y="0"/>
                  </a:lnTo>
                  <a:lnTo>
                    <a:pt x="329069" y="6959"/>
                  </a:lnTo>
                  <a:lnTo>
                    <a:pt x="273392" y="30822"/>
                  </a:lnTo>
                  <a:lnTo>
                    <a:pt x="229641" y="70612"/>
                  </a:lnTo>
                  <a:lnTo>
                    <a:pt x="200825" y="123317"/>
                  </a:lnTo>
                  <a:lnTo>
                    <a:pt x="196850" y="138226"/>
                  </a:lnTo>
                  <a:lnTo>
                    <a:pt x="190868" y="159105"/>
                  </a:lnTo>
                  <a:lnTo>
                    <a:pt x="183921" y="203860"/>
                  </a:lnTo>
                  <a:lnTo>
                    <a:pt x="182918" y="226733"/>
                  </a:lnTo>
                  <a:lnTo>
                    <a:pt x="181952" y="255574"/>
                  </a:lnTo>
                  <a:lnTo>
                    <a:pt x="187896" y="313258"/>
                  </a:lnTo>
                  <a:lnTo>
                    <a:pt x="202819" y="367957"/>
                  </a:lnTo>
                  <a:lnTo>
                    <a:pt x="229641" y="418668"/>
                  </a:lnTo>
                  <a:lnTo>
                    <a:pt x="263448" y="462419"/>
                  </a:lnTo>
                  <a:lnTo>
                    <a:pt x="301244" y="490270"/>
                  </a:lnTo>
                  <a:lnTo>
                    <a:pt x="343966" y="507174"/>
                  </a:lnTo>
                  <a:lnTo>
                    <a:pt x="390728" y="513143"/>
                  </a:lnTo>
                  <a:lnTo>
                    <a:pt x="416572" y="511149"/>
                  </a:lnTo>
                  <a:lnTo>
                    <a:pt x="491121" y="487286"/>
                  </a:lnTo>
                  <a:lnTo>
                    <a:pt x="529894" y="456450"/>
                  </a:lnTo>
                  <a:lnTo>
                    <a:pt x="561721" y="415683"/>
                  </a:lnTo>
                  <a:lnTo>
                    <a:pt x="589546" y="357009"/>
                  </a:lnTo>
                  <a:lnTo>
                    <a:pt x="606450" y="284416"/>
                  </a:lnTo>
                  <a:lnTo>
                    <a:pt x="610425" y="246621"/>
                  </a:lnTo>
                  <a:close/>
                </a:path>
                <a:path w="793750" h="1054735">
                  <a:moveTo>
                    <a:pt x="793343" y="907935"/>
                  </a:moveTo>
                  <a:lnTo>
                    <a:pt x="788365" y="825385"/>
                  </a:lnTo>
                  <a:lnTo>
                    <a:pt x="781418" y="743864"/>
                  </a:lnTo>
                  <a:lnTo>
                    <a:pt x="756577" y="658342"/>
                  </a:lnTo>
                  <a:lnTo>
                    <a:pt x="721766" y="614578"/>
                  </a:lnTo>
                  <a:lnTo>
                    <a:pt x="674052" y="582752"/>
                  </a:lnTo>
                  <a:lnTo>
                    <a:pt x="594525" y="556895"/>
                  </a:lnTo>
                  <a:lnTo>
                    <a:pt x="542823" y="542975"/>
                  </a:lnTo>
                  <a:lnTo>
                    <a:pt x="529894" y="539991"/>
                  </a:lnTo>
                  <a:lnTo>
                    <a:pt x="504050" y="544957"/>
                  </a:lnTo>
                  <a:lnTo>
                    <a:pt x="492125" y="551929"/>
                  </a:lnTo>
                  <a:lnTo>
                    <a:pt x="469252" y="564857"/>
                  </a:lnTo>
                  <a:lnTo>
                    <a:pt x="445401" y="574802"/>
                  </a:lnTo>
                  <a:lnTo>
                    <a:pt x="425526" y="580771"/>
                  </a:lnTo>
                  <a:lnTo>
                    <a:pt x="387718" y="582752"/>
                  </a:lnTo>
                  <a:lnTo>
                    <a:pt x="350951" y="575792"/>
                  </a:lnTo>
                  <a:lnTo>
                    <a:pt x="315150" y="560882"/>
                  </a:lnTo>
                  <a:lnTo>
                    <a:pt x="298246" y="550926"/>
                  </a:lnTo>
                  <a:lnTo>
                    <a:pt x="290296" y="545960"/>
                  </a:lnTo>
                  <a:lnTo>
                    <a:pt x="272402" y="539991"/>
                  </a:lnTo>
                  <a:lnTo>
                    <a:pt x="202819" y="555904"/>
                  </a:lnTo>
                  <a:lnTo>
                    <a:pt x="140195" y="575792"/>
                  </a:lnTo>
                  <a:lnTo>
                    <a:pt x="71602" y="614578"/>
                  </a:lnTo>
                  <a:lnTo>
                    <a:pt x="39776" y="653364"/>
                  </a:lnTo>
                  <a:lnTo>
                    <a:pt x="19900" y="701090"/>
                  </a:lnTo>
                  <a:lnTo>
                    <a:pt x="5969" y="818438"/>
                  </a:lnTo>
                  <a:lnTo>
                    <a:pt x="0" y="909942"/>
                  </a:lnTo>
                  <a:lnTo>
                    <a:pt x="0" y="926846"/>
                  </a:lnTo>
                  <a:lnTo>
                    <a:pt x="23876" y="963637"/>
                  </a:lnTo>
                  <a:lnTo>
                    <a:pt x="101422" y="1011364"/>
                  </a:lnTo>
                  <a:lnTo>
                    <a:pt x="163042" y="1029271"/>
                  </a:lnTo>
                  <a:lnTo>
                    <a:pt x="229641" y="1042187"/>
                  </a:lnTo>
                  <a:lnTo>
                    <a:pt x="340017" y="1052144"/>
                  </a:lnTo>
                  <a:lnTo>
                    <a:pt x="426491" y="1054138"/>
                  </a:lnTo>
                  <a:lnTo>
                    <a:pt x="501065" y="1047165"/>
                  </a:lnTo>
                  <a:lnTo>
                    <a:pt x="605447" y="1033246"/>
                  </a:lnTo>
                  <a:lnTo>
                    <a:pt x="670077" y="1018311"/>
                  </a:lnTo>
                  <a:lnTo>
                    <a:pt x="710844" y="1001420"/>
                  </a:lnTo>
                  <a:lnTo>
                    <a:pt x="748626" y="978535"/>
                  </a:lnTo>
                  <a:lnTo>
                    <a:pt x="779424" y="952690"/>
                  </a:lnTo>
                  <a:lnTo>
                    <a:pt x="793343" y="916889"/>
                  </a:lnTo>
                  <a:lnTo>
                    <a:pt x="793343" y="907935"/>
                  </a:lnTo>
                  <a:close/>
                </a:path>
              </a:pathLst>
            </a:custGeom>
            <a:solidFill>
              <a:srgbClr val="FFFFFF"/>
            </a:solidFill>
          </p:spPr>
          <p:txBody>
            <a:bodyPr wrap="square" lIns="0" tIns="0" rIns="0" bIns="0" rtlCol="0"/>
            <a:lstStyle/>
            <a:p>
              <a:endParaRPr/>
            </a:p>
          </p:txBody>
        </p:sp>
        <p:sp>
          <p:nvSpPr>
            <p:cNvPr id="11" name="object 11"/>
            <p:cNvSpPr/>
            <p:nvPr/>
          </p:nvSpPr>
          <p:spPr>
            <a:xfrm>
              <a:off x="5685388" y="1754646"/>
              <a:ext cx="1170305" cy="1170305"/>
            </a:xfrm>
            <a:custGeom>
              <a:avLst/>
              <a:gdLst/>
              <a:ahLst/>
              <a:cxnLst/>
              <a:rect l="l" t="t" r="r" b="b"/>
              <a:pathLst>
                <a:path w="1170304" h="1170305">
                  <a:moveTo>
                    <a:pt x="0" y="584848"/>
                  </a:moveTo>
                  <a:lnTo>
                    <a:pt x="1938" y="536882"/>
                  </a:lnTo>
                  <a:lnTo>
                    <a:pt x="7654" y="489983"/>
                  </a:lnTo>
                  <a:lnTo>
                    <a:pt x="16997" y="444303"/>
                  </a:lnTo>
                  <a:lnTo>
                    <a:pt x="29816" y="399991"/>
                  </a:lnTo>
                  <a:lnTo>
                    <a:pt x="45960" y="357199"/>
                  </a:lnTo>
                  <a:lnTo>
                    <a:pt x="65280" y="316077"/>
                  </a:lnTo>
                  <a:lnTo>
                    <a:pt x="87624" y="276775"/>
                  </a:lnTo>
                  <a:lnTo>
                    <a:pt x="112842" y="239445"/>
                  </a:lnTo>
                  <a:lnTo>
                    <a:pt x="140784" y="204235"/>
                  </a:lnTo>
                  <a:lnTo>
                    <a:pt x="171299" y="171298"/>
                  </a:lnTo>
                  <a:lnTo>
                    <a:pt x="204237" y="140783"/>
                  </a:lnTo>
                  <a:lnTo>
                    <a:pt x="239446" y="112842"/>
                  </a:lnTo>
                  <a:lnTo>
                    <a:pt x="276777" y="87624"/>
                  </a:lnTo>
                  <a:lnTo>
                    <a:pt x="316078" y="65279"/>
                  </a:lnTo>
                  <a:lnTo>
                    <a:pt x="357200" y="45960"/>
                  </a:lnTo>
                  <a:lnTo>
                    <a:pt x="399992" y="29816"/>
                  </a:lnTo>
                  <a:lnTo>
                    <a:pt x="444304" y="16997"/>
                  </a:lnTo>
                  <a:lnTo>
                    <a:pt x="489984" y="7654"/>
                  </a:lnTo>
                  <a:lnTo>
                    <a:pt x="536882" y="1938"/>
                  </a:lnTo>
                  <a:lnTo>
                    <a:pt x="584848" y="0"/>
                  </a:lnTo>
                  <a:lnTo>
                    <a:pt x="636269" y="2263"/>
                  </a:lnTo>
                  <a:lnTo>
                    <a:pt x="686951" y="8979"/>
                  </a:lnTo>
                  <a:lnTo>
                    <a:pt x="736626" y="20037"/>
                  </a:lnTo>
                  <a:lnTo>
                    <a:pt x="785022" y="35323"/>
                  </a:lnTo>
                  <a:lnTo>
                    <a:pt x="831871" y="54728"/>
                  </a:lnTo>
                  <a:lnTo>
                    <a:pt x="876903" y="78140"/>
                  </a:lnTo>
                  <a:lnTo>
                    <a:pt x="919848" y="105446"/>
                  </a:lnTo>
                  <a:lnTo>
                    <a:pt x="960436" y="136535"/>
                  </a:lnTo>
                  <a:lnTo>
                    <a:pt x="998397" y="171297"/>
                  </a:lnTo>
                  <a:lnTo>
                    <a:pt x="1033158" y="209260"/>
                  </a:lnTo>
                  <a:lnTo>
                    <a:pt x="1064247" y="249848"/>
                  </a:lnTo>
                  <a:lnTo>
                    <a:pt x="1091553" y="292792"/>
                  </a:lnTo>
                  <a:lnTo>
                    <a:pt x="1114965" y="337823"/>
                  </a:lnTo>
                  <a:lnTo>
                    <a:pt x="1134370" y="384671"/>
                  </a:lnTo>
                  <a:lnTo>
                    <a:pt x="1149658" y="433066"/>
                  </a:lnTo>
                  <a:lnTo>
                    <a:pt x="1160717" y="482741"/>
                  </a:lnTo>
                  <a:lnTo>
                    <a:pt x="1167433" y="533425"/>
                  </a:lnTo>
                  <a:lnTo>
                    <a:pt x="1169697" y="584848"/>
                  </a:lnTo>
                  <a:lnTo>
                    <a:pt x="1167758" y="632815"/>
                  </a:lnTo>
                  <a:lnTo>
                    <a:pt x="1162042" y="679713"/>
                  </a:lnTo>
                  <a:lnTo>
                    <a:pt x="1152700" y="725393"/>
                  </a:lnTo>
                  <a:lnTo>
                    <a:pt x="1139881" y="769704"/>
                  </a:lnTo>
                  <a:lnTo>
                    <a:pt x="1123736" y="812496"/>
                  </a:lnTo>
                  <a:lnTo>
                    <a:pt x="1104417" y="853618"/>
                  </a:lnTo>
                  <a:lnTo>
                    <a:pt x="1082072" y="892920"/>
                  </a:lnTo>
                  <a:lnTo>
                    <a:pt x="1056854" y="930251"/>
                  </a:lnTo>
                  <a:lnTo>
                    <a:pt x="1028912" y="965460"/>
                  </a:lnTo>
                  <a:lnTo>
                    <a:pt x="998397" y="998397"/>
                  </a:lnTo>
                  <a:lnTo>
                    <a:pt x="965460" y="1028912"/>
                  </a:lnTo>
                  <a:lnTo>
                    <a:pt x="930251" y="1056854"/>
                  </a:lnTo>
                  <a:lnTo>
                    <a:pt x="892920" y="1082072"/>
                  </a:lnTo>
                  <a:lnTo>
                    <a:pt x="853618" y="1104417"/>
                  </a:lnTo>
                  <a:lnTo>
                    <a:pt x="812496" y="1123736"/>
                  </a:lnTo>
                  <a:lnTo>
                    <a:pt x="769704" y="1139881"/>
                  </a:lnTo>
                  <a:lnTo>
                    <a:pt x="725393" y="1152700"/>
                  </a:lnTo>
                  <a:lnTo>
                    <a:pt x="679713" y="1162042"/>
                  </a:lnTo>
                  <a:lnTo>
                    <a:pt x="632815" y="1167758"/>
                  </a:lnTo>
                  <a:lnTo>
                    <a:pt x="584848" y="1169697"/>
                  </a:lnTo>
                  <a:lnTo>
                    <a:pt x="536882" y="1167758"/>
                  </a:lnTo>
                  <a:lnTo>
                    <a:pt x="489984" y="1162042"/>
                  </a:lnTo>
                  <a:lnTo>
                    <a:pt x="444304" y="1152700"/>
                  </a:lnTo>
                  <a:lnTo>
                    <a:pt x="399992" y="1139881"/>
                  </a:lnTo>
                  <a:lnTo>
                    <a:pt x="357200" y="1123736"/>
                  </a:lnTo>
                  <a:lnTo>
                    <a:pt x="316078" y="1104417"/>
                  </a:lnTo>
                  <a:lnTo>
                    <a:pt x="276777" y="1082072"/>
                  </a:lnTo>
                  <a:lnTo>
                    <a:pt x="239446" y="1056854"/>
                  </a:lnTo>
                  <a:lnTo>
                    <a:pt x="204237" y="1028912"/>
                  </a:lnTo>
                  <a:lnTo>
                    <a:pt x="171299" y="998397"/>
                  </a:lnTo>
                  <a:lnTo>
                    <a:pt x="140784" y="965460"/>
                  </a:lnTo>
                  <a:lnTo>
                    <a:pt x="112842" y="930251"/>
                  </a:lnTo>
                  <a:lnTo>
                    <a:pt x="87624" y="892920"/>
                  </a:lnTo>
                  <a:lnTo>
                    <a:pt x="65280" y="853618"/>
                  </a:lnTo>
                  <a:lnTo>
                    <a:pt x="45960" y="812496"/>
                  </a:lnTo>
                  <a:lnTo>
                    <a:pt x="29816" y="769704"/>
                  </a:lnTo>
                  <a:lnTo>
                    <a:pt x="16997" y="725393"/>
                  </a:lnTo>
                  <a:lnTo>
                    <a:pt x="7654" y="679713"/>
                  </a:lnTo>
                  <a:lnTo>
                    <a:pt x="1938" y="632815"/>
                  </a:lnTo>
                  <a:lnTo>
                    <a:pt x="0" y="584848"/>
                  </a:lnTo>
                  <a:close/>
                </a:path>
              </a:pathLst>
            </a:custGeom>
            <a:ln w="38099">
              <a:solidFill>
                <a:srgbClr val="FFFFFF"/>
              </a:solidFill>
            </a:ln>
          </p:spPr>
          <p:txBody>
            <a:bodyPr wrap="square" lIns="0" tIns="0" rIns="0" bIns="0" rtlCol="0"/>
            <a:lstStyle/>
            <a:p>
              <a:endParaRPr/>
            </a:p>
          </p:txBody>
        </p:sp>
        <p:sp>
          <p:nvSpPr>
            <p:cNvPr id="12" name="object 12"/>
            <p:cNvSpPr/>
            <p:nvPr/>
          </p:nvSpPr>
          <p:spPr>
            <a:xfrm>
              <a:off x="6038637" y="2825469"/>
              <a:ext cx="402590" cy="103505"/>
            </a:xfrm>
            <a:custGeom>
              <a:avLst/>
              <a:gdLst/>
              <a:ahLst/>
              <a:cxnLst/>
              <a:rect l="l" t="t" r="r" b="b"/>
              <a:pathLst>
                <a:path w="402589" h="103505">
                  <a:moveTo>
                    <a:pt x="167724" y="103224"/>
                  </a:moveTo>
                  <a:lnTo>
                    <a:pt x="0" y="27974"/>
                  </a:lnTo>
                  <a:lnTo>
                    <a:pt x="402099" y="0"/>
                  </a:lnTo>
                  <a:lnTo>
                    <a:pt x="391349" y="86024"/>
                  </a:lnTo>
                  <a:lnTo>
                    <a:pt x="167724" y="103224"/>
                  </a:lnTo>
                  <a:close/>
                </a:path>
              </a:pathLst>
            </a:custGeom>
            <a:solidFill>
              <a:srgbClr val="FFFFFF"/>
            </a:solidFill>
          </p:spPr>
          <p:txBody>
            <a:bodyPr wrap="square" lIns="0" tIns="0" rIns="0" bIns="0" rtlCol="0"/>
            <a:lstStyle/>
            <a:p>
              <a:endParaRPr/>
            </a:p>
          </p:txBody>
        </p:sp>
      </p:grpSp>
      <p:grpSp>
        <p:nvGrpSpPr>
          <p:cNvPr id="13" name="object 13"/>
          <p:cNvGrpSpPr/>
          <p:nvPr/>
        </p:nvGrpSpPr>
        <p:grpSpPr>
          <a:xfrm>
            <a:off x="7481185" y="1735596"/>
            <a:ext cx="1208405" cy="1208405"/>
            <a:chOff x="7481185" y="1735596"/>
            <a:chExt cx="1208405" cy="1208405"/>
          </a:xfrm>
        </p:grpSpPr>
        <p:sp>
          <p:nvSpPr>
            <p:cNvPr id="14" name="object 14"/>
            <p:cNvSpPr/>
            <p:nvPr/>
          </p:nvSpPr>
          <p:spPr>
            <a:xfrm>
              <a:off x="7500235" y="1754646"/>
              <a:ext cx="1170305" cy="1170305"/>
            </a:xfrm>
            <a:custGeom>
              <a:avLst/>
              <a:gdLst/>
              <a:ahLst/>
              <a:cxnLst/>
              <a:rect l="l" t="t" r="r" b="b"/>
              <a:pathLst>
                <a:path w="1170304" h="1170305">
                  <a:moveTo>
                    <a:pt x="0" y="584848"/>
                  </a:moveTo>
                  <a:lnTo>
                    <a:pt x="1938" y="536882"/>
                  </a:lnTo>
                  <a:lnTo>
                    <a:pt x="7654" y="489983"/>
                  </a:lnTo>
                  <a:lnTo>
                    <a:pt x="16997" y="444303"/>
                  </a:lnTo>
                  <a:lnTo>
                    <a:pt x="29816" y="399991"/>
                  </a:lnTo>
                  <a:lnTo>
                    <a:pt x="45960" y="357199"/>
                  </a:lnTo>
                  <a:lnTo>
                    <a:pt x="65280" y="316077"/>
                  </a:lnTo>
                  <a:lnTo>
                    <a:pt x="87624" y="276775"/>
                  </a:lnTo>
                  <a:lnTo>
                    <a:pt x="112842" y="239445"/>
                  </a:lnTo>
                  <a:lnTo>
                    <a:pt x="140784" y="204235"/>
                  </a:lnTo>
                  <a:lnTo>
                    <a:pt x="171299" y="171298"/>
                  </a:lnTo>
                  <a:lnTo>
                    <a:pt x="204237" y="140783"/>
                  </a:lnTo>
                  <a:lnTo>
                    <a:pt x="239446" y="112842"/>
                  </a:lnTo>
                  <a:lnTo>
                    <a:pt x="276777" y="87624"/>
                  </a:lnTo>
                  <a:lnTo>
                    <a:pt x="316078" y="65279"/>
                  </a:lnTo>
                  <a:lnTo>
                    <a:pt x="357200" y="45960"/>
                  </a:lnTo>
                  <a:lnTo>
                    <a:pt x="399992" y="29816"/>
                  </a:lnTo>
                  <a:lnTo>
                    <a:pt x="444304" y="16997"/>
                  </a:lnTo>
                  <a:lnTo>
                    <a:pt x="489984" y="7654"/>
                  </a:lnTo>
                  <a:lnTo>
                    <a:pt x="536882" y="1938"/>
                  </a:lnTo>
                  <a:lnTo>
                    <a:pt x="584848" y="0"/>
                  </a:lnTo>
                  <a:lnTo>
                    <a:pt x="636269" y="2263"/>
                  </a:lnTo>
                  <a:lnTo>
                    <a:pt x="686951" y="8979"/>
                  </a:lnTo>
                  <a:lnTo>
                    <a:pt x="736626" y="20037"/>
                  </a:lnTo>
                  <a:lnTo>
                    <a:pt x="785022" y="35323"/>
                  </a:lnTo>
                  <a:lnTo>
                    <a:pt x="831871" y="54728"/>
                  </a:lnTo>
                  <a:lnTo>
                    <a:pt x="876903" y="78140"/>
                  </a:lnTo>
                  <a:lnTo>
                    <a:pt x="919848" y="105446"/>
                  </a:lnTo>
                  <a:lnTo>
                    <a:pt x="960436" y="136535"/>
                  </a:lnTo>
                  <a:lnTo>
                    <a:pt x="998397" y="171297"/>
                  </a:lnTo>
                  <a:lnTo>
                    <a:pt x="1033158" y="209260"/>
                  </a:lnTo>
                  <a:lnTo>
                    <a:pt x="1064247" y="249848"/>
                  </a:lnTo>
                  <a:lnTo>
                    <a:pt x="1091553" y="292792"/>
                  </a:lnTo>
                  <a:lnTo>
                    <a:pt x="1114965" y="337823"/>
                  </a:lnTo>
                  <a:lnTo>
                    <a:pt x="1134370" y="384671"/>
                  </a:lnTo>
                  <a:lnTo>
                    <a:pt x="1149658" y="433066"/>
                  </a:lnTo>
                  <a:lnTo>
                    <a:pt x="1160717" y="482741"/>
                  </a:lnTo>
                  <a:lnTo>
                    <a:pt x="1167433" y="533425"/>
                  </a:lnTo>
                  <a:lnTo>
                    <a:pt x="1169697" y="584848"/>
                  </a:lnTo>
                  <a:lnTo>
                    <a:pt x="1167758" y="632815"/>
                  </a:lnTo>
                  <a:lnTo>
                    <a:pt x="1162042" y="679713"/>
                  </a:lnTo>
                  <a:lnTo>
                    <a:pt x="1152700" y="725393"/>
                  </a:lnTo>
                  <a:lnTo>
                    <a:pt x="1139881" y="769704"/>
                  </a:lnTo>
                  <a:lnTo>
                    <a:pt x="1123736" y="812496"/>
                  </a:lnTo>
                  <a:lnTo>
                    <a:pt x="1104417" y="853618"/>
                  </a:lnTo>
                  <a:lnTo>
                    <a:pt x="1082072" y="892920"/>
                  </a:lnTo>
                  <a:lnTo>
                    <a:pt x="1056854" y="930251"/>
                  </a:lnTo>
                  <a:lnTo>
                    <a:pt x="1028912" y="965460"/>
                  </a:lnTo>
                  <a:lnTo>
                    <a:pt x="998397" y="998397"/>
                  </a:lnTo>
                  <a:lnTo>
                    <a:pt x="965460" y="1028912"/>
                  </a:lnTo>
                  <a:lnTo>
                    <a:pt x="930251" y="1056854"/>
                  </a:lnTo>
                  <a:lnTo>
                    <a:pt x="892920" y="1082072"/>
                  </a:lnTo>
                  <a:lnTo>
                    <a:pt x="853618" y="1104417"/>
                  </a:lnTo>
                  <a:lnTo>
                    <a:pt x="812496" y="1123736"/>
                  </a:lnTo>
                  <a:lnTo>
                    <a:pt x="769704" y="1139881"/>
                  </a:lnTo>
                  <a:lnTo>
                    <a:pt x="725393" y="1152700"/>
                  </a:lnTo>
                  <a:lnTo>
                    <a:pt x="679713" y="1162042"/>
                  </a:lnTo>
                  <a:lnTo>
                    <a:pt x="632815" y="1167758"/>
                  </a:lnTo>
                  <a:lnTo>
                    <a:pt x="584848" y="1169697"/>
                  </a:lnTo>
                  <a:lnTo>
                    <a:pt x="536882" y="1167758"/>
                  </a:lnTo>
                  <a:lnTo>
                    <a:pt x="489984" y="1162042"/>
                  </a:lnTo>
                  <a:lnTo>
                    <a:pt x="444304" y="1152700"/>
                  </a:lnTo>
                  <a:lnTo>
                    <a:pt x="399992" y="1139881"/>
                  </a:lnTo>
                  <a:lnTo>
                    <a:pt x="357200" y="1123736"/>
                  </a:lnTo>
                  <a:lnTo>
                    <a:pt x="316078" y="1104417"/>
                  </a:lnTo>
                  <a:lnTo>
                    <a:pt x="276777" y="1082072"/>
                  </a:lnTo>
                  <a:lnTo>
                    <a:pt x="239446" y="1056854"/>
                  </a:lnTo>
                  <a:lnTo>
                    <a:pt x="204237" y="1028912"/>
                  </a:lnTo>
                  <a:lnTo>
                    <a:pt x="171299" y="998397"/>
                  </a:lnTo>
                  <a:lnTo>
                    <a:pt x="140784" y="965460"/>
                  </a:lnTo>
                  <a:lnTo>
                    <a:pt x="112842" y="930251"/>
                  </a:lnTo>
                  <a:lnTo>
                    <a:pt x="87624" y="892920"/>
                  </a:lnTo>
                  <a:lnTo>
                    <a:pt x="65280" y="853618"/>
                  </a:lnTo>
                  <a:lnTo>
                    <a:pt x="45960" y="812496"/>
                  </a:lnTo>
                  <a:lnTo>
                    <a:pt x="29816" y="769704"/>
                  </a:lnTo>
                  <a:lnTo>
                    <a:pt x="16997" y="725393"/>
                  </a:lnTo>
                  <a:lnTo>
                    <a:pt x="7654" y="679713"/>
                  </a:lnTo>
                  <a:lnTo>
                    <a:pt x="1938" y="632815"/>
                  </a:lnTo>
                  <a:lnTo>
                    <a:pt x="0" y="584848"/>
                  </a:lnTo>
                  <a:close/>
                </a:path>
              </a:pathLst>
            </a:custGeom>
            <a:ln w="38099">
              <a:solidFill>
                <a:srgbClr val="18469C"/>
              </a:solidFill>
            </a:ln>
          </p:spPr>
          <p:txBody>
            <a:bodyPr wrap="square" lIns="0" tIns="0" rIns="0" bIns="0" rtlCol="0"/>
            <a:lstStyle/>
            <a:p>
              <a:endParaRPr/>
            </a:p>
          </p:txBody>
        </p:sp>
        <p:sp>
          <p:nvSpPr>
            <p:cNvPr id="15" name="object 15"/>
            <p:cNvSpPr/>
            <p:nvPr/>
          </p:nvSpPr>
          <p:spPr>
            <a:xfrm>
              <a:off x="7689977" y="1849285"/>
              <a:ext cx="793750" cy="1079500"/>
            </a:xfrm>
            <a:custGeom>
              <a:avLst/>
              <a:gdLst/>
              <a:ahLst/>
              <a:cxnLst/>
              <a:rect l="l" t="t" r="r" b="b"/>
              <a:pathLst>
                <a:path w="793750" h="1079500">
                  <a:moveTo>
                    <a:pt x="610425" y="246621"/>
                  </a:moveTo>
                  <a:lnTo>
                    <a:pt x="607453" y="204863"/>
                  </a:lnTo>
                  <a:lnTo>
                    <a:pt x="601472" y="165074"/>
                  </a:lnTo>
                  <a:lnTo>
                    <a:pt x="573646" y="85521"/>
                  </a:lnTo>
                  <a:lnTo>
                    <a:pt x="539851" y="45745"/>
                  </a:lnTo>
                  <a:lnTo>
                    <a:pt x="493128" y="16903"/>
                  </a:lnTo>
                  <a:lnTo>
                    <a:pt x="442404" y="3975"/>
                  </a:lnTo>
                  <a:lnTo>
                    <a:pt x="397675" y="0"/>
                  </a:lnTo>
                  <a:lnTo>
                    <a:pt x="376796" y="0"/>
                  </a:lnTo>
                  <a:lnTo>
                    <a:pt x="329069" y="6959"/>
                  </a:lnTo>
                  <a:lnTo>
                    <a:pt x="273405" y="30822"/>
                  </a:lnTo>
                  <a:lnTo>
                    <a:pt x="229654" y="70612"/>
                  </a:lnTo>
                  <a:lnTo>
                    <a:pt x="200825" y="123317"/>
                  </a:lnTo>
                  <a:lnTo>
                    <a:pt x="196850" y="138226"/>
                  </a:lnTo>
                  <a:lnTo>
                    <a:pt x="190881" y="159105"/>
                  </a:lnTo>
                  <a:lnTo>
                    <a:pt x="183921" y="203860"/>
                  </a:lnTo>
                  <a:lnTo>
                    <a:pt x="182930" y="226733"/>
                  </a:lnTo>
                  <a:lnTo>
                    <a:pt x="181952" y="255574"/>
                  </a:lnTo>
                  <a:lnTo>
                    <a:pt x="187896" y="313258"/>
                  </a:lnTo>
                  <a:lnTo>
                    <a:pt x="202831" y="367957"/>
                  </a:lnTo>
                  <a:lnTo>
                    <a:pt x="229654" y="418668"/>
                  </a:lnTo>
                  <a:lnTo>
                    <a:pt x="263448" y="462419"/>
                  </a:lnTo>
                  <a:lnTo>
                    <a:pt x="301256" y="490270"/>
                  </a:lnTo>
                  <a:lnTo>
                    <a:pt x="343979" y="507174"/>
                  </a:lnTo>
                  <a:lnTo>
                    <a:pt x="390728" y="513143"/>
                  </a:lnTo>
                  <a:lnTo>
                    <a:pt x="416572" y="511149"/>
                  </a:lnTo>
                  <a:lnTo>
                    <a:pt x="491121" y="487286"/>
                  </a:lnTo>
                  <a:lnTo>
                    <a:pt x="529894" y="456450"/>
                  </a:lnTo>
                  <a:lnTo>
                    <a:pt x="561721" y="415683"/>
                  </a:lnTo>
                  <a:lnTo>
                    <a:pt x="589546" y="357009"/>
                  </a:lnTo>
                  <a:lnTo>
                    <a:pt x="606450" y="284416"/>
                  </a:lnTo>
                  <a:lnTo>
                    <a:pt x="610425" y="246621"/>
                  </a:lnTo>
                  <a:close/>
                </a:path>
                <a:path w="793750" h="1079500">
                  <a:moveTo>
                    <a:pt x="793343" y="907935"/>
                  </a:moveTo>
                  <a:lnTo>
                    <a:pt x="788377" y="825385"/>
                  </a:lnTo>
                  <a:lnTo>
                    <a:pt x="781431" y="743864"/>
                  </a:lnTo>
                  <a:lnTo>
                    <a:pt x="756577" y="658342"/>
                  </a:lnTo>
                  <a:lnTo>
                    <a:pt x="721779" y="614578"/>
                  </a:lnTo>
                  <a:lnTo>
                    <a:pt x="674052" y="582752"/>
                  </a:lnTo>
                  <a:lnTo>
                    <a:pt x="594525" y="556895"/>
                  </a:lnTo>
                  <a:lnTo>
                    <a:pt x="542823" y="542975"/>
                  </a:lnTo>
                  <a:lnTo>
                    <a:pt x="529894" y="539991"/>
                  </a:lnTo>
                  <a:lnTo>
                    <a:pt x="504050" y="544957"/>
                  </a:lnTo>
                  <a:lnTo>
                    <a:pt x="492125" y="551929"/>
                  </a:lnTo>
                  <a:lnTo>
                    <a:pt x="469252" y="564857"/>
                  </a:lnTo>
                  <a:lnTo>
                    <a:pt x="445401" y="574802"/>
                  </a:lnTo>
                  <a:lnTo>
                    <a:pt x="425500" y="580771"/>
                  </a:lnTo>
                  <a:lnTo>
                    <a:pt x="387731" y="582752"/>
                  </a:lnTo>
                  <a:lnTo>
                    <a:pt x="350951" y="575792"/>
                  </a:lnTo>
                  <a:lnTo>
                    <a:pt x="315150" y="560882"/>
                  </a:lnTo>
                  <a:lnTo>
                    <a:pt x="298246" y="550926"/>
                  </a:lnTo>
                  <a:lnTo>
                    <a:pt x="290296" y="545960"/>
                  </a:lnTo>
                  <a:lnTo>
                    <a:pt x="272402" y="539991"/>
                  </a:lnTo>
                  <a:lnTo>
                    <a:pt x="202831" y="555904"/>
                  </a:lnTo>
                  <a:lnTo>
                    <a:pt x="140169" y="575792"/>
                  </a:lnTo>
                  <a:lnTo>
                    <a:pt x="71602" y="614578"/>
                  </a:lnTo>
                  <a:lnTo>
                    <a:pt x="39776" y="653364"/>
                  </a:lnTo>
                  <a:lnTo>
                    <a:pt x="19900" y="701090"/>
                  </a:lnTo>
                  <a:lnTo>
                    <a:pt x="5981" y="818438"/>
                  </a:lnTo>
                  <a:lnTo>
                    <a:pt x="0" y="909942"/>
                  </a:lnTo>
                  <a:lnTo>
                    <a:pt x="0" y="926846"/>
                  </a:lnTo>
                  <a:lnTo>
                    <a:pt x="23876" y="963637"/>
                  </a:lnTo>
                  <a:lnTo>
                    <a:pt x="101422" y="1011364"/>
                  </a:lnTo>
                  <a:lnTo>
                    <a:pt x="163055" y="1029271"/>
                  </a:lnTo>
                  <a:lnTo>
                    <a:pt x="229654" y="1042187"/>
                  </a:lnTo>
                  <a:lnTo>
                    <a:pt x="252158" y="1044219"/>
                  </a:lnTo>
                  <a:lnTo>
                    <a:pt x="330606" y="1079411"/>
                  </a:lnTo>
                  <a:lnTo>
                    <a:pt x="554228" y="1062215"/>
                  </a:lnTo>
                  <a:lnTo>
                    <a:pt x="557034" y="1039710"/>
                  </a:lnTo>
                  <a:lnTo>
                    <a:pt x="605447" y="1033246"/>
                  </a:lnTo>
                  <a:lnTo>
                    <a:pt x="670077" y="1018311"/>
                  </a:lnTo>
                  <a:lnTo>
                    <a:pt x="710844" y="1001420"/>
                  </a:lnTo>
                  <a:lnTo>
                    <a:pt x="748626" y="978535"/>
                  </a:lnTo>
                  <a:lnTo>
                    <a:pt x="779424" y="952690"/>
                  </a:lnTo>
                  <a:lnTo>
                    <a:pt x="793343" y="916889"/>
                  </a:lnTo>
                  <a:lnTo>
                    <a:pt x="793343" y="907935"/>
                  </a:lnTo>
                  <a:close/>
                </a:path>
              </a:pathLst>
            </a:custGeom>
            <a:solidFill>
              <a:srgbClr val="18469C"/>
            </a:solidFill>
          </p:spPr>
          <p:txBody>
            <a:bodyPr wrap="square" lIns="0" tIns="0" rIns="0" bIns="0" rtlCol="0"/>
            <a:lstStyle/>
            <a:p>
              <a:endParaRPr/>
            </a:p>
          </p:txBody>
        </p:sp>
      </p:gr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5153689" y="4"/>
            <a:ext cx="3990340" cy="5137150"/>
          </a:xfrm>
          <a:custGeom>
            <a:avLst/>
            <a:gdLst/>
            <a:ahLst/>
            <a:cxnLst/>
            <a:rect l="l" t="t" r="r" b="b"/>
            <a:pathLst>
              <a:path w="3990340" h="5137150">
                <a:moveTo>
                  <a:pt x="0" y="5136584"/>
                </a:moveTo>
                <a:lnTo>
                  <a:pt x="3990291" y="5136584"/>
                </a:lnTo>
                <a:lnTo>
                  <a:pt x="3990291" y="0"/>
                </a:lnTo>
                <a:lnTo>
                  <a:pt x="0" y="0"/>
                </a:lnTo>
                <a:lnTo>
                  <a:pt x="0" y="5136584"/>
                </a:lnTo>
                <a:close/>
              </a:path>
            </a:pathLst>
          </a:custGeom>
          <a:solidFill>
            <a:srgbClr val="17469C"/>
          </a:solidFill>
        </p:spPr>
        <p:txBody>
          <a:bodyPr wrap="square" lIns="0" tIns="0" rIns="0" bIns="0" rtlCol="0"/>
          <a:lstStyle/>
          <a:p>
            <a:endParaRPr/>
          </a:p>
        </p:txBody>
      </p:sp>
      <p:sp>
        <p:nvSpPr>
          <p:cNvPr id="3" name="object 3"/>
          <p:cNvSpPr/>
          <p:nvPr/>
        </p:nvSpPr>
        <p:spPr>
          <a:xfrm>
            <a:off x="0" y="0"/>
            <a:ext cx="5154295" cy="5143500"/>
          </a:xfrm>
          <a:custGeom>
            <a:avLst/>
            <a:gdLst/>
            <a:ahLst/>
            <a:cxnLst/>
            <a:rect l="l" t="t" r="r" b="b"/>
            <a:pathLst>
              <a:path w="5154295" h="5143500">
                <a:moveTo>
                  <a:pt x="5153689" y="5143489"/>
                </a:moveTo>
                <a:lnTo>
                  <a:pt x="0" y="5143489"/>
                </a:lnTo>
                <a:lnTo>
                  <a:pt x="0" y="0"/>
                </a:lnTo>
                <a:lnTo>
                  <a:pt x="5153689" y="0"/>
                </a:lnTo>
                <a:lnTo>
                  <a:pt x="5153689" y="5143489"/>
                </a:lnTo>
                <a:close/>
              </a:path>
            </a:pathLst>
          </a:custGeom>
          <a:solidFill>
            <a:srgbClr val="FFFFFF"/>
          </a:solidFill>
        </p:spPr>
        <p:txBody>
          <a:bodyPr wrap="square" lIns="0" tIns="0" rIns="0" bIns="0" rtlCol="0"/>
          <a:lstStyle/>
          <a:p>
            <a:endParaRPr/>
          </a:p>
        </p:txBody>
      </p:sp>
      <p:sp>
        <p:nvSpPr>
          <p:cNvPr id="4" name="object 4"/>
          <p:cNvSpPr txBox="1"/>
          <p:nvPr/>
        </p:nvSpPr>
        <p:spPr>
          <a:xfrm>
            <a:off x="388549" y="1332776"/>
            <a:ext cx="4477385" cy="2076450"/>
          </a:xfrm>
          <a:prstGeom prst="rect">
            <a:avLst/>
          </a:prstGeom>
        </p:spPr>
        <p:txBody>
          <a:bodyPr vert="horz" wrap="square" lIns="0" tIns="12700" rIns="0" bIns="0" rtlCol="0">
            <a:spAutoFit/>
          </a:bodyPr>
          <a:lstStyle/>
          <a:p>
            <a:pPr marL="12700" marR="60325">
              <a:lnSpc>
                <a:spcPct val="114999"/>
              </a:lnSpc>
              <a:spcBef>
                <a:spcPts val="100"/>
              </a:spcBef>
            </a:pPr>
            <a:r>
              <a:rPr sz="1300" b="0" spc="-5" dirty="0">
                <a:solidFill>
                  <a:srgbClr val="343A42"/>
                </a:solidFill>
                <a:latin typeface="Roboto Lt"/>
                <a:cs typeface="Roboto Lt"/>
              </a:rPr>
              <a:t>Earn </a:t>
            </a:r>
            <a:r>
              <a:rPr sz="1300" b="0" spc="-10" dirty="0">
                <a:solidFill>
                  <a:srgbClr val="343A42"/>
                </a:solidFill>
                <a:latin typeface="Roboto Lt"/>
                <a:cs typeface="Roboto Lt"/>
              </a:rPr>
              <a:t>more </a:t>
            </a:r>
            <a:r>
              <a:rPr sz="1300" b="0" spc="-5" dirty="0">
                <a:solidFill>
                  <a:srgbClr val="343A42"/>
                </a:solidFill>
                <a:latin typeface="Roboto Lt"/>
                <a:cs typeface="Roboto Lt"/>
              </a:rPr>
              <a:t>for </a:t>
            </a:r>
            <a:r>
              <a:rPr sz="1300" b="1" spc="-20" dirty="0">
                <a:solidFill>
                  <a:srgbClr val="343A42"/>
                </a:solidFill>
                <a:latin typeface="Roboto"/>
                <a:cs typeface="Roboto"/>
              </a:rPr>
              <a:t>BOTH </a:t>
            </a:r>
            <a:r>
              <a:rPr sz="1300" b="0" spc="-5" dirty="0">
                <a:solidFill>
                  <a:srgbClr val="343A42"/>
                </a:solidFill>
                <a:latin typeface="Roboto Lt"/>
                <a:cs typeface="Roboto Lt"/>
              </a:rPr>
              <a:t>the </a:t>
            </a:r>
            <a:r>
              <a:rPr sz="1300" b="0" spc="-10" dirty="0">
                <a:solidFill>
                  <a:srgbClr val="343A42"/>
                </a:solidFill>
                <a:latin typeface="Roboto Lt"/>
                <a:cs typeface="Roboto Lt"/>
              </a:rPr>
              <a:t>productive </a:t>
            </a:r>
            <a:r>
              <a:rPr sz="1300" b="0" spc="-5" dirty="0">
                <a:solidFill>
                  <a:srgbClr val="343A42"/>
                </a:solidFill>
                <a:latin typeface="Roboto Lt"/>
                <a:cs typeface="Roboto Lt"/>
              </a:rPr>
              <a:t>agents </a:t>
            </a:r>
            <a:r>
              <a:rPr sz="1300" b="0" spc="-10" dirty="0">
                <a:solidFill>
                  <a:srgbClr val="343A42"/>
                </a:solidFill>
                <a:latin typeface="Roboto Lt"/>
                <a:cs typeface="Roboto Lt"/>
              </a:rPr>
              <a:t>you </a:t>
            </a:r>
            <a:r>
              <a:rPr sz="1300" b="0" spc="-5" dirty="0">
                <a:solidFill>
                  <a:srgbClr val="343A42"/>
                </a:solidFill>
                <a:latin typeface="Roboto Lt"/>
                <a:cs typeface="Roboto Lt"/>
              </a:rPr>
              <a:t>bring </a:t>
            </a:r>
            <a:r>
              <a:rPr sz="1300" b="0" spc="-10" dirty="0">
                <a:solidFill>
                  <a:srgbClr val="343A42"/>
                </a:solidFill>
                <a:latin typeface="Roboto Lt"/>
                <a:cs typeface="Roboto Lt"/>
              </a:rPr>
              <a:t>into eXp  </a:t>
            </a:r>
            <a:r>
              <a:rPr sz="1300" b="0" spc="-5" dirty="0">
                <a:solidFill>
                  <a:srgbClr val="343A42"/>
                </a:solidFill>
                <a:latin typeface="Roboto Lt"/>
                <a:cs typeface="Roboto Lt"/>
              </a:rPr>
              <a:t>Realty </a:t>
            </a:r>
            <a:r>
              <a:rPr sz="1300" b="1" spc="-5" dirty="0">
                <a:solidFill>
                  <a:srgbClr val="343A42"/>
                </a:solidFill>
                <a:latin typeface="Roboto"/>
                <a:cs typeface="Roboto"/>
              </a:rPr>
              <a:t>AS WELL </a:t>
            </a:r>
            <a:r>
              <a:rPr sz="1300" b="0" spc="-5" dirty="0">
                <a:solidFill>
                  <a:srgbClr val="343A42"/>
                </a:solidFill>
                <a:latin typeface="Roboto Lt"/>
                <a:cs typeface="Roboto Lt"/>
              </a:rPr>
              <a:t>as for the agents </a:t>
            </a:r>
            <a:r>
              <a:rPr sz="1300" b="0" spc="-10" dirty="0">
                <a:solidFill>
                  <a:srgbClr val="343A42"/>
                </a:solidFill>
                <a:latin typeface="Roboto Lt"/>
                <a:cs typeface="Roboto Lt"/>
              </a:rPr>
              <a:t>they </a:t>
            </a:r>
            <a:r>
              <a:rPr sz="1300" b="0" spc="-5" dirty="0">
                <a:solidFill>
                  <a:srgbClr val="343A42"/>
                </a:solidFill>
                <a:latin typeface="Roboto Lt"/>
                <a:cs typeface="Roboto Lt"/>
              </a:rPr>
              <a:t>bring </a:t>
            </a:r>
            <a:r>
              <a:rPr sz="1300" b="0" spc="-10" dirty="0">
                <a:solidFill>
                  <a:srgbClr val="343A42"/>
                </a:solidFill>
                <a:latin typeface="Roboto Lt"/>
                <a:cs typeface="Roboto Lt"/>
              </a:rPr>
              <a:t>in.</a:t>
            </a:r>
            <a:endParaRPr sz="1300">
              <a:latin typeface="Roboto Lt"/>
              <a:cs typeface="Roboto Lt"/>
            </a:endParaRPr>
          </a:p>
          <a:p>
            <a:pPr>
              <a:lnSpc>
                <a:spcPct val="100000"/>
              </a:lnSpc>
              <a:spcBef>
                <a:spcPts val="10"/>
              </a:spcBef>
            </a:pPr>
            <a:endParaRPr sz="1350">
              <a:latin typeface="Roboto Lt"/>
              <a:cs typeface="Roboto Lt"/>
            </a:endParaRPr>
          </a:p>
          <a:p>
            <a:pPr marL="12700" marR="5080">
              <a:lnSpc>
                <a:spcPct val="114999"/>
              </a:lnSpc>
            </a:pPr>
            <a:r>
              <a:rPr sz="1300" b="0" spc="-5" dirty="0">
                <a:solidFill>
                  <a:srgbClr val="343A42"/>
                </a:solidFill>
                <a:latin typeface="Roboto Lt"/>
                <a:cs typeface="Roboto Lt"/>
              </a:rPr>
              <a:t>As an example: If </a:t>
            </a:r>
            <a:r>
              <a:rPr sz="1300" b="0" spc="-10" dirty="0">
                <a:solidFill>
                  <a:srgbClr val="343A42"/>
                </a:solidFill>
                <a:latin typeface="Roboto Lt"/>
                <a:cs typeface="Roboto Lt"/>
              </a:rPr>
              <a:t>you personally </a:t>
            </a:r>
            <a:r>
              <a:rPr sz="1300" b="0" spc="-5" dirty="0">
                <a:solidFill>
                  <a:srgbClr val="343A42"/>
                </a:solidFill>
                <a:latin typeface="Roboto Lt"/>
                <a:cs typeface="Roboto Lt"/>
              </a:rPr>
              <a:t>sponsor 5 agents </a:t>
            </a:r>
            <a:r>
              <a:rPr sz="1300" b="0" spc="-10" dirty="0">
                <a:solidFill>
                  <a:srgbClr val="343A42"/>
                </a:solidFill>
                <a:latin typeface="Roboto Lt"/>
                <a:cs typeface="Roboto Lt"/>
              </a:rPr>
              <a:t>to </a:t>
            </a:r>
            <a:r>
              <a:rPr sz="1300" b="0" spc="-5" dirty="0">
                <a:solidFill>
                  <a:srgbClr val="343A42"/>
                </a:solidFill>
                <a:latin typeface="Roboto Lt"/>
                <a:cs typeface="Roboto Lt"/>
              </a:rPr>
              <a:t>eXp </a:t>
            </a:r>
            <a:r>
              <a:rPr sz="1300" b="0" spc="-10" dirty="0">
                <a:solidFill>
                  <a:srgbClr val="343A42"/>
                </a:solidFill>
                <a:latin typeface="Roboto Lt"/>
                <a:cs typeface="Roboto Lt"/>
              </a:rPr>
              <a:t>who  </a:t>
            </a:r>
            <a:r>
              <a:rPr sz="1300" b="0" spc="-5" dirty="0">
                <a:solidFill>
                  <a:srgbClr val="343A42"/>
                </a:solidFill>
                <a:latin typeface="Roboto Lt"/>
                <a:cs typeface="Roboto Lt"/>
              </a:rPr>
              <a:t>meet the </a:t>
            </a:r>
            <a:r>
              <a:rPr sz="1300" b="0" spc="-10" dirty="0">
                <a:solidFill>
                  <a:srgbClr val="343A42"/>
                </a:solidFill>
                <a:latin typeface="Roboto Lt"/>
                <a:cs typeface="Roboto Lt"/>
              </a:rPr>
              <a:t>production requirements, </a:t>
            </a:r>
            <a:r>
              <a:rPr sz="1300" b="0" spc="-5" dirty="0">
                <a:solidFill>
                  <a:srgbClr val="343A42"/>
                </a:solidFill>
                <a:latin typeface="Roboto Lt"/>
                <a:cs typeface="Roboto Lt"/>
              </a:rPr>
              <a:t>and </a:t>
            </a:r>
            <a:r>
              <a:rPr sz="1300" b="0" spc="-10" dirty="0">
                <a:solidFill>
                  <a:srgbClr val="343A42"/>
                </a:solidFill>
                <a:latin typeface="Roboto Lt"/>
                <a:cs typeface="Roboto Lt"/>
              </a:rPr>
              <a:t>they </a:t>
            </a:r>
            <a:r>
              <a:rPr sz="1300" b="0" spc="-5" dirty="0">
                <a:solidFill>
                  <a:srgbClr val="343A42"/>
                </a:solidFill>
                <a:latin typeface="Roboto Lt"/>
                <a:cs typeface="Roboto Lt"/>
              </a:rPr>
              <a:t>in turn </a:t>
            </a:r>
            <a:r>
              <a:rPr sz="1300" b="0" spc="-10" dirty="0">
                <a:solidFill>
                  <a:srgbClr val="343A42"/>
                </a:solidFill>
                <a:latin typeface="Roboto Lt"/>
                <a:cs typeface="Roboto Lt"/>
              </a:rPr>
              <a:t>sponsor  </a:t>
            </a:r>
            <a:r>
              <a:rPr sz="1300" b="0" spc="-5" dirty="0">
                <a:solidFill>
                  <a:srgbClr val="343A42"/>
                </a:solidFill>
                <a:latin typeface="Roboto Lt"/>
                <a:cs typeface="Roboto Lt"/>
              </a:rPr>
              <a:t>their own </a:t>
            </a:r>
            <a:r>
              <a:rPr sz="1300" b="0" spc="-10" dirty="0">
                <a:solidFill>
                  <a:srgbClr val="343A42"/>
                </a:solidFill>
                <a:latin typeface="Roboto Lt"/>
                <a:cs typeface="Roboto Lt"/>
              </a:rPr>
              <a:t>productive </a:t>
            </a:r>
            <a:r>
              <a:rPr sz="1300" b="0" spc="-5" dirty="0">
                <a:solidFill>
                  <a:srgbClr val="343A42"/>
                </a:solidFill>
                <a:latin typeface="Roboto Lt"/>
                <a:cs typeface="Roboto Lt"/>
              </a:rPr>
              <a:t>agents, </a:t>
            </a:r>
            <a:r>
              <a:rPr sz="1300" b="0" spc="-10" dirty="0">
                <a:solidFill>
                  <a:srgbClr val="343A42"/>
                </a:solidFill>
                <a:latin typeface="Roboto Lt"/>
                <a:cs typeface="Roboto Lt"/>
              </a:rPr>
              <a:t>you </a:t>
            </a:r>
            <a:r>
              <a:rPr sz="1300" b="0" spc="-5" dirty="0">
                <a:solidFill>
                  <a:srgbClr val="343A42"/>
                </a:solidFill>
                <a:latin typeface="Roboto Lt"/>
                <a:cs typeface="Roboto Lt"/>
              </a:rPr>
              <a:t>can earn up </a:t>
            </a:r>
            <a:r>
              <a:rPr sz="1300" b="0" spc="-10" dirty="0">
                <a:solidFill>
                  <a:srgbClr val="343A42"/>
                </a:solidFill>
                <a:latin typeface="Roboto Lt"/>
                <a:cs typeface="Roboto Lt"/>
              </a:rPr>
              <a:t>to </a:t>
            </a:r>
            <a:r>
              <a:rPr sz="1300" b="0" spc="-5" dirty="0">
                <a:solidFill>
                  <a:srgbClr val="343A42"/>
                </a:solidFill>
                <a:latin typeface="Roboto Lt"/>
                <a:cs typeface="Roboto Lt"/>
              </a:rPr>
              <a:t>up </a:t>
            </a:r>
            <a:r>
              <a:rPr sz="1300" b="0" spc="-10" dirty="0">
                <a:solidFill>
                  <a:srgbClr val="343A42"/>
                </a:solidFill>
                <a:latin typeface="Roboto Lt"/>
                <a:cs typeface="Roboto Lt"/>
              </a:rPr>
              <a:t>to an  </a:t>
            </a:r>
            <a:r>
              <a:rPr sz="1300" b="0" spc="-5" dirty="0">
                <a:solidFill>
                  <a:srgbClr val="343A42"/>
                </a:solidFill>
                <a:latin typeface="Roboto Lt"/>
                <a:cs typeface="Roboto Lt"/>
              </a:rPr>
              <a:t>additional $3,200 annually for the </a:t>
            </a:r>
            <a:r>
              <a:rPr sz="1300" b="0" spc="-10" dirty="0">
                <a:solidFill>
                  <a:srgbClr val="343A42"/>
                </a:solidFill>
                <a:latin typeface="Roboto Lt"/>
                <a:cs typeface="Roboto Lt"/>
              </a:rPr>
              <a:t>production </a:t>
            </a:r>
            <a:r>
              <a:rPr sz="1300" b="0" spc="-5" dirty="0">
                <a:solidFill>
                  <a:srgbClr val="343A42"/>
                </a:solidFill>
                <a:latin typeface="Roboto Lt"/>
                <a:cs typeface="Roboto Lt"/>
              </a:rPr>
              <a:t>of each of </a:t>
            </a:r>
            <a:r>
              <a:rPr sz="1300" b="0" spc="-10" dirty="0">
                <a:solidFill>
                  <a:srgbClr val="343A42"/>
                </a:solidFill>
                <a:latin typeface="Roboto Lt"/>
                <a:cs typeface="Roboto Lt"/>
              </a:rPr>
              <a:t>those  </a:t>
            </a:r>
            <a:r>
              <a:rPr sz="1300" b="0" spc="-5" dirty="0">
                <a:solidFill>
                  <a:srgbClr val="343A42"/>
                </a:solidFill>
                <a:latin typeface="Roboto Lt"/>
                <a:cs typeface="Roboto Lt"/>
              </a:rPr>
              <a:t>Tier 2 agents, ON </a:t>
            </a:r>
            <a:r>
              <a:rPr sz="1300" b="0" spc="-10" dirty="0">
                <a:solidFill>
                  <a:srgbClr val="343A42"/>
                </a:solidFill>
                <a:latin typeface="Roboto Lt"/>
                <a:cs typeface="Roboto Lt"/>
              </a:rPr>
              <a:t>TOP </a:t>
            </a:r>
            <a:r>
              <a:rPr sz="1300" b="0" spc="-5" dirty="0">
                <a:solidFill>
                  <a:srgbClr val="343A42"/>
                </a:solidFill>
                <a:latin typeface="Roboto Lt"/>
                <a:cs typeface="Roboto Lt"/>
              </a:rPr>
              <a:t>of the $2,800 </a:t>
            </a:r>
            <a:r>
              <a:rPr sz="1300" b="0" spc="-10" dirty="0">
                <a:solidFill>
                  <a:srgbClr val="343A42"/>
                </a:solidFill>
                <a:latin typeface="Roboto Lt"/>
                <a:cs typeface="Roboto Lt"/>
              </a:rPr>
              <a:t>you </a:t>
            </a:r>
            <a:r>
              <a:rPr sz="1300" b="0" spc="-5" dirty="0">
                <a:solidFill>
                  <a:srgbClr val="343A42"/>
                </a:solidFill>
                <a:latin typeface="Roboto Lt"/>
                <a:cs typeface="Roboto Lt"/>
              </a:rPr>
              <a:t>earn </a:t>
            </a:r>
            <a:r>
              <a:rPr sz="1300" b="0" spc="-10" dirty="0">
                <a:solidFill>
                  <a:srgbClr val="343A42"/>
                </a:solidFill>
                <a:latin typeface="Roboto Lt"/>
                <a:cs typeface="Roboto Lt"/>
              </a:rPr>
              <a:t>from </a:t>
            </a:r>
            <a:r>
              <a:rPr sz="1300" b="0" spc="-5" dirty="0">
                <a:solidFill>
                  <a:srgbClr val="343A42"/>
                </a:solidFill>
                <a:latin typeface="Roboto Lt"/>
                <a:cs typeface="Roboto Lt"/>
              </a:rPr>
              <a:t>the </a:t>
            </a:r>
            <a:r>
              <a:rPr sz="1300" b="0" spc="-10" dirty="0">
                <a:solidFill>
                  <a:srgbClr val="343A42"/>
                </a:solidFill>
                <a:latin typeface="Roboto Lt"/>
                <a:cs typeface="Roboto Lt"/>
              </a:rPr>
              <a:t>agents  </a:t>
            </a:r>
            <a:r>
              <a:rPr sz="1300" b="0" spc="-5" dirty="0">
                <a:solidFill>
                  <a:srgbClr val="343A42"/>
                </a:solidFill>
                <a:latin typeface="Roboto Lt"/>
                <a:cs typeface="Roboto Lt"/>
              </a:rPr>
              <a:t>that </a:t>
            </a:r>
            <a:r>
              <a:rPr sz="1300" b="0" spc="-10" dirty="0">
                <a:solidFill>
                  <a:srgbClr val="343A42"/>
                </a:solidFill>
                <a:latin typeface="Roboto Lt"/>
                <a:cs typeface="Roboto Lt"/>
              </a:rPr>
              <a:t>you have brought</a:t>
            </a:r>
            <a:r>
              <a:rPr sz="1300" b="0" dirty="0">
                <a:solidFill>
                  <a:srgbClr val="343A42"/>
                </a:solidFill>
                <a:latin typeface="Roboto Lt"/>
                <a:cs typeface="Roboto Lt"/>
              </a:rPr>
              <a:t> </a:t>
            </a:r>
            <a:r>
              <a:rPr sz="1300" b="0" spc="-10" dirty="0">
                <a:solidFill>
                  <a:srgbClr val="343A42"/>
                </a:solidFill>
                <a:latin typeface="Roboto Lt"/>
                <a:cs typeface="Roboto Lt"/>
              </a:rPr>
              <a:t>in.</a:t>
            </a:r>
            <a:endParaRPr sz="1300">
              <a:latin typeface="Roboto Lt"/>
              <a:cs typeface="Roboto Lt"/>
            </a:endParaRPr>
          </a:p>
        </p:txBody>
      </p:sp>
      <p:sp>
        <p:nvSpPr>
          <p:cNvPr id="5" name="object 5"/>
          <p:cNvSpPr txBox="1">
            <a:spLocks noGrp="1"/>
          </p:cNvSpPr>
          <p:nvPr>
            <p:ph type="title"/>
          </p:nvPr>
        </p:nvSpPr>
        <p:spPr>
          <a:xfrm>
            <a:off x="429674" y="253359"/>
            <a:ext cx="2586355" cy="939800"/>
          </a:xfrm>
          <a:prstGeom prst="rect">
            <a:avLst/>
          </a:prstGeom>
        </p:spPr>
        <p:txBody>
          <a:bodyPr vert="horz" wrap="square" lIns="0" tIns="12700" rIns="0" bIns="0" rtlCol="0">
            <a:spAutoFit/>
          </a:bodyPr>
          <a:lstStyle/>
          <a:p>
            <a:pPr marL="12700" marR="5080">
              <a:lnSpc>
                <a:spcPct val="100000"/>
              </a:lnSpc>
              <a:spcBef>
                <a:spcPts val="100"/>
              </a:spcBef>
            </a:pPr>
            <a:r>
              <a:rPr sz="3000" spc="-10" dirty="0">
                <a:solidFill>
                  <a:srgbClr val="18469C"/>
                </a:solidFill>
              </a:rPr>
              <a:t>Cascading  Revenue</a:t>
            </a:r>
            <a:r>
              <a:rPr sz="3000" spc="-95" dirty="0">
                <a:solidFill>
                  <a:srgbClr val="18469C"/>
                </a:solidFill>
              </a:rPr>
              <a:t> </a:t>
            </a:r>
            <a:r>
              <a:rPr sz="3000" spc="-10" dirty="0">
                <a:solidFill>
                  <a:srgbClr val="18469C"/>
                </a:solidFill>
              </a:rPr>
              <a:t>Share</a:t>
            </a:r>
            <a:endParaRPr sz="3000"/>
          </a:p>
        </p:txBody>
      </p:sp>
      <p:grpSp>
        <p:nvGrpSpPr>
          <p:cNvPr id="6" name="object 6"/>
          <p:cNvGrpSpPr/>
          <p:nvPr/>
        </p:nvGrpSpPr>
        <p:grpSpPr>
          <a:xfrm>
            <a:off x="5438588" y="1234765"/>
            <a:ext cx="2955925" cy="2361565"/>
            <a:chOff x="5438588" y="1234765"/>
            <a:chExt cx="2955925" cy="2361565"/>
          </a:xfrm>
        </p:grpSpPr>
        <p:sp>
          <p:nvSpPr>
            <p:cNvPr id="7" name="object 7"/>
            <p:cNvSpPr/>
            <p:nvPr/>
          </p:nvSpPr>
          <p:spPr>
            <a:xfrm>
              <a:off x="7703009" y="1462897"/>
              <a:ext cx="594360" cy="0"/>
            </a:xfrm>
            <a:custGeom>
              <a:avLst/>
              <a:gdLst/>
              <a:ahLst/>
              <a:cxnLst/>
              <a:rect l="l" t="t" r="r" b="b"/>
              <a:pathLst>
                <a:path w="594359">
                  <a:moveTo>
                    <a:pt x="0" y="0"/>
                  </a:moveTo>
                  <a:lnTo>
                    <a:pt x="593998" y="0"/>
                  </a:lnTo>
                </a:path>
              </a:pathLst>
            </a:custGeom>
            <a:ln w="19049">
              <a:solidFill>
                <a:srgbClr val="FFFFFF"/>
              </a:solidFill>
            </a:ln>
          </p:spPr>
          <p:txBody>
            <a:bodyPr wrap="square" lIns="0" tIns="0" rIns="0" bIns="0" rtlCol="0"/>
            <a:lstStyle/>
            <a:p>
              <a:endParaRPr/>
            </a:p>
          </p:txBody>
        </p:sp>
        <p:sp>
          <p:nvSpPr>
            <p:cNvPr id="8" name="object 8"/>
            <p:cNvSpPr/>
            <p:nvPr/>
          </p:nvSpPr>
          <p:spPr>
            <a:xfrm>
              <a:off x="8287483" y="1421904"/>
              <a:ext cx="105499" cy="81982"/>
            </a:xfrm>
            <a:prstGeom prst="rect">
              <a:avLst/>
            </a:prstGeom>
            <a:blipFill>
              <a:blip r:embed="rId2" cstate="print"/>
              <a:stretch>
                <a:fillRect/>
              </a:stretch>
            </a:blipFill>
          </p:spPr>
          <p:txBody>
            <a:bodyPr wrap="square" lIns="0" tIns="0" rIns="0" bIns="0" rtlCol="0"/>
            <a:lstStyle/>
            <a:p>
              <a:endParaRPr/>
            </a:p>
          </p:txBody>
        </p:sp>
        <p:sp>
          <p:nvSpPr>
            <p:cNvPr id="9" name="object 9"/>
            <p:cNvSpPr/>
            <p:nvPr/>
          </p:nvSpPr>
          <p:spPr>
            <a:xfrm>
              <a:off x="5438588" y="1234765"/>
              <a:ext cx="2955619" cy="2361452"/>
            </a:xfrm>
            <a:prstGeom prst="rect">
              <a:avLst/>
            </a:prstGeom>
            <a:blipFill>
              <a:blip r:embed="rId3" cstate="print"/>
              <a:stretch>
                <a:fillRect/>
              </a:stretch>
            </a:blipFill>
          </p:spPr>
          <p:txBody>
            <a:bodyPr wrap="square" lIns="0" tIns="0" rIns="0" bIns="0" rtlCol="0"/>
            <a:lstStyle/>
            <a:p>
              <a:endParaRPr/>
            </a:p>
          </p:txBody>
        </p:sp>
      </p:grpSp>
      <p:sp>
        <p:nvSpPr>
          <p:cNvPr id="10" name="object 10"/>
          <p:cNvSpPr txBox="1"/>
          <p:nvPr/>
        </p:nvSpPr>
        <p:spPr>
          <a:xfrm>
            <a:off x="5577126" y="253963"/>
            <a:ext cx="1161415" cy="626745"/>
          </a:xfrm>
          <a:prstGeom prst="rect">
            <a:avLst/>
          </a:prstGeom>
        </p:spPr>
        <p:txBody>
          <a:bodyPr vert="horz" wrap="square" lIns="0" tIns="56515" rIns="0" bIns="0" rtlCol="0">
            <a:spAutoFit/>
          </a:bodyPr>
          <a:lstStyle/>
          <a:p>
            <a:pPr algn="ctr">
              <a:lnSpc>
                <a:spcPct val="100000"/>
              </a:lnSpc>
              <a:spcBef>
                <a:spcPts val="445"/>
              </a:spcBef>
            </a:pPr>
            <a:r>
              <a:rPr sz="1800" b="1" spc="-5" dirty="0">
                <a:solidFill>
                  <a:srgbClr val="F9A81A"/>
                </a:solidFill>
                <a:latin typeface="Roboto"/>
                <a:cs typeface="Roboto"/>
              </a:rPr>
              <a:t>Tier</a:t>
            </a:r>
            <a:r>
              <a:rPr sz="1800" b="1" spc="-25" dirty="0">
                <a:solidFill>
                  <a:srgbClr val="F9A81A"/>
                </a:solidFill>
                <a:latin typeface="Roboto"/>
                <a:cs typeface="Roboto"/>
              </a:rPr>
              <a:t> </a:t>
            </a:r>
            <a:r>
              <a:rPr sz="1800" b="1" dirty="0">
                <a:solidFill>
                  <a:srgbClr val="F9A81A"/>
                </a:solidFill>
                <a:latin typeface="Roboto"/>
                <a:cs typeface="Roboto"/>
              </a:rPr>
              <a:t>1</a:t>
            </a:r>
            <a:endParaRPr sz="1800">
              <a:latin typeface="Roboto"/>
              <a:cs typeface="Roboto"/>
            </a:endParaRPr>
          </a:p>
          <a:p>
            <a:pPr algn="ctr">
              <a:lnSpc>
                <a:spcPct val="100000"/>
              </a:lnSpc>
              <a:spcBef>
                <a:spcPts val="309"/>
              </a:spcBef>
            </a:pPr>
            <a:r>
              <a:rPr sz="1600" spc="-5" dirty="0">
                <a:solidFill>
                  <a:srgbClr val="FFFFFF"/>
                </a:solidFill>
                <a:latin typeface="Roboto"/>
                <a:cs typeface="Roboto"/>
              </a:rPr>
              <a:t>Up </a:t>
            </a:r>
            <a:r>
              <a:rPr sz="1600" spc="-15" dirty="0">
                <a:solidFill>
                  <a:srgbClr val="FFFFFF"/>
                </a:solidFill>
                <a:latin typeface="Roboto"/>
                <a:cs typeface="Roboto"/>
              </a:rPr>
              <a:t>to</a:t>
            </a:r>
            <a:r>
              <a:rPr sz="1600" spc="-60" dirty="0">
                <a:solidFill>
                  <a:srgbClr val="FFFFFF"/>
                </a:solidFill>
                <a:latin typeface="Roboto"/>
                <a:cs typeface="Roboto"/>
              </a:rPr>
              <a:t> </a:t>
            </a:r>
            <a:r>
              <a:rPr sz="1600" spc="-10" dirty="0">
                <a:solidFill>
                  <a:srgbClr val="FFFFFF"/>
                </a:solidFill>
                <a:latin typeface="Roboto"/>
                <a:cs typeface="Roboto"/>
              </a:rPr>
              <a:t>$2,800</a:t>
            </a:r>
            <a:endParaRPr sz="1600">
              <a:latin typeface="Roboto"/>
              <a:cs typeface="Roboto"/>
            </a:endParaRPr>
          </a:p>
        </p:txBody>
      </p:sp>
      <p:sp>
        <p:nvSpPr>
          <p:cNvPr id="11" name="object 11"/>
          <p:cNvSpPr txBox="1"/>
          <p:nvPr/>
        </p:nvSpPr>
        <p:spPr>
          <a:xfrm>
            <a:off x="7567647" y="253963"/>
            <a:ext cx="1161415" cy="626745"/>
          </a:xfrm>
          <a:prstGeom prst="rect">
            <a:avLst/>
          </a:prstGeom>
        </p:spPr>
        <p:txBody>
          <a:bodyPr vert="horz" wrap="square" lIns="0" tIns="56515" rIns="0" bIns="0" rtlCol="0">
            <a:spAutoFit/>
          </a:bodyPr>
          <a:lstStyle/>
          <a:p>
            <a:pPr algn="ctr">
              <a:lnSpc>
                <a:spcPct val="100000"/>
              </a:lnSpc>
              <a:spcBef>
                <a:spcPts val="445"/>
              </a:spcBef>
            </a:pPr>
            <a:r>
              <a:rPr sz="1800" b="1" spc="-5" dirty="0">
                <a:solidFill>
                  <a:srgbClr val="F9A81A"/>
                </a:solidFill>
                <a:latin typeface="Roboto"/>
                <a:cs typeface="Roboto"/>
              </a:rPr>
              <a:t>Tier</a:t>
            </a:r>
            <a:r>
              <a:rPr sz="1800" b="1" spc="-25" dirty="0">
                <a:solidFill>
                  <a:srgbClr val="F9A81A"/>
                </a:solidFill>
                <a:latin typeface="Roboto"/>
                <a:cs typeface="Roboto"/>
              </a:rPr>
              <a:t> </a:t>
            </a:r>
            <a:r>
              <a:rPr sz="1800" b="1" dirty="0">
                <a:solidFill>
                  <a:srgbClr val="F9A81A"/>
                </a:solidFill>
                <a:latin typeface="Roboto"/>
                <a:cs typeface="Roboto"/>
              </a:rPr>
              <a:t>2</a:t>
            </a:r>
            <a:endParaRPr sz="1800">
              <a:latin typeface="Roboto"/>
              <a:cs typeface="Roboto"/>
            </a:endParaRPr>
          </a:p>
          <a:p>
            <a:pPr algn="ctr">
              <a:lnSpc>
                <a:spcPct val="100000"/>
              </a:lnSpc>
              <a:spcBef>
                <a:spcPts val="309"/>
              </a:spcBef>
            </a:pPr>
            <a:r>
              <a:rPr sz="1600" spc="-5" dirty="0">
                <a:solidFill>
                  <a:srgbClr val="FFFFFF"/>
                </a:solidFill>
                <a:latin typeface="Roboto"/>
                <a:cs typeface="Roboto"/>
              </a:rPr>
              <a:t>Up </a:t>
            </a:r>
            <a:r>
              <a:rPr sz="1600" spc="-15" dirty="0">
                <a:solidFill>
                  <a:srgbClr val="FFFFFF"/>
                </a:solidFill>
                <a:latin typeface="Roboto"/>
                <a:cs typeface="Roboto"/>
              </a:rPr>
              <a:t>to</a:t>
            </a:r>
            <a:r>
              <a:rPr sz="1600" spc="-60" dirty="0">
                <a:solidFill>
                  <a:srgbClr val="FFFFFF"/>
                </a:solidFill>
                <a:latin typeface="Roboto"/>
                <a:cs typeface="Roboto"/>
              </a:rPr>
              <a:t> </a:t>
            </a:r>
            <a:r>
              <a:rPr sz="1600" spc="-10" dirty="0">
                <a:solidFill>
                  <a:srgbClr val="FFFFFF"/>
                </a:solidFill>
                <a:latin typeface="Roboto"/>
                <a:cs typeface="Roboto"/>
              </a:rPr>
              <a:t>$3,200</a:t>
            </a:r>
            <a:endParaRPr sz="1600">
              <a:latin typeface="Roboto"/>
              <a:cs typeface="Roboto"/>
            </a:endParaRPr>
          </a:p>
        </p:txBody>
      </p:sp>
      <p:grpSp>
        <p:nvGrpSpPr>
          <p:cNvPr id="12" name="object 12"/>
          <p:cNvGrpSpPr/>
          <p:nvPr/>
        </p:nvGrpSpPr>
        <p:grpSpPr>
          <a:xfrm>
            <a:off x="8441283" y="1254714"/>
            <a:ext cx="434975" cy="434975"/>
            <a:chOff x="8441283" y="1254714"/>
            <a:chExt cx="434975" cy="434975"/>
          </a:xfrm>
        </p:grpSpPr>
        <p:sp>
          <p:nvSpPr>
            <p:cNvPr id="13" name="object 13"/>
            <p:cNvSpPr/>
            <p:nvPr/>
          </p:nvSpPr>
          <p:spPr>
            <a:xfrm>
              <a:off x="8450808" y="1264239"/>
              <a:ext cx="415925" cy="415925"/>
            </a:xfrm>
            <a:custGeom>
              <a:avLst/>
              <a:gdLst/>
              <a:ahLst/>
              <a:cxnLst/>
              <a:rect l="l" t="t" r="r" b="b"/>
              <a:pathLst>
                <a:path w="415925" h="415925">
                  <a:moveTo>
                    <a:pt x="0" y="207899"/>
                  </a:moveTo>
                  <a:lnTo>
                    <a:pt x="5491" y="160230"/>
                  </a:lnTo>
                  <a:lnTo>
                    <a:pt x="21134" y="116470"/>
                  </a:lnTo>
                  <a:lnTo>
                    <a:pt x="45679" y="77868"/>
                  </a:lnTo>
                  <a:lnTo>
                    <a:pt x="77877" y="45673"/>
                  </a:lnTo>
                  <a:lnTo>
                    <a:pt x="116479" y="21131"/>
                  </a:lnTo>
                  <a:lnTo>
                    <a:pt x="160236" y="5490"/>
                  </a:lnTo>
                  <a:lnTo>
                    <a:pt x="207899" y="0"/>
                  </a:lnTo>
                  <a:lnTo>
                    <a:pt x="248654" y="4031"/>
                  </a:lnTo>
                  <a:lnTo>
                    <a:pt x="287468" y="15825"/>
                  </a:lnTo>
                  <a:lnTo>
                    <a:pt x="323254" y="34930"/>
                  </a:lnTo>
                  <a:lnTo>
                    <a:pt x="354924" y="60892"/>
                  </a:lnTo>
                  <a:lnTo>
                    <a:pt x="380878" y="92557"/>
                  </a:lnTo>
                  <a:lnTo>
                    <a:pt x="399977" y="128340"/>
                  </a:lnTo>
                  <a:lnTo>
                    <a:pt x="411768" y="167151"/>
                  </a:lnTo>
                  <a:lnTo>
                    <a:pt x="415799" y="207899"/>
                  </a:lnTo>
                  <a:lnTo>
                    <a:pt x="410308" y="255569"/>
                  </a:lnTo>
                  <a:lnTo>
                    <a:pt x="394668" y="299328"/>
                  </a:lnTo>
                  <a:lnTo>
                    <a:pt x="370127" y="337930"/>
                  </a:lnTo>
                  <a:lnTo>
                    <a:pt x="337932" y="370125"/>
                  </a:lnTo>
                  <a:lnTo>
                    <a:pt x="299330" y="394668"/>
                  </a:lnTo>
                  <a:lnTo>
                    <a:pt x="255570" y="410308"/>
                  </a:lnTo>
                  <a:lnTo>
                    <a:pt x="207899" y="415799"/>
                  </a:lnTo>
                  <a:lnTo>
                    <a:pt x="160236" y="410308"/>
                  </a:lnTo>
                  <a:lnTo>
                    <a:pt x="116479" y="394668"/>
                  </a:lnTo>
                  <a:lnTo>
                    <a:pt x="77877" y="370125"/>
                  </a:lnTo>
                  <a:lnTo>
                    <a:pt x="45679" y="337930"/>
                  </a:lnTo>
                  <a:lnTo>
                    <a:pt x="21134" y="299328"/>
                  </a:lnTo>
                  <a:lnTo>
                    <a:pt x="5491" y="255569"/>
                  </a:lnTo>
                  <a:lnTo>
                    <a:pt x="0" y="207899"/>
                  </a:lnTo>
                  <a:close/>
                </a:path>
              </a:pathLst>
            </a:custGeom>
            <a:ln w="19049">
              <a:solidFill>
                <a:srgbClr val="F9A81A"/>
              </a:solidFill>
            </a:ln>
          </p:spPr>
          <p:txBody>
            <a:bodyPr wrap="square" lIns="0" tIns="0" rIns="0" bIns="0" rtlCol="0"/>
            <a:lstStyle/>
            <a:p>
              <a:endParaRPr/>
            </a:p>
          </p:txBody>
        </p:sp>
        <p:sp>
          <p:nvSpPr>
            <p:cNvPr id="14" name="object 14"/>
            <p:cNvSpPr/>
            <p:nvPr/>
          </p:nvSpPr>
          <p:spPr>
            <a:xfrm>
              <a:off x="8518158" y="1489884"/>
              <a:ext cx="281940" cy="182880"/>
            </a:xfrm>
            <a:custGeom>
              <a:avLst/>
              <a:gdLst/>
              <a:ahLst/>
              <a:cxnLst/>
              <a:rect l="l" t="t" r="r" b="b"/>
              <a:pathLst>
                <a:path w="281940" h="182880">
                  <a:moveTo>
                    <a:pt x="151549" y="182772"/>
                  </a:moveTo>
                  <a:lnTo>
                    <a:pt x="81599" y="178527"/>
                  </a:lnTo>
                  <a:lnTo>
                    <a:pt x="36049" y="167569"/>
                  </a:lnTo>
                  <a:lnTo>
                    <a:pt x="0" y="137519"/>
                  </a:lnTo>
                  <a:lnTo>
                    <a:pt x="0" y="131509"/>
                  </a:lnTo>
                  <a:lnTo>
                    <a:pt x="5299" y="67167"/>
                  </a:lnTo>
                  <a:lnTo>
                    <a:pt x="25449" y="26514"/>
                  </a:lnTo>
                  <a:lnTo>
                    <a:pt x="72074" y="5657"/>
                  </a:lnTo>
                  <a:lnTo>
                    <a:pt x="96799" y="0"/>
                  </a:lnTo>
                  <a:lnTo>
                    <a:pt x="103149" y="2122"/>
                  </a:lnTo>
                  <a:lnTo>
                    <a:pt x="105974" y="3887"/>
                  </a:lnTo>
                  <a:lnTo>
                    <a:pt x="111974" y="7424"/>
                  </a:lnTo>
                  <a:lnTo>
                    <a:pt x="124699" y="12727"/>
                  </a:lnTo>
                  <a:lnTo>
                    <a:pt x="137774" y="15202"/>
                  </a:lnTo>
                  <a:lnTo>
                    <a:pt x="151199" y="14494"/>
                  </a:lnTo>
                  <a:lnTo>
                    <a:pt x="158249" y="12374"/>
                  </a:lnTo>
                  <a:lnTo>
                    <a:pt x="166724" y="8837"/>
                  </a:lnTo>
                  <a:lnTo>
                    <a:pt x="174849" y="4242"/>
                  </a:lnTo>
                  <a:lnTo>
                    <a:pt x="179099" y="1767"/>
                  </a:lnTo>
                  <a:lnTo>
                    <a:pt x="188274" y="0"/>
                  </a:lnTo>
                  <a:lnTo>
                    <a:pt x="228899" y="11312"/>
                  </a:lnTo>
                  <a:lnTo>
                    <a:pt x="268824" y="42067"/>
                  </a:lnTo>
                  <a:lnTo>
                    <a:pt x="280124" y="101459"/>
                  </a:lnTo>
                  <a:lnTo>
                    <a:pt x="281899" y="130802"/>
                  </a:lnTo>
                  <a:lnTo>
                    <a:pt x="281899" y="133982"/>
                  </a:lnTo>
                  <a:lnTo>
                    <a:pt x="252574" y="164032"/>
                  </a:lnTo>
                  <a:lnTo>
                    <a:pt x="215124" y="175347"/>
                  </a:lnTo>
                  <a:lnTo>
                    <a:pt x="178049" y="180294"/>
                  </a:lnTo>
                  <a:lnTo>
                    <a:pt x="151549" y="182772"/>
                  </a:lnTo>
                  <a:close/>
                </a:path>
              </a:pathLst>
            </a:custGeom>
            <a:solidFill>
              <a:srgbClr val="F9A81A"/>
            </a:solidFill>
          </p:spPr>
          <p:txBody>
            <a:bodyPr wrap="square" lIns="0" tIns="0" rIns="0" bIns="0" rtlCol="0"/>
            <a:lstStyle/>
            <a:p>
              <a:endParaRPr/>
            </a:p>
          </p:txBody>
        </p:sp>
        <p:sp>
          <p:nvSpPr>
            <p:cNvPr id="15" name="object 15"/>
            <p:cNvSpPr/>
            <p:nvPr/>
          </p:nvSpPr>
          <p:spPr>
            <a:xfrm>
              <a:off x="8582807" y="1297922"/>
              <a:ext cx="152249" cy="182417"/>
            </a:xfrm>
            <a:prstGeom prst="rect">
              <a:avLst/>
            </a:prstGeom>
            <a:blipFill>
              <a:blip r:embed="rId4" cstate="print"/>
              <a:stretch>
                <a:fillRect/>
              </a:stretch>
            </a:blipFill>
          </p:spPr>
          <p:txBody>
            <a:bodyPr wrap="square" lIns="0" tIns="0" rIns="0" bIns="0" rtlCol="0"/>
            <a:lstStyle/>
            <a:p>
              <a:endParaRPr/>
            </a:p>
          </p:txBody>
        </p:sp>
        <p:sp>
          <p:nvSpPr>
            <p:cNvPr id="16" name="object 16"/>
            <p:cNvSpPr/>
            <p:nvPr/>
          </p:nvSpPr>
          <p:spPr>
            <a:xfrm>
              <a:off x="8576132" y="1644811"/>
              <a:ext cx="143510" cy="36830"/>
            </a:xfrm>
            <a:custGeom>
              <a:avLst/>
              <a:gdLst/>
              <a:ahLst/>
              <a:cxnLst/>
              <a:rect l="l" t="t" r="r" b="b"/>
              <a:pathLst>
                <a:path w="143509" h="36830">
                  <a:moveTo>
                    <a:pt x="59624" y="36687"/>
                  </a:moveTo>
                  <a:lnTo>
                    <a:pt x="0" y="9942"/>
                  </a:lnTo>
                  <a:lnTo>
                    <a:pt x="142924" y="0"/>
                  </a:lnTo>
                  <a:lnTo>
                    <a:pt x="139099" y="30572"/>
                  </a:lnTo>
                  <a:lnTo>
                    <a:pt x="59624" y="36687"/>
                  </a:lnTo>
                  <a:close/>
                </a:path>
              </a:pathLst>
            </a:custGeom>
            <a:solidFill>
              <a:srgbClr val="F9A81A"/>
            </a:solidFill>
          </p:spPr>
          <p:txBody>
            <a:bodyPr wrap="square" lIns="0" tIns="0" rIns="0" bIns="0" rtlCol="0"/>
            <a:lstStyle/>
            <a:p>
              <a:endParaRPr/>
            </a:p>
          </p:txBody>
        </p:sp>
      </p:grpSp>
      <p:grpSp>
        <p:nvGrpSpPr>
          <p:cNvPr id="17" name="object 17"/>
          <p:cNvGrpSpPr/>
          <p:nvPr/>
        </p:nvGrpSpPr>
        <p:grpSpPr>
          <a:xfrm>
            <a:off x="8441283" y="1905988"/>
            <a:ext cx="434975" cy="434975"/>
            <a:chOff x="8441283" y="1905988"/>
            <a:chExt cx="434975" cy="434975"/>
          </a:xfrm>
        </p:grpSpPr>
        <p:sp>
          <p:nvSpPr>
            <p:cNvPr id="18" name="object 18"/>
            <p:cNvSpPr/>
            <p:nvPr/>
          </p:nvSpPr>
          <p:spPr>
            <a:xfrm>
              <a:off x="8450808" y="1915513"/>
              <a:ext cx="415925" cy="415925"/>
            </a:xfrm>
            <a:custGeom>
              <a:avLst/>
              <a:gdLst/>
              <a:ahLst/>
              <a:cxnLst/>
              <a:rect l="l" t="t" r="r" b="b"/>
              <a:pathLst>
                <a:path w="415925" h="415925">
                  <a:moveTo>
                    <a:pt x="0" y="207899"/>
                  </a:moveTo>
                  <a:lnTo>
                    <a:pt x="5491" y="160230"/>
                  </a:lnTo>
                  <a:lnTo>
                    <a:pt x="21134" y="116470"/>
                  </a:lnTo>
                  <a:lnTo>
                    <a:pt x="45679" y="77868"/>
                  </a:lnTo>
                  <a:lnTo>
                    <a:pt x="77877" y="45673"/>
                  </a:lnTo>
                  <a:lnTo>
                    <a:pt x="116479" y="21131"/>
                  </a:lnTo>
                  <a:lnTo>
                    <a:pt x="160236" y="5490"/>
                  </a:lnTo>
                  <a:lnTo>
                    <a:pt x="207899" y="0"/>
                  </a:lnTo>
                  <a:lnTo>
                    <a:pt x="248654" y="4031"/>
                  </a:lnTo>
                  <a:lnTo>
                    <a:pt x="287468" y="15825"/>
                  </a:lnTo>
                  <a:lnTo>
                    <a:pt x="323254" y="34930"/>
                  </a:lnTo>
                  <a:lnTo>
                    <a:pt x="354924" y="60892"/>
                  </a:lnTo>
                  <a:lnTo>
                    <a:pt x="380878" y="92557"/>
                  </a:lnTo>
                  <a:lnTo>
                    <a:pt x="399977" y="128340"/>
                  </a:lnTo>
                  <a:lnTo>
                    <a:pt x="411768" y="167151"/>
                  </a:lnTo>
                  <a:lnTo>
                    <a:pt x="415799" y="207899"/>
                  </a:lnTo>
                  <a:lnTo>
                    <a:pt x="410308" y="255569"/>
                  </a:lnTo>
                  <a:lnTo>
                    <a:pt x="394668" y="299328"/>
                  </a:lnTo>
                  <a:lnTo>
                    <a:pt x="370127" y="337930"/>
                  </a:lnTo>
                  <a:lnTo>
                    <a:pt x="337932" y="370125"/>
                  </a:lnTo>
                  <a:lnTo>
                    <a:pt x="299330" y="394668"/>
                  </a:lnTo>
                  <a:lnTo>
                    <a:pt x="255570" y="410308"/>
                  </a:lnTo>
                  <a:lnTo>
                    <a:pt x="207899" y="415799"/>
                  </a:lnTo>
                  <a:lnTo>
                    <a:pt x="160236" y="410308"/>
                  </a:lnTo>
                  <a:lnTo>
                    <a:pt x="116479" y="394668"/>
                  </a:lnTo>
                  <a:lnTo>
                    <a:pt x="77877" y="370125"/>
                  </a:lnTo>
                  <a:lnTo>
                    <a:pt x="45679" y="337930"/>
                  </a:lnTo>
                  <a:lnTo>
                    <a:pt x="21134" y="299328"/>
                  </a:lnTo>
                  <a:lnTo>
                    <a:pt x="5491" y="255569"/>
                  </a:lnTo>
                  <a:lnTo>
                    <a:pt x="0" y="207899"/>
                  </a:lnTo>
                  <a:close/>
                </a:path>
              </a:pathLst>
            </a:custGeom>
            <a:ln w="19049">
              <a:solidFill>
                <a:srgbClr val="F9A81A"/>
              </a:solidFill>
            </a:ln>
          </p:spPr>
          <p:txBody>
            <a:bodyPr wrap="square" lIns="0" tIns="0" rIns="0" bIns="0" rtlCol="0"/>
            <a:lstStyle/>
            <a:p>
              <a:endParaRPr/>
            </a:p>
          </p:txBody>
        </p:sp>
        <p:sp>
          <p:nvSpPr>
            <p:cNvPr id="19" name="object 19"/>
            <p:cNvSpPr/>
            <p:nvPr/>
          </p:nvSpPr>
          <p:spPr>
            <a:xfrm>
              <a:off x="8518158" y="2141158"/>
              <a:ext cx="281940" cy="182880"/>
            </a:xfrm>
            <a:custGeom>
              <a:avLst/>
              <a:gdLst/>
              <a:ahLst/>
              <a:cxnLst/>
              <a:rect l="l" t="t" r="r" b="b"/>
              <a:pathLst>
                <a:path w="281940" h="182880">
                  <a:moveTo>
                    <a:pt x="151549" y="182772"/>
                  </a:moveTo>
                  <a:lnTo>
                    <a:pt x="81599" y="178527"/>
                  </a:lnTo>
                  <a:lnTo>
                    <a:pt x="36049" y="167569"/>
                  </a:lnTo>
                  <a:lnTo>
                    <a:pt x="0" y="137519"/>
                  </a:lnTo>
                  <a:lnTo>
                    <a:pt x="0" y="131509"/>
                  </a:lnTo>
                  <a:lnTo>
                    <a:pt x="5299" y="67167"/>
                  </a:lnTo>
                  <a:lnTo>
                    <a:pt x="25449" y="26514"/>
                  </a:lnTo>
                  <a:lnTo>
                    <a:pt x="72074" y="5657"/>
                  </a:lnTo>
                  <a:lnTo>
                    <a:pt x="96799" y="0"/>
                  </a:lnTo>
                  <a:lnTo>
                    <a:pt x="103149" y="2122"/>
                  </a:lnTo>
                  <a:lnTo>
                    <a:pt x="105974" y="3887"/>
                  </a:lnTo>
                  <a:lnTo>
                    <a:pt x="111974" y="7424"/>
                  </a:lnTo>
                  <a:lnTo>
                    <a:pt x="124699" y="12727"/>
                  </a:lnTo>
                  <a:lnTo>
                    <a:pt x="137774" y="15202"/>
                  </a:lnTo>
                  <a:lnTo>
                    <a:pt x="151199" y="14494"/>
                  </a:lnTo>
                  <a:lnTo>
                    <a:pt x="158249" y="12374"/>
                  </a:lnTo>
                  <a:lnTo>
                    <a:pt x="166724" y="8837"/>
                  </a:lnTo>
                  <a:lnTo>
                    <a:pt x="174849" y="4242"/>
                  </a:lnTo>
                  <a:lnTo>
                    <a:pt x="179099" y="1767"/>
                  </a:lnTo>
                  <a:lnTo>
                    <a:pt x="188274" y="0"/>
                  </a:lnTo>
                  <a:lnTo>
                    <a:pt x="228899" y="11312"/>
                  </a:lnTo>
                  <a:lnTo>
                    <a:pt x="268824" y="42067"/>
                  </a:lnTo>
                  <a:lnTo>
                    <a:pt x="280124" y="101459"/>
                  </a:lnTo>
                  <a:lnTo>
                    <a:pt x="281899" y="130802"/>
                  </a:lnTo>
                  <a:lnTo>
                    <a:pt x="281899" y="133982"/>
                  </a:lnTo>
                  <a:lnTo>
                    <a:pt x="252574" y="164032"/>
                  </a:lnTo>
                  <a:lnTo>
                    <a:pt x="215124" y="175347"/>
                  </a:lnTo>
                  <a:lnTo>
                    <a:pt x="178049" y="180294"/>
                  </a:lnTo>
                  <a:lnTo>
                    <a:pt x="151549" y="182772"/>
                  </a:lnTo>
                  <a:close/>
                </a:path>
              </a:pathLst>
            </a:custGeom>
            <a:solidFill>
              <a:srgbClr val="F9A81A"/>
            </a:solidFill>
          </p:spPr>
          <p:txBody>
            <a:bodyPr wrap="square" lIns="0" tIns="0" rIns="0" bIns="0" rtlCol="0"/>
            <a:lstStyle/>
            <a:p>
              <a:endParaRPr/>
            </a:p>
          </p:txBody>
        </p:sp>
        <p:sp>
          <p:nvSpPr>
            <p:cNvPr id="20" name="object 20"/>
            <p:cNvSpPr/>
            <p:nvPr/>
          </p:nvSpPr>
          <p:spPr>
            <a:xfrm>
              <a:off x="8582807" y="1949196"/>
              <a:ext cx="152249" cy="182417"/>
            </a:xfrm>
            <a:prstGeom prst="rect">
              <a:avLst/>
            </a:prstGeom>
            <a:blipFill>
              <a:blip r:embed="rId5" cstate="print"/>
              <a:stretch>
                <a:fillRect/>
              </a:stretch>
            </a:blipFill>
          </p:spPr>
          <p:txBody>
            <a:bodyPr wrap="square" lIns="0" tIns="0" rIns="0" bIns="0" rtlCol="0"/>
            <a:lstStyle/>
            <a:p>
              <a:endParaRPr/>
            </a:p>
          </p:txBody>
        </p:sp>
        <p:sp>
          <p:nvSpPr>
            <p:cNvPr id="21" name="object 21"/>
            <p:cNvSpPr/>
            <p:nvPr/>
          </p:nvSpPr>
          <p:spPr>
            <a:xfrm>
              <a:off x="8576132" y="2296085"/>
              <a:ext cx="143510" cy="36830"/>
            </a:xfrm>
            <a:custGeom>
              <a:avLst/>
              <a:gdLst/>
              <a:ahLst/>
              <a:cxnLst/>
              <a:rect l="l" t="t" r="r" b="b"/>
              <a:pathLst>
                <a:path w="143509" h="36830">
                  <a:moveTo>
                    <a:pt x="59624" y="36687"/>
                  </a:moveTo>
                  <a:lnTo>
                    <a:pt x="0" y="9942"/>
                  </a:lnTo>
                  <a:lnTo>
                    <a:pt x="142924" y="0"/>
                  </a:lnTo>
                  <a:lnTo>
                    <a:pt x="139099" y="30572"/>
                  </a:lnTo>
                  <a:lnTo>
                    <a:pt x="59624" y="36687"/>
                  </a:lnTo>
                  <a:close/>
                </a:path>
              </a:pathLst>
            </a:custGeom>
            <a:solidFill>
              <a:srgbClr val="F9A81A"/>
            </a:solidFill>
          </p:spPr>
          <p:txBody>
            <a:bodyPr wrap="square" lIns="0" tIns="0" rIns="0" bIns="0" rtlCol="0"/>
            <a:lstStyle/>
            <a:p>
              <a:endParaRPr/>
            </a:p>
          </p:txBody>
        </p:sp>
      </p:grpSp>
      <p:grpSp>
        <p:nvGrpSpPr>
          <p:cNvPr id="22" name="object 22"/>
          <p:cNvGrpSpPr/>
          <p:nvPr/>
        </p:nvGrpSpPr>
        <p:grpSpPr>
          <a:xfrm>
            <a:off x="8441283" y="2428762"/>
            <a:ext cx="434975" cy="434975"/>
            <a:chOff x="8441283" y="2428762"/>
            <a:chExt cx="434975" cy="434975"/>
          </a:xfrm>
        </p:grpSpPr>
        <p:sp>
          <p:nvSpPr>
            <p:cNvPr id="23" name="object 23"/>
            <p:cNvSpPr/>
            <p:nvPr/>
          </p:nvSpPr>
          <p:spPr>
            <a:xfrm>
              <a:off x="8450808" y="2438287"/>
              <a:ext cx="415925" cy="415925"/>
            </a:xfrm>
            <a:custGeom>
              <a:avLst/>
              <a:gdLst/>
              <a:ahLst/>
              <a:cxnLst/>
              <a:rect l="l" t="t" r="r" b="b"/>
              <a:pathLst>
                <a:path w="415925" h="415925">
                  <a:moveTo>
                    <a:pt x="0" y="207907"/>
                  </a:moveTo>
                  <a:lnTo>
                    <a:pt x="5491" y="160235"/>
                  </a:lnTo>
                  <a:lnTo>
                    <a:pt x="21134" y="116474"/>
                  </a:lnTo>
                  <a:lnTo>
                    <a:pt x="45679" y="77871"/>
                  </a:lnTo>
                  <a:lnTo>
                    <a:pt x="77877" y="45674"/>
                  </a:lnTo>
                  <a:lnTo>
                    <a:pt x="116479" y="21131"/>
                  </a:lnTo>
                  <a:lnTo>
                    <a:pt x="160236" y="5490"/>
                  </a:lnTo>
                  <a:lnTo>
                    <a:pt x="207899" y="0"/>
                  </a:lnTo>
                  <a:lnTo>
                    <a:pt x="248654" y="4031"/>
                  </a:lnTo>
                  <a:lnTo>
                    <a:pt x="287468" y="15825"/>
                  </a:lnTo>
                  <a:lnTo>
                    <a:pt x="323254" y="34930"/>
                  </a:lnTo>
                  <a:lnTo>
                    <a:pt x="354924" y="60892"/>
                  </a:lnTo>
                  <a:lnTo>
                    <a:pt x="380878" y="92556"/>
                  </a:lnTo>
                  <a:lnTo>
                    <a:pt x="399977" y="128339"/>
                  </a:lnTo>
                  <a:lnTo>
                    <a:pt x="411768" y="167152"/>
                  </a:lnTo>
                  <a:lnTo>
                    <a:pt x="415799" y="207907"/>
                  </a:lnTo>
                  <a:lnTo>
                    <a:pt x="410308" y="255578"/>
                  </a:lnTo>
                  <a:lnTo>
                    <a:pt x="394668" y="299338"/>
                  </a:lnTo>
                  <a:lnTo>
                    <a:pt x="370127" y="337939"/>
                  </a:lnTo>
                  <a:lnTo>
                    <a:pt x="337932" y="370135"/>
                  </a:lnTo>
                  <a:lnTo>
                    <a:pt x="299330" y="394676"/>
                  </a:lnTo>
                  <a:lnTo>
                    <a:pt x="255570" y="410316"/>
                  </a:lnTo>
                  <a:lnTo>
                    <a:pt x="207899" y="415806"/>
                  </a:lnTo>
                  <a:lnTo>
                    <a:pt x="160236" y="410316"/>
                  </a:lnTo>
                  <a:lnTo>
                    <a:pt x="116479" y="394676"/>
                  </a:lnTo>
                  <a:lnTo>
                    <a:pt x="77877" y="370135"/>
                  </a:lnTo>
                  <a:lnTo>
                    <a:pt x="45679" y="337939"/>
                  </a:lnTo>
                  <a:lnTo>
                    <a:pt x="21134" y="299338"/>
                  </a:lnTo>
                  <a:lnTo>
                    <a:pt x="5491" y="255578"/>
                  </a:lnTo>
                  <a:lnTo>
                    <a:pt x="0" y="207907"/>
                  </a:lnTo>
                  <a:close/>
                </a:path>
              </a:pathLst>
            </a:custGeom>
            <a:ln w="19049">
              <a:solidFill>
                <a:srgbClr val="F9A81A"/>
              </a:solidFill>
            </a:ln>
          </p:spPr>
          <p:txBody>
            <a:bodyPr wrap="square" lIns="0" tIns="0" rIns="0" bIns="0" rtlCol="0"/>
            <a:lstStyle/>
            <a:p>
              <a:endParaRPr/>
            </a:p>
          </p:txBody>
        </p:sp>
        <p:sp>
          <p:nvSpPr>
            <p:cNvPr id="24" name="object 24"/>
            <p:cNvSpPr/>
            <p:nvPr/>
          </p:nvSpPr>
          <p:spPr>
            <a:xfrm>
              <a:off x="8518158" y="2663944"/>
              <a:ext cx="281940" cy="182880"/>
            </a:xfrm>
            <a:custGeom>
              <a:avLst/>
              <a:gdLst/>
              <a:ahLst/>
              <a:cxnLst/>
              <a:rect l="l" t="t" r="r" b="b"/>
              <a:pathLst>
                <a:path w="281940" h="182880">
                  <a:moveTo>
                    <a:pt x="151549" y="182749"/>
                  </a:moveTo>
                  <a:lnTo>
                    <a:pt x="81599" y="178524"/>
                  </a:lnTo>
                  <a:lnTo>
                    <a:pt x="36049" y="167549"/>
                  </a:lnTo>
                  <a:lnTo>
                    <a:pt x="0" y="137499"/>
                  </a:lnTo>
                  <a:lnTo>
                    <a:pt x="0" y="131499"/>
                  </a:lnTo>
                  <a:lnTo>
                    <a:pt x="5299" y="67149"/>
                  </a:lnTo>
                  <a:lnTo>
                    <a:pt x="25449" y="26499"/>
                  </a:lnTo>
                  <a:lnTo>
                    <a:pt x="72074" y="5649"/>
                  </a:lnTo>
                  <a:lnTo>
                    <a:pt x="96799" y="0"/>
                  </a:lnTo>
                  <a:lnTo>
                    <a:pt x="103149" y="2099"/>
                  </a:lnTo>
                  <a:lnTo>
                    <a:pt x="105974" y="3874"/>
                  </a:lnTo>
                  <a:lnTo>
                    <a:pt x="111974" y="7399"/>
                  </a:lnTo>
                  <a:lnTo>
                    <a:pt x="124699" y="12724"/>
                  </a:lnTo>
                  <a:lnTo>
                    <a:pt x="137774" y="15199"/>
                  </a:lnTo>
                  <a:lnTo>
                    <a:pt x="151199" y="14474"/>
                  </a:lnTo>
                  <a:lnTo>
                    <a:pt x="158249" y="12349"/>
                  </a:lnTo>
                  <a:lnTo>
                    <a:pt x="166724" y="8824"/>
                  </a:lnTo>
                  <a:lnTo>
                    <a:pt x="174849" y="4224"/>
                  </a:lnTo>
                  <a:lnTo>
                    <a:pt x="179099" y="1749"/>
                  </a:lnTo>
                  <a:lnTo>
                    <a:pt x="188274" y="0"/>
                  </a:lnTo>
                  <a:lnTo>
                    <a:pt x="228899" y="11299"/>
                  </a:lnTo>
                  <a:lnTo>
                    <a:pt x="268824" y="42049"/>
                  </a:lnTo>
                  <a:lnTo>
                    <a:pt x="280124" y="101449"/>
                  </a:lnTo>
                  <a:lnTo>
                    <a:pt x="281899" y="130799"/>
                  </a:lnTo>
                  <a:lnTo>
                    <a:pt x="281899" y="133974"/>
                  </a:lnTo>
                  <a:lnTo>
                    <a:pt x="252574" y="164024"/>
                  </a:lnTo>
                  <a:lnTo>
                    <a:pt x="215124" y="175324"/>
                  </a:lnTo>
                  <a:lnTo>
                    <a:pt x="178049" y="180274"/>
                  </a:lnTo>
                  <a:lnTo>
                    <a:pt x="151549" y="182749"/>
                  </a:lnTo>
                  <a:close/>
                </a:path>
              </a:pathLst>
            </a:custGeom>
            <a:solidFill>
              <a:srgbClr val="F9A81A"/>
            </a:solidFill>
          </p:spPr>
          <p:txBody>
            <a:bodyPr wrap="square" lIns="0" tIns="0" rIns="0" bIns="0" rtlCol="0"/>
            <a:lstStyle/>
            <a:p>
              <a:endParaRPr/>
            </a:p>
          </p:txBody>
        </p:sp>
        <p:sp>
          <p:nvSpPr>
            <p:cNvPr id="25" name="object 25"/>
            <p:cNvSpPr/>
            <p:nvPr/>
          </p:nvSpPr>
          <p:spPr>
            <a:xfrm>
              <a:off x="8582807" y="2471970"/>
              <a:ext cx="152249" cy="182424"/>
            </a:xfrm>
            <a:prstGeom prst="rect">
              <a:avLst/>
            </a:prstGeom>
            <a:blipFill>
              <a:blip r:embed="rId6" cstate="print"/>
              <a:stretch>
                <a:fillRect/>
              </a:stretch>
            </a:blipFill>
          </p:spPr>
          <p:txBody>
            <a:bodyPr wrap="square" lIns="0" tIns="0" rIns="0" bIns="0" rtlCol="0"/>
            <a:lstStyle/>
            <a:p>
              <a:endParaRPr/>
            </a:p>
          </p:txBody>
        </p:sp>
        <p:sp>
          <p:nvSpPr>
            <p:cNvPr id="26" name="object 26"/>
            <p:cNvSpPr/>
            <p:nvPr/>
          </p:nvSpPr>
          <p:spPr>
            <a:xfrm>
              <a:off x="8576132" y="2818869"/>
              <a:ext cx="143510" cy="36830"/>
            </a:xfrm>
            <a:custGeom>
              <a:avLst/>
              <a:gdLst/>
              <a:ahLst/>
              <a:cxnLst/>
              <a:rect l="l" t="t" r="r" b="b"/>
              <a:pathLst>
                <a:path w="143509" h="36830">
                  <a:moveTo>
                    <a:pt x="59624" y="36674"/>
                  </a:moveTo>
                  <a:lnTo>
                    <a:pt x="0" y="9924"/>
                  </a:lnTo>
                  <a:lnTo>
                    <a:pt x="142924" y="0"/>
                  </a:lnTo>
                  <a:lnTo>
                    <a:pt x="139099" y="30574"/>
                  </a:lnTo>
                  <a:lnTo>
                    <a:pt x="59624" y="36674"/>
                  </a:lnTo>
                  <a:close/>
                </a:path>
              </a:pathLst>
            </a:custGeom>
            <a:solidFill>
              <a:srgbClr val="F9A81A"/>
            </a:solidFill>
          </p:spPr>
          <p:txBody>
            <a:bodyPr wrap="square" lIns="0" tIns="0" rIns="0" bIns="0" rtlCol="0"/>
            <a:lstStyle/>
            <a:p>
              <a:endParaRPr/>
            </a:p>
          </p:txBody>
        </p:sp>
      </p:grpSp>
      <p:sp>
        <p:nvSpPr>
          <p:cNvPr id="27" name="object 27"/>
          <p:cNvSpPr txBox="1"/>
          <p:nvPr/>
        </p:nvSpPr>
        <p:spPr>
          <a:xfrm>
            <a:off x="5332443" y="3989649"/>
            <a:ext cx="3582035" cy="985519"/>
          </a:xfrm>
          <a:prstGeom prst="rect">
            <a:avLst/>
          </a:prstGeom>
        </p:spPr>
        <p:txBody>
          <a:bodyPr vert="horz" wrap="square" lIns="0" tIns="12700" rIns="0" bIns="0" rtlCol="0">
            <a:spAutoFit/>
          </a:bodyPr>
          <a:lstStyle/>
          <a:p>
            <a:pPr marL="12700" marR="5080">
              <a:lnSpc>
                <a:spcPct val="100000"/>
              </a:lnSpc>
              <a:spcBef>
                <a:spcPts val="100"/>
              </a:spcBef>
            </a:pPr>
            <a:r>
              <a:rPr sz="900" spc="-5" dirty="0">
                <a:solidFill>
                  <a:srgbClr val="FFFFFF"/>
                </a:solidFill>
                <a:latin typeface="Roboto"/>
                <a:cs typeface="Roboto"/>
              </a:rPr>
              <a:t>*These </a:t>
            </a:r>
            <a:r>
              <a:rPr sz="900" spc="-10" dirty="0">
                <a:solidFill>
                  <a:srgbClr val="FFFFFF"/>
                </a:solidFill>
                <a:latin typeface="Roboto"/>
                <a:cs typeface="Roboto"/>
              </a:rPr>
              <a:t>ﬁgures are </a:t>
            </a:r>
            <a:r>
              <a:rPr sz="900" spc="-5" dirty="0">
                <a:solidFill>
                  <a:srgbClr val="FFFFFF"/>
                </a:solidFill>
                <a:latin typeface="Roboto"/>
                <a:cs typeface="Roboto"/>
              </a:rPr>
              <a:t>not </a:t>
            </a:r>
            <a:r>
              <a:rPr sz="900" dirty="0">
                <a:solidFill>
                  <a:srgbClr val="FFFFFF"/>
                </a:solidFill>
                <a:latin typeface="Roboto"/>
                <a:cs typeface="Roboto"/>
              </a:rPr>
              <a:t>a </a:t>
            </a:r>
            <a:r>
              <a:rPr sz="900" spc="-5" dirty="0">
                <a:solidFill>
                  <a:srgbClr val="FFFFFF"/>
                </a:solidFill>
                <a:latin typeface="Roboto"/>
                <a:cs typeface="Roboto"/>
              </a:rPr>
              <a:t>guarantee, </a:t>
            </a:r>
            <a:r>
              <a:rPr sz="900" spc="-10" dirty="0">
                <a:solidFill>
                  <a:srgbClr val="FFFFFF"/>
                </a:solidFill>
                <a:latin typeface="Roboto"/>
                <a:cs typeface="Roboto"/>
              </a:rPr>
              <a:t>representation </a:t>
            </a:r>
            <a:r>
              <a:rPr sz="900" spc="-5" dirty="0">
                <a:solidFill>
                  <a:srgbClr val="FFFFFF"/>
                </a:solidFill>
                <a:latin typeface="Roboto"/>
                <a:cs typeface="Roboto"/>
              </a:rPr>
              <a:t>or projection </a:t>
            </a:r>
            <a:r>
              <a:rPr sz="900" spc="-10" dirty="0">
                <a:solidFill>
                  <a:srgbClr val="FFFFFF"/>
                </a:solidFill>
                <a:latin typeface="Roboto"/>
                <a:cs typeface="Roboto"/>
              </a:rPr>
              <a:t>of  </a:t>
            </a:r>
            <a:r>
              <a:rPr sz="900" spc="-5" dirty="0">
                <a:solidFill>
                  <a:srgbClr val="FFFFFF"/>
                </a:solidFill>
                <a:latin typeface="Roboto"/>
                <a:cs typeface="Roboto"/>
              </a:rPr>
              <a:t>earnings or proﬁts you can or should expect. </a:t>
            </a:r>
            <a:r>
              <a:rPr sz="900" spc="-10" dirty="0">
                <a:solidFill>
                  <a:srgbClr val="FFFFFF"/>
                </a:solidFill>
                <a:latin typeface="Roboto"/>
                <a:cs typeface="Roboto"/>
              </a:rPr>
              <a:t>They </a:t>
            </a:r>
            <a:r>
              <a:rPr sz="900" spc="-5" dirty="0">
                <a:solidFill>
                  <a:srgbClr val="FFFFFF"/>
                </a:solidFill>
                <a:latin typeface="Roboto"/>
                <a:cs typeface="Roboto"/>
              </a:rPr>
              <a:t>also do not </a:t>
            </a:r>
            <a:r>
              <a:rPr sz="900" spc="-10" dirty="0">
                <a:solidFill>
                  <a:srgbClr val="FFFFFF"/>
                </a:solidFill>
                <a:latin typeface="Roboto"/>
                <a:cs typeface="Roboto"/>
              </a:rPr>
              <a:t>include  </a:t>
            </a:r>
            <a:r>
              <a:rPr sz="900" spc="-5" dirty="0">
                <a:solidFill>
                  <a:srgbClr val="FFFFFF"/>
                </a:solidFill>
                <a:latin typeface="Roboto"/>
                <a:cs typeface="Roboto"/>
              </a:rPr>
              <a:t>expenses </a:t>
            </a:r>
            <a:r>
              <a:rPr sz="900" spc="-10" dirty="0">
                <a:solidFill>
                  <a:srgbClr val="FFFFFF"/>
                </a:solidFill>
                <a:latin typeface="Roboto"/>
                <a:cs typeface="Roboto"/>
              </a:rPr>
              <a:t>incurred </a:t>
            </a:r>
            <a:r>
              <a:rPr sz="900" spc="-5" dirty="0">
                <a:solidFill>
                  <a:srgbClr val="FFFFFF"/>
                </a:solidFill>
                <a:latin typeface="Roboto"/>
                <a:cs typeface="Roboto"/>
              </a:rPr>
              <a:t>by Agents in </a:t>
            </a:r>
            <a:r>
              <a:rPr sz="900" spc="-10" dirty="0">
                <a:solidFill>
                  <a:srgbClr val="FFFFFF"/>
                </a:solidFill>
                <a:latin typeface="Roboto"/>
                <a:cs typeface="Roboto"/>
              </a:rPr>
              <a:t>operating </a:t>
            </a:r>
            <a:r>
              <a:rPr sz="900" spc="-5" dirty="0">
                <a:solidFill>
                  <a:srgbClr val="FFFFFF"/>
                </a:solidFill>
                <a:latin typeface="Roboto"/>
                <a:cs typeface="Roboto"/>
              </a:rPr>
              <a:t>their businesses. eXp </a:t>
            </a:r>
            <a:r>
              <a:rPr sz="900" spc="-10" dirty="0">
                <a:solidFill>
                  <a:srgbClr val="FFFFFF"/>
                </a:solidFill>
                <a:latin typeface="Roboto"/>
                <a:cs typeface="Roboto"/>
              </a:rPr>
              <a:t>Realty  makes </a:t>
            </a:r>
            <a:r>
              <a:rPr sz="900" spc="-5" dirty="0">
                <a:solidFill>
                  <a:srgbClr val="FFFFFF"/>
                </a:solidFill>
                <a:latin typeface="Roboto"/>
                <a:cs typeface="Roboto"/>
              </a:rPr>
              <a:t>no guarantee of ﬁnancial success. Success with eXp </a:t>
            </a:r>
            <a:r>
              <a:rPr sz="900" spc="-10" dirty="0">
                <a:solidFill>
                  <a:srgbClr val="FFFFFF"/>
                </a:solidFill>
                <a:latin typeface="Roboto"/>
                <a:cs typeface="Roboto"/>
              </a:rPr>
              <a:t>Realty  results </a:t>
            </a:r>
            <a:r>
              <a:rPr sz="900" spc="-5" dirty="0">
                <a:solidFill>
                  <a:srgbClr val="FFFFFF"/>
                </a:solidFill>
                <a:latin typeface="Roboto"/>
                <a:cs typeface="Roboto"/>
              </a:rPr>
              <a:t>only </a:t>
            </a:r>
            <a:r>
              <a:rPr sz="900" spc="-10" dirty="0">
                <a:solidFill>
                  <a:srgbClr val="FFFFFF"/>
                </a:solidFill>
                <a:latin typeface="Roboto"/>
                <a:cs typeface="Roboto"/>
              </a:rPr>
              <a:t>from </a:t>
            </a:r>
            <a:r>
              <a:rPr sz="900" spc="-5" dirty="0">
                <a:solidFill>
                  <a:srgbClr val="FFFFFF"/>
                </a:solidFill>
                <a:latin typeface="Roboto"/>
                <a:cs typeface="Roboto"/>
              </a:rPr>
              <a:t>successful sales efforts, which </a:t>
            </a:r>
            <a:r>
              <a:rPr sz="900" spc="-10" dirty="0">
                <a:solidFill>
                  <a:srgbClr val="FFFFFF"/>
                </a:solidFill>
                <a:latin typeface="Roboto"/>
                <a:cs typeface="Roboto"/>
              </a:rPr>
              <a:t>require hard work,  </a:t>
            </a:r>
            <a:r>
              <a:rPr sz="900" spc="-5" dirty="0">
                <a:solidFill>
                  <a:srgbClr val="FFFFFF"/>
                </a:solidFill>
                <a:latin typeface="Roboto"/>
                <a:cs typeface="Roboto"/>
              </a:rPr>
              <a:t>diligence, skill, persistence, competence, and leadership. </a:t>
            </a:r>
            <a:r>
              <a:rPr sz="900" spc="-15" dirty="0">
                <a:solidFill>
                  <a:srgbClr val="FFFFFF"/>
                </a:solidFill>
                <a:latin typeface="Roboto"/>
                <a:cs typeface="Roboto"/>
              </a:rPr>
              <a:t>Your </a:t>
            </a:r>
            <a:r>
              <a:rPr sz="900" spc="-10" dirty="0">
                <a:solidFill>
                  <a:srgbClr val="FFFFFF"/>
                </a:solidFill>
                <a:latin typeface="Roboto"/>
                <a:cs typeface="Roboto"/>
              </a:rPr>
              <a:t>success  </a:t>
            </a:r>
            <a:r>
              <a:rPr sz="900" spc="-5" dirty="0">
                <a:solidFill>
                  <a:srgbClr val="FFFFFF"/>
                </a:solidFill>
                <a:latin typeface="Roboto"/>
                <a:cs typeface="Roboto"/>
              </a:rPr>
              <a:t>will depend upon how well you </a:t>
            </a:r>
            <a:r>
              <a:rPr sz="900" spc="-10" dirty="0">
                <a:solidFill>
                  <a:srgbClr val="FFFFFF"/>
                </a:solidFill>
                <a:latin typeface="Roboto"/>
                <a:cs typeface="Roboto"/>
              </a:rPr>
              <a:t>exercise </a:t>
            </a:r>
            <a:r>
              <a:rPr sz="900" spc="-5" dirty="0">
                <a:solidFill>
                  <a:srgbClr val="FFFFFF"/>
                </a:solidFill>
                <a:latin typeface="Roboto"/>
                <a:cs typeface="Roboto"/>
              </a:rPr>
              <a:t>these</a:t>
            </a:r>
            <a:r>
              <a:rPr sz="900" dirty="0">
                <a:solidFill>
                  <a:srgbClr val="FFFFFF"/>
                </a:solidFill>
                <a:latin typeface="Roboto"/>
                <a:cs typeface="Roboto"/>
              </a:rPr>
              <a:t> </a:t>
            </a:r>
            <a:r>
              <a:rPr sz="900" spc="-10" dirty="0">
                <a:solidFill>
                  <a:srgbClr val="FFFFFF"/>
                </a:solidFill>
                <a:latin typeface="Roboto"/>
                <a:cs typeface="Roboto"/>
              </a:rPr>
              <a:t>qualities.</a:t>
            </a:r>
            <a:endParaRPr sz="900">
              <a:latin typeface="Roboto"/>
              <a:cs typeface="Roboto"/>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3456863" y="0"/>
            <a:ext cx="5687695" cy="5143500"/>
          </a:xfrm>
          <a:custGeom>
            <a:avLst/>
            <a:gdLst/>
            <a:ahLst/>
            <a:cxnLst/>
            <a:rect l="l" t="t" r="r" b="b"/>
            <a:pathLst>
              <a:path w="5687695" h="5143500">
                <a:moveTo>
                  <a:pt x="2461869" y="0"/>
                </a:moveTo>
                <a:lnTo>
                  <a:pt x="125450" y="0"/>
                </a:lnTo>
                <a:lnTo>
                  <a:pt x="1275422" y="1554200"/>
                </a:lnTo>
                <a:lnTo>
                  <a:pt x="2461869" y="0"/>
                </a:lnTo>
                <a:close/>
              </a:path>
              <a:path w="5687695" h="5143500">
                <a:moveTo>
                  <a:pt x="5687111" y="6985"/>
                </a:moveTo>
                <a:lnTo>
                  <a:pt x="3895941" y="6985"/>
                </a:lnTo>
                <a:lnTo>
                  <a:pt x="0" y="5129542"/>
                </a:lnTo>
                <a:lnTo>
                  <a:pt x="2982938" y="5136515"/>
                </a:lnTo>
                <a:lnTo>
                  <a:pt x="3491712" y="4439577"/>
                </a:lnTo>
                <a:lnTo>
                  <a:pt x="4021391" y="5143500"/>
                </a:lnTo>
                <a:lnTo>
                  <a:pt x="5687111" y="5143500"/>
                </a:lnTo>
                <a:lnTo>
                  <a:pt x="5687111" y="4439577"/>
                </a:lnTo>
                <a:lnTo>
                  <a:pt x="5687111" y="3371202"/>
                </a:lnTo>
                <a:lnTo>
                  <a:pt x="5004117" y="2488120"/>
                </a:lnTo>
                <a:lnTo>
                  <a:pt x="5687111" y="1577454"/>
                </a:lnTo>
                <a:lnTo>
                  <a:pt x="5687111" y="6985"/>
                </a:lnTo>
                <a:close/>
              </a:path>
            </a:pathLst>
          </a:custGeom>
          <a:solidFill>
            <a:srgbClr val="E1E2E4">
              <a:alpha val="44309"/>
            </a:srgbClr>
          </a:solidFill>
        </p:spPr>
        <p:txBody>
          <a:bodyPr wrap="square" lIns="0" tIns="0" rIns="0" bIns="0" rtlCol="0"/>
          <a:lstStyle/>
          <a:p>
            <a:endParaRPr/>
          </a:p>
        </p:txBody>
      </p:sp>
      <p:sp>
        <p:nvSpPr>
          <p:cNvPr id="3" name="object 3"/>
          <p:cNvSpPr txBox="1">
            <a:spLocks noGrp="1"/>
          </p:cNvSpPr>
          <p:nvPr>
            <p:ph type="title"/>
          </p:nvPr>
        </p:nvSpPr>
        <p:spPr>
          <a:xfrm>
            <a:off x="413239" y="253359"/>
            <a:ext cx="5097780" cy="482600"/>
          </a:xfrm>
          <a:prstGeom prst="rect">
            <a:avLst/>
          </a:prstGeom>
        </p:spPr>
        <p:txBody>
          <a:bodyPr vert="horz" wrap="square" lIns="0" tIns="12700" rIns="0" bIns="0" rtlCol="0">
            <a:spAutoFit/>
          </a:bodyPr>
          <a:lstStyle/>
          <a:p>
            <a:pPr marL="12700">
              <a:lnSpc>
                <a:spcPct val="100000"/>
              </a:lnSpc>
              <a:spcBef>
                <a:spcPts val="100"/>
              </a:spcBef>
            </a:pPr>
            <a:r>
              <a:rPr sz="3000" spc="-5" dirty="0">
                <a:solidFill>
                  <a:srgbClr val="18469C"/>
                </a:solidFill>
              </a:rPr>
              <a:t>eXp </a:t>
            </a:r>
            <a:r>
              <a:rPr sz="3000" spc="-10" dirty="0">
                <a:solidFill>
                  <a:srgbClr val="18469C"/>
                </a:solidFill>
              </a:rPr>
              <a:t>Revenue Share</a:t>
            </a:r>
            <a:r>
              <a:rPr sz="3000" spc="-45" dirty="0">
                <a:solidFill>
                  <a:srgbClr val="18469C"/>
                </a:solidFill>
              </a:rPr>
              <a:t> </a:t>
            </a:r>
            <a:r>
              <a:rPr sz="3000" spc="-10" dirty="0">
                <a:solidFill>
                  <a:srgbClr val="18469C"/>
                </a:solidFill>
              </a:rPr>
              <a:t>Explained</a:t>
            </a:r>
            <a:endParaRPr sz="3000"/>
          </a:p>
        </p:txBody>
      </p:sp>
      <p:sp>
        <p:nvSpPr>
          <p:cNvPr id="4" name="object 4"/>
          <p:cNvSpPr/>
          <p:nvPr/>
        </p:nvSpPr>
        <p:spPr>
          <a:xfrm>
            <a:off x="5429351" y="1618551"/>
            <a:ext cx="3272154" cy="2773680"/>
          </a:xfrm>
          <a:custGeom>
            <a:avLst/>
            <a:gdLst/>
            <a:ahLst/>
            <a:cxnLst/>
            <a:rect l="l" t="t" r="r" b="b"/>
            <a:pathLst>
              <a:path w="3272154" h="2773679">
                <a:moveTo>
                  <a:pt x="3271926" y="0"/>
                </a:moveTo>
                <a:lnTo>
                  <a:pt x="0" y="0"/>
                </a:lnTo>
                <a:lnTo>
                  <a:pt x="0" y="396201"/>
                </a:lnTo>
                <a:lnTo>
                  <a:pt x="0" y="792403"/>
                </a:lnTo>
                <a:lnTo>
                  <a:pt x="0" y="2773400"/>
                </a:lnTo>
                <a:lnTo>
                  <a:pt x="3271926" y="2773400"/>
                </a:lnTo>
                <a:lnTo>
                  <a:pt x="3271926" y="396201"/>
                </a:lnTo>
                <a:lnTo>
                  <a:pt x="3271926" y="0"/>
                </a:lnTo>
                <a:close/>
              </a:path>
            </a:pathLst>
          </a:custGeom>
          <a:solidFill>
            <a:srgbClr val="E1E2E4"/>
          </a:solidFill>
        </p:spPr>
        <p:txBody>
          <a:bodyPr wrap="square" lIns="0" tIns="0" rIns="0" bIns="0" rtlCol="0"/>
          <a:lstStyle/>
          <a:p>
            <a:endParaRPr/>
          </a:p>
        </p:txBody>
      </p:sp>
      <p:sp>
        <p:nvSpPr>
          <p:cNvPr id="5" name="object 5"/>
          <p:cNvSpPr txBox="1"/>
          <p:nvPr/>
        </p:nvSpPr>
        <p:spPr>
          <a:xfrm>
            <a:off x="5502378" y="1111583"/>
            <a:ext cx="1541145" cy="421640"/>
          </a:xfrm>
          <a:prstGeom prst="rect">
            <a:avLst/>
          </a:prstGeom>
        </p:spPr>
        <p:txBody>
          <a:bodyPr vert="horz" wrap="square" lIns="0" tIns="12700" rIns="0" bIns="0" rtlCol="0">
            <a:spAutoFit/>
          </a:bodyPr>
          <a:lstStyle/>
          <a:p>
            <a:pPr marL="12700" marR="5080">
              <a:lnSpc>
                <a:spcPct val="100000"/>
              </a:lnSpc>
              <a:spcBef>
                <a:spcPts val="100"/>
              </a:spcBef>
            </a:pPr>
            <a:r>
              <a:rPr sz="1300" spc="-10" dirty="0">
                <a:solidFill>
                  <a:srgbClr val="343A42"/>
                </a:solidFill>
                <a:latin typeface="Roboto"/>
                <a:cs typeface="Roboto"/>
              </a:rPr>
              <a:t>Personal Qualifying  </a:t>
            </a:r>
            <a:r>
              <a:rPr sz="1300" spc="-5" dirty="0">
                <a:solidFill>
                  <a:srgbClr val="343A42"/>
                </a:solidFill>
                <a:latin typeface="Roboto"/>
                <a:cs typeface="Roboto"/>
              </a:rPr>
              <a:t>Agent Count</a:t>
            </a:r>
            <a:r>
              <a:rPr sz="1300" spc="-70" dirty="0">
                <a:solidFill>
                  <a:srgbClr val="343A42"/>
                </a:solidFill>
                <a:latin typeface="Roboto"/>
                <a:cs typeface="Roboto"/>
              </a:rPr>
              <a:t> </a:t>
            </a:r>
            <a:r>
              <a:rPr sz="1300" spc="-10" dirty="0">
                <a:solidFill>
                  <a:srgbClr val="343A42"/>
                </a:solidFill>
                <a:latin typeface="Roboto"/>
                <a:cs typeface="Roboto"/>
              </a:rPr>
              <a:t>Needed</a:t>
            </a:r>
            <a:endParaRPr sz="1300">
              <a:latin typeface="Roboto"/>
              <a:cs typeface="Roboto"/>
            </a:endParaRPr>
          </a:p>
        </p:txBody>
      </p:sp>
      <p:graphicFrame>
        <p:nvGraphicFramePr>
          <p:cNvPr id="6" name="object 6"/>
          <p:cNvGraphicFramePr>
            <a:graphicFrameLocks noGrp="1"/>
          </p:cNvGraphicFramePr>
          <p:nvPr/>
        </p:nvGraphicFramePr>
        <p:xfrm>
          <a:off x="408539" y="1618546"/>
          <a:ext cx="8293734" cy="2773393"/>
        </p:xfrm>
        <a:graphic>
          <a:graphicData uri="http://schemas.openxmlformats.org/drawingml/2006/table">
            <a:tbl>
              <a:tblPr firstRow="1" bandRow="1">
                <a:tableStyleId>{2D5ABB26-0587-4C30-8999-92F81FD0307C}</a:tableStyleId>
              </a:tblPr>
              <a:tblGrid>
                <a:gridCol w="1243330">
                  <a:extLst>
                    <a:ext uri="{9D8B030D-6E8A-4147-A177-3AD203B41FA5}">
                      <a16:colId xmlns:a16="http://schemas.microsoft.com/office/drawing/2014/main" val="20000"/>
                    </a:ext>
                  </a:extLst>
                </a:gridCol>
                <a:gridCol w="2660015">
                  <a:extLst>
                    <a:ext uri="{9D8B030D-6E8A-4147-A177-3AD203B41FA5}">
                      <a16:colId xmlns:a16="http://schemas.microsoft.com/office/drawing/2014/main" val="20001"/>
                    </a:ext>
                  </a:extLst>
                </a:gridCol>
                <a:gridCol w="4390389">
                  <a:extLst>
                    <a:ext uri="{9D8B030D-6E8A-4147-A177-3AD203B41FA5}">
                      <a16:colId xmlns:a16="http://schemas.microsoft.com/office/drawing/2014/main" val="20002"/>
                    </a:ext>
                  </a:extLst>
                </a:gridCol>
              </a:tblGrid>
              <a:tr h="396199">
                <a:tc>
                  <a:txBody>
                    <a:bodyPr/>
                    <a:lstStyle/>
                    <a:p>
                      <a:pPr marL="85725">
                        <a:lnSpc>
                          <a:spcPct val="100000"/>
                        </a:lnSpc>
                        <a:spcBef>
                          <a:spcPts val="620"/>
                        </a:spcBef>
                      </a:pPr>
                      <a:r>
                        <a:rPr sz="1300" b="0" spc="-5" dirty="0">
                          <a:solidFill>
                            <a:srgbClr val="FFFFFF"/>
                          </a:solidFill>
                          <a:latin typeface="Roboto Lt"/>
                          <a:cs typeface="Roboto Lt"/>
                        </a:rPr>
                        <a:t>Tier</a:t>
                      </a:r>
                      <a:r>
                        <a:rPr sz="1300" b="0" spc="-10" dirty="0">
                          <a:solidFill>
                            <a:srgbClr val="FFFFFF"/>
                          </a:solidFill>
                          <a:latin typeface="Roboto Lt"/>
                          <a:cs typeface="Roboto Lt"/>
                        </a:rPr>
                        <a:t> </a:t>
                      </a:r>
                      <a:r>
                        <a:rPr sz="1300" b="0" spc="-5" dirty="0">
                          <a:solidFill>
                            <a:srgbClr val="FFFFFF"/>
                          </a:solidFill>
                          <a:latin typeface="Roboto Lt"/>
                          <a:cs typeface="Roboto Lt"/>
                        </a:rPr>
                        <a:t>1</a:t>
                      </a:r>
                      <a:endParaRPr sz="1300">
                        <a:latin typeface="Roboto Lt"/>
                        <a:cs typeface="Roboto Lt"/>
                      </a:endParaRPr>
                    </a:p>
                  </a:txBody>
                  <a:tcPr marL="0" marR="0" marT="78740" marB="0">
                    <a:lnB w="9525">
                      <a:solidFill>
                        <a:srgbClr val="FFFFFF"/>
                      </a:solidFill>
                      <a:prstDash val="solid"/>
                    </a:lnB>
                    <a:solidFill>
                      <a:srgbClr val="699ABC"/>
                    </a:solidFill>
                  </a:tcPr>
                </a:tc>
                <a:tc>
                  <a:txBody>
                    <a:bodyPr/>
                    <a:lstStyle/>
                    <a:p>
                      <a:pPr marL="542290">
                        <a:lnSpc>
                          <a:spcPct val="100000"/>
                        </a:lnSpc>
                        <a:spcBef>
                          <a:spcPts val="620"/>
                        </a:spcBef>
                      </a:pPr>
                      <a:r>
                        <a:rPr sz="1300" b="0" spc="-5" dirty="0">
                          <a:solidFill>
                            <a:srgbClr val="343A42"/>
                          </a:solidFill>
                          <a:latin typeface="Roboto Lt"/>
                          <a:cs typeface="Roboto Lt"/>
                        </a:rPr>
                        <a:t>Up </a:t>
                      </a:r>
                      <a:r>
                        <a:rPr sz="1300" b="0" spc="-10" dirty="0">
                          <a:solidFill>
                            <a:srgbClr val="343A42"/>
                          </a:solidFill>
                          <a:latin typeface="Roboto Lt"/>
                          <a:cs typeface="Roboto Lt"/>
                        </a:rPr>
                        <a:t>to $2,800</a:t>
                      </a:r>
                      <a:endParaRPr sz="1300">
                        <a:latin typeface="Roboto Lt"/>
                        <a:cs typeface="Roboto Lt"/>
                      </a:endParaRPr>
                    </a:p>
                  </a:txBody>
                  <a:tcPr marL="0" marR="0" marT="78740" marB="0">
                    <a:lnB w="9525">
                      <a:solidFill>
                        <a:srgbClr val="FFFFFF"/>
                      </a:solidFill>
                      <a:prstDash val="solid"/>
                    </a:lnB>
                  </a:tcPr>
                </a:tc>
                <a:tc>
                  <a:txBody>
                    <a:bodyPr/>
                    <a:lstStyle/>
                    <a:p>
                      <a:pPr marL="1203325">
                        <a:lnSpc>
                          <a:spcPct val="100000"/>
                        </a:lnSpc>
                        <a:spcBef>
                          <a:spcPts val="620"/>
                        </a:spcBef>
                      </a:pPr>
                      <a:r>
                        <a:rPr sz="1300" b="0" spc="-10" dirty="0">
                          <a:solidFill>
                            <a:srgbClr val="343A42"/>
                          </a:solidFill>
                          <a:latin typeface="Roboto Lt"/>
                          <a:cs typeface="Roboto Lt"/>
                        </a:rPr>
                        <a:t>1+</a:t>
                      </a:r>
                      <a:endParaRPr sz="1300">
                        <a:latin typeface="Roboto Lt"/>
                        <a:cs typeface="Roboto Lt"/>
                      </a:endParaRPr>
                    </a:p>
                  </a:txBody>
                  <a:tcPr marL="0" marR="0" marT="78740" marB="0">
                    <a:lnB w="9525">
                      <a:solidFill>
                        <a:srgbClr val="FFFFFF"/>
                      </a:solidFill>
                      <a:prstDash val="solid"/>
                    </a:lnB>
                  </a:tcPr>
                </a:tc>
                <a:extLst>
                  <a:ext uri="{0D108BD9-81ED-4DB2-BD59-A6C34878D82A}">
                    <a16:rowId xmlns:a16="http://schemas.microsoft.com/office/drawing/2014/main" val="10000"/>
                  </a:ext>
                </a:extLst>
              </a:tr>
              <a:tr h="396199">
                <a:tc>
                  <a:txBody>
                    <a:bodyPr/>
                    <a:lstStyle/>
                    <a:p>
                      <a:pPr marL="85725">
                        <a:lnSpc>
                          <a:spcPct val="100000"/>
                        </a:lnSpc>
                        <a:spcBef>
                          <a:spcPts val="620"/>
                        </a:spcBef>
                      </a:pPr>
                      <a:r>
                        <a:rPr sz="1300" b="0" spc="-5" dirty="0">
                          <a:solidFill>
                            <a:srgbClr val="FFFFFF"/>
                          </a:solidFill>
                          <a:latin typeface="Roboto Lt"/>
                          <a:cs typeface="Roboto Lt"/>
                        </a:rPr>
                        <a:t>Tier</a:t>
                      </a:r>
                      <a:r>
                        <a:rPr sz="1300" b="0" spc="-10" dirty="0">
                          <a:solidFill>
                            <a:srgbClr val="FFFFFF"/>
                          </a:solidFill>
                          <a:latin typeface="Roboto Lt"/>
                          <a:cs typeface="Roboto Lt"/>
                        </a:rPr>
                        <a:t> </a:t>
                      </a:r>
                      <a:r>
                        <a:rPr sz="1300" b="0" spc="-5" dirty="0">
                          <a:solidFill>
                            <a:srgbClr val="FFFFFF"/>
                          </a:solidFill>
                          <a:latin typeface="Roboto Lt"/>
                          <a:cs typeface="Roboto Lt"/>
                        </a:rPr>
                        <a:t>2</a:t>
                      </a:r>
                      <a:endParaRPr sz="1300">
                        <a:latin typeface="Roboto Lt"/>
                        <a:cs typeface="Roboto Lt"/>
                      </a:endParaRPr>
                    </a:p>
                  </a:txBody>
                  <a:tcPr marL="0" marR="0" marT="78740" marB="0">
                    <a:lnT w="9525">
                      <a:solidFill>
                        <a:srgbClr val="FFFFFF"/>
                      </a:solidFill>
                      <a:prstDash val="solid"/>
                    </a:lnT>
                    <a:lnB w="9525">
                      <a:solidFill>
                        <a:srgbClr val="FFFFFF"/>
                      </a:solidFill>
                      <a:prstDash val="solid"/>
                    </a:lnB>
                    <a:solidFill>
                      <a:srgbClr val="699ABC"/>
                    </a:solidFill>
                  </a:tcPr>
                </a:tc>
                <a:tc>
                  <a:txBody>
                    <a:bodyPr/>
                    <a:lstStyle/>
                    <a:p>
                      <a:pPr marL="542290">
                        <a:lnSpc>
                          <a:spcPct val="100000"/>
                        </a:lnSpc>
                        <a:spcBef>
                          <a:spcPts val="620"/>
                        </a:spcBef>
                      </a:pPr>
                      <a:r>
                        <a:rPr sz="1300" b="0" spc="-5" dirty="0">
                          <a:solidFill>
                            <a:srgbClr val="343A42"/>
                          </a:solidFill>
                          <a:latin typeface="Roboto Lt"/>
                          <a:cs typeface="Roboto Lt"/>
                        </a:rPr>
                        <a:t>Up </a:t>
                      </a:r>
                      <a:r>
                        <a:rPr sz="1300" b="0" spc="-10" dirty="0">
                          <a:solidFill>
                            <a:srgbClr val="343A42"/>
                          </a:solidFill>
                          <a:latin typeface="Roboto Lt"/>
                          <a:cs typeface="Roboto Lt"/>
                        </a:rPr>
                        <a:t>to $3,200</a:t>
                      </a:r>
                      <a:endParaRPr sz="1300">
                        <a:latin typeface="Roboto Lt"/>
                        <a:cs typeface="Roboto Lt"/>
                      </a:endParaRPr>
                    </a:p>
                  </a:txBody>
                  <a:tcPr marL="0" marR="0" marT="78740" marB="0">
                    <a:lnT w="9525">
                      <a:solidFill>
                        <a:srgbClr val="FFFFFF"/>
                      </a:solidFill>
                      <a:prstDash val="solid"/>
                    </a:lnT>
                    <a:lnB w="9525">
                      <a:solidFill>
                        <a:srgbClr val="FFFFFF"/>
                      </a:solidFill>
                      <a:prstDash val="solid"/>
                    </a:lnB>
                  </a:tcPr>
                </a:tc>
                <a:tc>
                  <a:txBody>
                    <a:bodyPr/>
                    <a:lstStyle/>
                    <a:p>
                      <a:pPr marL="1203325">
                        <a:lnSpc>
                          <a:spcPct val="100000"/>
                        </a:lnSpc>
                        <a:spcBef>
                          <a:spcPts val="620"/>
                        </a:spcBef>
                      </a:pPr>
                      <a:r>
                        <a:rPr sz="1300" b="0" spc="-10" dirty="0">
                          <a:solidFill>
                            <a:srgbClr val="343A42"/>
                          </a:solidFill>
                          <a:latin typeface="Roboto Lt"/>
                          <a:cs typeface="Roboto Lt"/>
                        </a:rPr>
                        <a:t>5+</a:t>
                      </a:r>
                      <a:endParaRPr sz="1300">
                        <a:latin typeface="Roboto Lt"/>
                        <a:cs typeface="Roboto Lt"/>
                      </a:endParaRPr>
                    </a:p>
                  </a:txBody>
                  <a:tcPr marL="0" marR="0" marT="78740" marB="0">
                    <a:lnT w="9525">
                      <a:solidFill>
                        <a:srgbClr val="FFFFFF"/>
                      </a:solidFill>
                      <a:prstDash val="solid"/>
                    </a:lnT>
                    <a:lnB w="9525">
                      <a:solidFill>
                        <a:srgbClr val="FFFFFF"/>
                      </a:solidFill>
                      <a:prstDash val="solid"/>
                    </a:lnB>
                  </a:tcPr>
                </a:tc>
                <a:extLst>
                  <a:ext uri="{0D108BD9-81ED-4DB2-BD59-A6C34878D82A}">
                    <a16:rowId xmlns:a16="http://schemas.microsoft.com/office/drawing/2014/main" val="10001"/>
                  </a:ext>
                </a:extLst>
              </a:tr>
              <a:tr h="396199">
                <a:tc>
                  <a:txBody>
                    <a:bodyPr/>
                    <a:lstStyle/>
                    <a:p>
                      <a:pPr marL="85725">
                        <a:lnSpc>
                          <a:spcPct val="100000"/>
                        </a:lnSpc>
                        <a:spcBef>
                          <a:spcPts val="620"/>
                        </a:spcBef>
                      </a:pPr>
                      <a:r>
                        <a:rPr sz="1300" b="0" spc="-5" dirty="0">
                          <a:solidFill>
                            <a:srgbClr val="FFFFFF"/>
                          </a:solidFill>
                          <a:latin typeface="Roboto Lt"/>
                          <a:cs typeface="Roboto Lt"/>
                        </a:rPr>
                        <a:t>Tier</a:t>
                      </a:r>
                      <a:r>
                        <a:rPr sz="1300" b="0" spc="-10" dirty="0">
                          <a:solidFill>
                            <a:srgbClr val="FFFFFF"/>
                          </a:solidFill>
                          <a:latin typeface="Roboto Lt"/>
                          <a:cs typeface="Roboto Lt"/>
                        </a:rPr>
                        <a:t> </a:t>
                      </a:r>
                      <a:r>
                        <a:rPr sz="1300" b="0" spc="-5" dirty="0">
                          <a:solidFill>
                            <a:srgbClr val="FFFFFF"/>
                          </a:solidFill>
                          <a:latin typeface="Roboto Lt"/>
                          <a:cs typeface="Roboto Lt"/>
                        </a:rPr>
                        <a:t>3</a:t>
                      </a:r>
                      <a:endParaRPr sz="1300">
                        <a:latin typeface="Roboto Lt"/>
                        <a:cs typeface="Roboto Lt"/>
                      </a:endParaRPr>
                    </a:p>
                  </a:txBody>
                  <a:tcPr marL="0" marR="0" marT="78740" marB="0">
                    <a:lnT w="9525">
                      <a:solidFill>
                        <a:srgbClr val="FFFFFF"/>
                      </a:solidFill>
                      <a:prstDash val="solid"/>
                    </a:lnT>
                    <a:lnB w="9525">
                      <a:solidFill>
                        <a:srgbClr val="FFFFFF"/>
                      </a:solidFill>
                      <a:prstDash val="solid"/>
                    </a:lnB>
                    <a:solidFill>
                      <a:srgbClr val="699ABC"/>
                    </a:solidFill>
                  </a:tcPr>
                </a:tc>
                <a:tc>
                  <a:txBody>
                    <a:bodyPr/>
                    <a:lstStyle/>
                    <a:p>
                      <a:pPr marL="542290">
                        <a:lnSpc>
                          <a:spcPct val="100000"/>
                        </a:lnSpc>
                        <a:spcBef>
                          <a:spcPts val="620"/>
                        </a:spcBef>
                      </a:pPr>
                      <a:r>
                        <a:rPr sz="1300" b="0" spc="-5" dirty="0">
                          <a:solidFill>
                            <a:srgbClr val="343A42"/>
                          </a:solidFill>
                          <a:latin typeface="Roboto Lt"/>
                          <a:cs typeface="Roboto Lt"/>
                        </a:rPr>
                        <a:t>Up </a:t>
                      </a:r>
                      <a:r>
                        <a:rPr sz="1300" b="0" spc="-10" dirty="0">
                          <a:solidFill>
                            <a:srgbClr val="343A42"/>
                          </a:solidFill>
                          <a:latin typeface="Roboto Lt"/>
                          <a:cs typeface="Roboto Lt"/>
                        </a:rPr>
                        <a:t>to $2,000</a:t>
                      </a:r>
                      <a:endParaRPr sz="1300">
                        <a:latin typeface="Roboto Lt"/>
                        <a:cs typeface="Roboto Lt"/>
                      </a:endParaRPr>
                    </a:p>
                  </a:txBody>
                  <a:tcPr marL="0" marR="0" marT="78740" marB="0">
                    <a:lnT w="9525">
                      <a:solidFill>
                        <a:srgbClr val="FFFFFF"/>
                      </a:solidFill>
                      <a:prstDash val="solid"/>
                    </a:lnT>
                    <a:lnB w="9525">
                      <a:solidFill>
                        <a:srgbClr val="FFFFFF"/>
                      </a:solidFill>
                      <a:prstDash val="solid"/>
                    </a:lnB>
                  </a:tcPr>
                </a:tc>
                <a:tc>
                  <a:txBody>
                    <a:bodyPr/>
                    <a:lstStyle/>
                    <a:p>
                      <a:pPr marL="1203325">
                        <a:lnSpc>
                          <a:spcPct val="100000"/>
                        </a:lnSpc>
                        <a:spcBef>
                          <a:spcPts val="620"/>
                        </a:spcBef>
                      </a:pPr>
                      <a:r>
                        <a:rPr sz="1300" b="0" spc="-10" dirty="0">
                          <a:solidFill>
                            <a:srgbClr val="343A42"/>
                          </a:solidFill>
                          <a:latin typeface="Roboto Lt"/>
                          <a:cs typeface="Roboto Lt"/>
                        </a:rPr>
                        <a:t>10+</a:t>
                      </a:r>
                      <a:endParaRPr sz="1300">
                        <a:latin typeface="Roboto Lt"/>
                        <a:cs typeface="Roboto Lt"/>
                      </a:endParaRPr>
                    </a:p>
                  </a:txBody>
                  <a:tcPr marL="0" marR="0" marT="78740" marB="0">
                    <a:lnT w="9525">
                      <a:solidFill>
                        <a:srgbClr val="FFFFFF"/>
                      </a:solidFill>
                      <a:prstDash val="solid"/>
                    </a:lnT>
                    <a:lnB w="9525">
                      <a:solidFill>
                        <a:srgbClr val="FFFFFF"/>
                      </a:solidFill>
                      <a:prstDash val="solid"/>
                    </a:lnB>
                  </a:tcPr>
                </a:tc>
                <a:extLst>
                  <a:ext uri="{0D108BD9-81ED-4DB2-BD59-A6C34878D82A}">
                    <a16:rowId xmlns:a16="http://schemas.microsoft.com/office/drawing/2014/main" val="10002"/>
                  </a:ext>
                </a:extLst>
              </a:tr>
              <a:tr h="396199">
                <a:tc>
                  <a:txBody>
                    <a:bodyPr/>
                    <a:lstStyle/>
                    <a:p>
                      <a:pPr marL="85725">
                        <a:lnSpc>
                          <a:spcPct val="100000"/>
                        </a:lnSpc>
                        <a:spcBef>
                          <a:spcPts val="620"/>
                        </a:spcBef>
                      </a:pPr>
                      <a:r>
                        <a:rPr sz="1300" b="0" spc="-5" dirty="0">
                          <a:solidFill>
                            <a:srgbClr val="FFFFFF"/>
                          </a:solidFill>
                          <a:latin typeface="Roboto Lt"/>
                          <a:cs typeface="Roboto Lt"/>
                        </a:rPr>
                        <a:t>Tier</a:t>
                      </a:r>
                      <a:r>
                        <a:rPr sz="1300" b="0" spc="-10" dirty="0">
                          <a:solidFill>
                            <a:srgbClr val="FFFFFF"/>
                          </a:solidFill>
                          <a:latin typeface="Roboto Lt"/>
                          <a:cs typeface="Roboto Lt"/>
                        </a:rPr>
                        <a:t> </a:t>
                      </a:r>
                      <a:r>
                        <a:rPr sz="1300" b="0" spc="-5" dirty="0">
                          <a:solidFill>
                            <a:srgbClr val="FFFFFF"/>
                          </a:solidFill>
                          <a:latin typeface="Roboto Lt"/>
                          <a:cs typeface="Roboto Lt"/>
                        </a:rPr>
                        <a:t>4</a:t>
                      </a:r>
                      <a:endParaRPr sz="1300">
                        <a:latin typeface="Roboto Lt"/>
                        <a:cs typeface="Roboto Lt"/>
                      </a:endParaRPr>
                    </a:p>
                  </a:txBody>
                  <a:tcPr marL="0" marR="0" marT="78740" marB="0">
                    <a:lnT w="9525">
                      <a:solidFill>
                        <a:srgbClr val="FFFFFF"/>
                      </a:solidFill>
                      <a:prstDash val="solid"/>
                    </a:lnT>
                    <a:lnB w="9525">
                      <a:solidFill>
                        <a:srgbClr val="FFFFFF"/>
                      </a:solidFill>
                      <a:prstDash val="solid"/>
                    </a:lnB>
                    <a:solidFill>
                      <a:srgbClr val="699ABC"/>
                    </a:solidFill>
                  </a:tcPr>
                </a:tc>
                <a:tc>
                  <a:txBody>
                    <a:bodyPr/>
                    <a:lstStyle/>
                    <a:p>
                      <a:pPr marL="542290">
                        <a:lnSpc>
                          <a:spcPct val="100000"/>
                        </a:lnSpc>
                        <a:spcBef>
                          <a:spcPts val="620"/>
                        </a:spcBef>
                      </a:pPr>
                      <a:r>
                        <a:rPr sz="1300" b="0" spc="-5" dirty="0">
                          <a:solidFill>
                            <a:srgbClr val="343A42"/>
                          </a:solidFill>
                          <a:latin typeface="Roboto Lt"/>
                          <a:cs typeface="Roboto Lt"/>
                        </a:rPr>
                        <a:t>Up </a:t>
                      </a:r>
                      <a:r>
                        <a:rPr sz="1300" b="0" spc="-10" dirty="0">
                          <a:solidFill>
                            <a:srgbClr val="343A42"/>
                          </a:solidFill>
                          <a:latin typeface="Roboto Lt"/>
                          <a:cs typeface="Roboto Lt"/>
                        </a:rPr>
                        <a:t>to $1,200</a:t>
                      </a:r>
                      <a:endParaRPr sz="1300">
                        <a:latin typeface="Roboto Lt"/>
                        <a:cs typeface="Roboto Lt"/>
                      </a:endParaRPr>
                    </a:p>
                  </a:txBody>
                  <a:tcPr marL="0" marR="0" marT="78740" marB="0">
                    <a:lnT w="9525">
                      <a:solidFill>
                        <a:srgbClr val="FFFFFF"/>
                      </a:solidFill>
                      <a:prstDash val="solid"/>
                    </a:lnT>
                    <a:lnB w="9525">
                      <a:solidFill>
                        <a:srgbClr val="FFFFFF"/>
                      </a:solidFill>
                      <a:prstDash val="solid"/>
                    </a:lnB>
                  </a:tcPr>
                </a:tc>
                <a:tc>
                  <a:txBody>
                    <a:bodyPr/>
                    <a:lstStyle/>
                    <a:p>
                      <a:pPr marL="1203325">
                        <a:lnSpc>
                          <a:spcPct val="100000"/>
                        </a:lnSpc>
                        <a:spcBef>
                          <a:spcPts val="620"/>
                        </a:spcBef>
                      </a:pPr>
                      <a:r>
                        <a:rPr sz="1300" b="0" spc="-10" dirty="0">
                          <a:solidFill>
                            <a:srgbClr val="343A42"/>
                          </a:solidFill>
                          <a:latin typeface="Roboto Lt"/>
                          <a:cs typeface="Roboto Lt"/>
                        </a:rPr>
                        <a:t>15+</a:t>
                      </a:r>
                      <a:endParaRPr sz="1300">
                        <a:latin typeface="Roboto Lt"/>
                        <a:cs typeface="Roboto Lt"/>
                      </a:endParaRPr>
                    </a:p>
                  </a:txBody>
                  <a:tcPr marL="0" marR="0" marT="78740" marB="0">
                    <a:lnT w="9525">
                      <a:solidFill>
                        <a:srgbClr val="FFFFFF"/>
                      </a:solidFill>
                      <a:prstDash val="solid"/>
                    </a:lnT>
                    <a:lnB w="9525">
                      <a:solidFill>
                        <a:srgbClr val="FFFFFF"/>
                      </a:solidFill>
                      <a:prstDash val="solid"/>
                    </a:lnB>
                  </a:tcPr>
                </a:tc>
                <a:extLst>
                  <a:ext uri="{0D108BD9-81ED-4DB2-BD59-A6C34878D82A}">
                    <a16:rowId xmlns:a16="http://schemas.microsoft.com/office/drawing/2014/main" val="10003"/>
                  </a:ext>
                </a:extLst>
              </a:tr>
              <a:tr h="396199">
                <a:tc>
                  <a:txBody>
                    <a:bodyPr/>
                    <a:lstStyle/>
                    <a:p>
                      <a:pPr marL="85725">
                        <a:lnSpc>
                          <a:spcPct val="100000"/>
                        </a:lnSpc>
                        <a:spcBef>
                          <a:spcPts val="620"/>
                        </a:spcBef>
                      </a:pPr>
                      <a:r>
                        <a:rPr sz="1300" b="0" spc="-5" dirty="0">
                          <a:solidFill>
                            <a:srgbClr val="FFFFFF"/>
                          </a:solidFill>
                          <a:latin typeface="Roboto Lt"/>
                          <a:cs typeface="Roboto Lt"/>
                        </a:rPr>
                        <a:t>Tier</a:t>
                      </a:r>
                      <a:r>
                        <a:rPr sz="1300" b="0" spc="-10" dirty="0">
                          <a:solidFill>
                            <a:srgbClr val="FFFFFF"/>
                          </a:solidFill>
                          <a:latin typeface="Roboto Lt"/>
                          <a:cs typeface="Roboto Lt"/>
                        </a:rPr>
                        <a:t> </a:t>
                      </a:r>
                      <a:r>
                        <a:rPr sz="1300" b="0" spc="-5" dirty="0">
                          <a:solidFill>
                            <a:srgbClr val="FFFFFF"/>
                          </a:solidFill>
                          <a:latin typeface="Roboto Lt"/>
                          <a:cs typeface="Roboto Lt"/>
                        </a:rPr>
                        <a:t>5</a:t>
                      </a:r>
                      <a:endParaRPr sz="1300">
                        <a:latin typeface="Roboto Lt"/>
                        <a:cs typeface="Roboto Lt"/>
                      </a:endParaRPr>
                    </a:p>
                  </a:txBody>
                  <a:tcPr marL="0" marR="0" marT="78740" marB="0">
                    <a:lnT w="9525">
                      <a:solidFill>
                        <a:srgbClr val="FFFFFF"/>
                      </a:solidFill>
                      <a:prstDash val="solid"/>
                    </a:lnT>
                    <a:lnB w="9525">
                      <a:solidFill>
                        <a:srgbClr val="FFFFFF"/>
                      </a:solidFill>
                      <a:prstDash val="solid"/>
                    </a:lnB>
                    <a:solidFill>
                      <a:srgbClr val="699ABC"/>
                    </a:solidFill>
                  </a:tcPr>
                </a:tc>
                <a:tc>
                  <a:txBody>
                    <a:bodyPr/>
                    <a:lstStyle/>
                    <a:p>
                      <a:pPr marL="542290">
                        <a:lnSpc>
                          <a:spcPct val="100000"/>
                        </a:lnSpc>
                        <a:spcBef>
                          <a:spcPts val="620"/>
                        </a:spcBef>
                      </a:pPr>
                      <a:r>
                        <a:rPr sz="1300" b="0" spc="-5" dirty="0">
                          <a:solidFill>
                            <a:srgbClr val="343A42"/>
                          </a:solidFill>
                          <a:latin typeface="Roboto Lt"/>
                          <a:cs typeface="Roboto Lt"/>
                        </a:rPr>
                        <a:t>Up </a:t>
                      </a:r>
                      <a:r>
                        <a:rPr sz="1300" b="0" spc="-10" dirty="0">
                          <a:solidFill>
                            <a:srgbClr val="343A42"/>
                          </a:solidFill>
                          <a:latin typeface="Roboto Lt"/>
                          <a:cs typeface="Roboto Lt"/>
                        </a:rPr>
                        <a:t>to $800</a:t>
                      </a:r>
                      <a:endParaRPr sz="1300">
                        <a:latin typeface="Roboto Lt"/>
                        <a:cs typeface="Roboto Lt"/>
                      </a:endParaRPr>
                    </a:p>
                  </a:txBody>
                  <a:tcPr marL="0" marR="0" marT="78740" marB="0">
                    <a:lnT w="9525">
                      <a:solidFill>
                        <a:srgbClr val="FFFFFF"/>
                      </a:solidFill>
                      <a:prstDash val="solid"/>
                    </a:lnT>
                    <a:lnB w="9525">
                      <a:solidFill>
                        <a:srgbClr val="FFFFFF"/>
                      </a:solidFill>
                      <a:prstDash val="solid"/>
                    </a:lnB>
                  </a:tcPr>
                </a:tc>
                <a:tc>
                  <a:txBody>
                    <a:bodyPr/>
                    <a:lstStyle/>
                    <a:p>
                      <a:pPr marL="1203325">
                        <a:lnSpc>
                          <a:spcPct val="100000"/>
                        </a:lnSpc>
                        <a:spcBef>
                          <a:spcPts val="620"/>
                        </a:spcBef>
                      </a:pPr>
                      <a:r>
                        <a:rPr sz="1300" b="0" spc="-10" dirty="0">
                          <a:solidFill>
                            <a:srgbClr val="343A42"/>
                          </a:solidFill>
                          <a:latin typeface="Roboto Lt"/>
                          <a:cs typeface="Roboto Lt"/>
                        </a:rPr>
                        <a:t>20+</a:t>
                      </a:r>
                      <a:endParaRPr sz="1300">
                        <a:latin typeface="Roboto Lt"/>
                        <a:cs typeface="Roboto Lt"/>
                      </a:endParaRPr>
                    </a:p>
                  </a:txBody>
                  <a:tcPr marL="0" marR="0" marT="78740" marB="0">
                    <a:lnT w="9525">
                      <a:solidFill>
                        <a:srgbClr val="FFFFFF"/>
                      </a:solidFill>
                      <a:prstDash val="solid"/>
                    </a:lnT>
                    <a:lnB w="9525">
                      <a:solidFill>
                        <a:srgbClr val="FFFFFF"/>
                      </a:solidFill>
                      <a:prstDash val="solid"/>
                    </a:lnB>
                  </a:tcPr>
                </a:tc>
                <a:extLst>
                  <a:ext uri="{0D108BD9-81ED-4DB2-BD59-A6C34878D82A}">
                    <a16:rowId xmlns:a16="http://schemas.microsoft.com/office/drawing/2014/main" val="10004"/>
                  </a:ext>
                </a:extLst>
              </a:tr>
              <a:tr h="396199">
                <a:tc>
                  <a:txBody>
                    <a:bodyPr/>
                    <a:lstStyle/>
                    <a:p>
                      <a:pPr marL="85725">
                        <a:lnSpc>
                          <a:spcPct val="100000"/>
                        </a:lnSpc>
                        <a:spcBef>
                          <a:spcPts val="620"/>
                        </a:spcBef>
                      </a:pPr>
                      <a:r>
                        <a:rPr sz="1300" b="0" spc="-5" dirty="0">
                          <a:solidFill>
                            <a:srgbClr val="FFFFFF"/>
                          </a:solidFill>
                          <a:latin typeface="Roboto Lt"/>
                          <a:cs typeface="Roboto Lt"/>
                        </a:rPr>
                        <a:t>Tier</a:t>
                      </a:r>
                      <a:r>
                        <a:rPr sz="1300" b="0" spc="-10" dirty="0">
                          <a:solidFill>
                            <a:srgbClr val="FFFFFF"/>
                          </a:solidFill>
                          <a:latin typeface="Roboto Lt"/>
                          <a:cs typeface="Roboto Lt"/>
                        </a:rPr>
                        <a:t> </a:t>
                      </a:r>
                      <a:r>
                        <a:rPr sz="1300" b="0" spc="-5" dirty="0">
                          <a:solidFill>
                            <a:srgbClr val="FFFFFF"/>
                          </a:solidFill>
                          <a:latin typeface="Roboto Lt"/>
                          <a:cs typeface="Roboto Lt"/>
                        </a:rPr>
                        <a:t>6</a:t>
                      </a:r>
                      <a:endParaRPr sz="1300">
                        <a:latin typeface="Roboto Lt"/>
                        <a:cs typeface="Roboto Lt"/>
                      </a:endParaRPr>
                    </a:p>
                  </a:txBody>
                  <a:tcPr marL="0" marR="0" marT="78740" marB="0">
                    <a:lnT w="9525">
                      <a:solidFill>
                        <a:srgbClr val="FFFFFF"/>
                      </a:solidFill>
                      <a:prstDash val="solid"/>
                    </a:lnT>
                    <a:lnB w="9525">
                      <a:solidFill>
                        <a:srgbClr val="FFFFFF"/>
                      </a:solidFill>
                      <a:prstDash val="solid"/>
                    </a:lnB>
                    <a:solidFill>
                      <a:srgbClr val="699ABC"/>
                    </a:solidFill>
                  </a:tcPr>
                </a:tc>
                <a:tc>
                  <a:txBody>
                    <a:bodyPr/>
                    <a:lstStyle/>
                    <a:p>
                      <a:pPr marL="542290">
                        <a:lnSpc>
                          <a:spcPct val="100000"/>
                        </a:lnSpc>
                        <a:spcBef>
                          <a:spcPts val="620"/>
                        </a:spcBef>
                      </a:pPr>
                      <a:r>
                        <a:rPr sz="1300" b="0" spc="-5" dirty="0">
                          <a:solidFill>
                            <a:srgbClr val="343A42"/>
                          </a:solidFill>
                          <a:latin typeface="Roboto Lt"/>
                          <a:cs typeface="Roboto Lt"/>
                        </a:rPr>
                        <a:t>Up </a:t>
                      </a:r>
                      <a:r>
                        <a:rPr sz="1300" b="0" spc="-10" dirty="0">
                          <a:solidFill>
                            <a:srgbClr val="343A42"/>
                          </a:solidFill>
                          <a:latin typeface="Roboto Lt"/>
                          <a:cs typeface="Roboto Lt"/>
                        </a:rPr>
                        <a:t>to $2,000</a:t>
                      </a:r>
                      <a:endParaRPr sz="1300">
                        <a:latin typeface="Roboto Lt"/>
                        <a:cs typeface="Roboto Lt"/>
                      </a:endParaRPr>
                    </a:p>
                  </a:txBody>
                  <a:tcPr marL="0" marR="0" marT="78740" marB="0">
                    <a:lnT w="9525">
                      <a:solidFill>
                        <a:srgbClr val="FFFFFF"/>
                      </a:solidFill>
                      <a:prstDash val="solid"/>
                    </a:lnT>
                    <a:lnB w="9525">
                      <a:solidFill>
                        <a:srgbClr val="FFFFFF"/>
                      </a:solidFill>
                      <a:prstDash val="solid"/>
                    </a:lnB>
                  </a:tcPr>
                </a:tc>
                <a:tc>
                  <a:txBody>
                    <a:bodyPr/>
                    <a:lstStyle/>
                    <a:p>
                      <a:pPr marL="1203325">
                        <a:lnSpc>
                          <a:spcPct val="100000"/>
                        </a:lnSpc>
                        <a:spcBef>
                          <a:spcPts val="620"/>
                        </a:spcBef>
                      </a:pPr>
                      <a:r>
                        <a:rPr sz="1300" b="0" spc="-10" dirty="0">
                          <a:solidFill>
                            <a:srgbClr val="343A42"/>
                          </a:solidFill>
                          <a:latin typeface="Roboto Lt"/>
                          <a:cs typeface="Roboto Lt"/>
                        </a:rPr>
                        <a:t>25+</a:t>
                      </a:r>
                      <a:endParaRPr sz="1300">
                        <a:latin typeface="Roboto Lt"/>
                        <a:cs typeface="Roboto Lt"/>
                      </a:endParaRPr>
                    </a:p>
                  </a:txBody>
                  <a:tcPr marL="0" marR="0" marT="78740" marB="0">
                    <a:lnT w="9525">
                      <a:solidFill>
                        <a:srgbClr val="FFFFFF"/>
                      </a:solidFill>
                      <a:prstDash val="solid"/>
                    </a:lnT>
                    <a:lnB w="9525">
                      <a:solidFill>
                        <a:srgbClr val="F2F2F2"/>
                      </a:solidFill>
                      <a:prstDash val="solid"/>
                    </a:lnB>
                  </a:tcPr>
                </a:tc>
                <a:extLst>
                  <a:ext uri="{0D108BD9-81ED-4DB2-BD59-A6C34878D82A}">
                    <a16:rowId xmlns:a16="http://schemas.microsoft.com/office/drawing/2014/main" val="10005"/>
                  </a:ext>
                </a:extLst>
              </a:tr>
              <a:tr h="396199">
                <a:tc>
                  <a:txBody>
                    <a:bodyPr/>
                    <a:lstStyle/>
                    <a:p>
                      <a:pPr marL="85725">
                        <a:lnSpc>
                          <a:spcPct val="100000"/>
                        </a:lnSpc>
                        <a:spcBef>
                          <a:spcPts val="620"/>
                        </a:spcBef>
                      </a:pPr>
                      <a:r>
                        <a:rPr sz="1300" b="0" spc="-5" dirty="0">
                          <a:solidFill>
                            <a:srgbClr val="FFFFFF"/>
                          </a:solidFill>
                          <a:latin typeface="Roboto Lt"/>
                          <a:cs typeface="Roboto Lt"/>
                        </a:rPr>
                        <a:t>Tier</a:t>
                      </a:r>
                      <a:r>
                        <a:rPr sz="1300" b="0" spc="-10" dirty="0">
                          <a:solidFill>
                            <a:srgbClr val="FFFFFF"/>
                          </a:solidFill>
                          <a:latin typeface="Roboto Lt"/>
                          <a:cs typeface="Roboto Lt"/>
                        </a:rPr>
                        <a:t> </a:t>
                      </a:r>
                      <a:r>
                        <a:rPr sz="1300" b="0" spc="-5" dirty="0">
                          <a:solidFill>
                            <a:srgbClr val="FFFFFF"/>
                          </a:solidFill>
                          <a:latin typeface="Roboto Lt"/>
                          <a:cs typeface="Roboto Lt"/>
                        </a:rPr>
                        <a:t>7</a:t>
                      </a:r>
                      <a:endParaRPr sz="1300">
                        <a:latin typeface="Roboto Lt"/>
                        <a:cs typeface="Roboto Lt"/>
                      </a:endParaRPr>
                    </a:p>
                  </a:txBody>
                  <a:tcPr marL="0" marR="0" marT="78740" marB="0">
                    <a:lnT w="9525">
                      <a:solidFill>
                        <a:srgbClr val="FFFFFF"/>
                      </a:solidFill>
                      <a:prstDash val="solid"/>
                    </a:lnT>
                    <a:solidFill>
                      <a:srgbClr val="699ABC"/>
                    </a:solidFill>
                  </a:tcPr>
                </a:tc>
                <a:tc>
                  <a:txBody>
                    <a:bodyPr/>
                    <a:lstStyle/>
                    <a:p>
                      <a:pPr marL="542290">
                        <a:lnSpc>
                          <a:spcPct val="100000"/>
                        </a:lnSpc>
                        <a:spcBef>
                          <a:spcPts val="620"/>
                        </a:spcBef>
                      </a:pPr>
                      <a:r>
                        <a:rPr sz="1300" b="0" spc="-5" dirty="0">
                          <a:solidFill>
                            <a:srgbClr val="343A42"/>
                          </a:solidFill>
                          <a:latin typeface="Roboto Lt"/>
                          <a:cs typeface="Roboto Lt"/>
                        </a:rPr>
                        <a:t>Up </a:t>
                      </a:r>
                      <a:r>
                        <a:rPr sz="1300" b="0" spc="-10" dirty="0">
                          <a:solidFill>
                            <a:srgbClr val="343A42"/>
                          </a:solidFill>
                          <a:latin typeface="Roboto Lt"/>
                          <a:cs typeface="Roboto Lt"/>
                        </a:rPr>
                        <a:t>to $4,000</a:t>
                      </a:r>
                      <a:endParaRPr sz="1300">
                        <a:latin typeface="Roboto Lt"/>
                        <a:cs typeface="Roboto Lt"/>
                      </a:endParaRPr>
                    </a:p>
                  </a:txBody>
                  <a:tcPr marL="0" marR="0" marT="78740" marB="0">
                    <a:lnT w="9525">
                      <a:solidFill>
                        <a:srgbClr val="FFFFFF"/>
                      </a:solidFill>
                      <a:prstDash val="solid"/>
                    </a:lnT>
                  </a:tcPr>
                </a:tc>
                <a:tc>
                  <a:txBody>
                    <a:bodyPr/>
                    <a:lstStyle/>
                    <a:p>
                      <a:pPr marL="1203325">
                        <a:lnSpc>
                          <a:spcPct val="100000"/>
                        </a:lnSpc>
                        <a:spcBef>
                          <a:spcPts val="620"/>
                        </a:spcBef>
                      </a:pPr>
                      <a:r>
                        <a:rPr sz="1300" b="0" spc="-10" dirty="0">
                          <a:solidFill>
                            <a:srgbClr val="343A42"/>
                          </a:solidFill>
                          <a:latin typeface="Roboto Lt"/>
                          <a:cs typeface="Roboto Lt"/>
                        </a:rPr>
                        <a:t>40+</a:t>
                      </a:r>
                      <a:endParaRPr sz="1300">
                        <a:latin typeface="Roboto Lt"/>
                        <a:cs typeface="Roboto Lt"/>
                      </a:endParaRPr>
                    </a:p>
                  </a:txBody>
                  <a:tcPr marL="0" marR="0" marT="78740" marB="0">
                    <a:lnT w="9525">
                      <a:solidFill>
                        <a:srgbClr val="F2F2F2"/>
                      </a:solidFill>
                      <a:prstDash val="solid"/>
                    </a:lnT>
                  </a:tcPr>
                </a:tc>
                <a:extLst>
                  <a:ext uri="{0D108BD9-81ED-4DB2-BD59-A6C34878D82A}">
                    <a16:rowId xmlns:a16="http://schemas.microsoft.com/office/drawing/2014/main" val="10006"/>
                  </a:ext>
                </a:extLst>
              </a:tr>
            </a:tbl>
          </a:graphicData>
        </a:graphic>
      </p:graphicFrame>
      <p:grpSp>
        <p:nvGrpSpPr>
          <p:cNvPr id="7" name="object 7"/>
          <p:cNvGrpSpPr/>
          <p:nvPr/>
        </p:nvGrpSpPr>
        <p:grpSpPr>
          <a:xfrm>
            <a:off x="5953112" y="1661861"/>
            <a:ext cx="318135" cy="2685415"/>
            <a:chOff x="5953112" y="1661861"/>
            <a:chExt cx="318135" cy="2685415"/>
          </a:xfrm>
        </p:grpSpPr>
        <p:sp>
          <p:nvSpPr>
            <p:cNvPr id="8" name="object 8"/>
            <p:cNvSpPr/>
            <p:nvPr/>
          </p:nvSpPr>
          <p:spPr>
            <a:xfrm>
              <a:off x="6025212" y="1712414"/>
              <a:ext cx="173849" cy="230677"/>
            </a:xfrm>
            <a:prstGeom prst="rect">
              <a:avLst/>
            </a:prstGeom>
            <a:blipFill>
              <a:blip r:embed="rId2" cstate="print"/>
              <a:stretch>
                <a:fillRect/>
              </a:stretch>
            </a:blipFill>
          </p:spPr>
          <p:txBody>
            <a:bodyPr wrap="square" lIns="0" tIns="0" rIns="0" bIns="0" rtlCol="0"/>
            <a:lstStyle/>
            <a:p>
              <a:endParaRPr/>
            </a:p>
          </p:txBody>
        </p:sp>
        <p:sp>
          <p:nvSpPr>
            <p:cNvPr id="9" name="object 9"/>
            <p:cNvSpPr/>
            <p:nvPr/>
          </p:nvSpPr>
          <p:spPr>
            <a:xfrm>
              <a:off x="5953112" y="1661861"/>
              <a:ext cx="318135" cy="318770"/>
            </a:xfrm>
            <a:custGeom>
              <a:avLst/>
              <a:gdLst/>
              <a:ahLst/>
              <a:cxnLst/>
              <a:rect l="l" t="t" r="r" b="b"/>
              <a:pathLst>
                <a:path w="318135" h="318769">
                  <a:moveTo>
                    <a:pt x="159024" y="318264"/>
                  </a:moveTo>
                  <a:lnTo>
                    <a:pt x="119224" y="313319"/>
                  </a:lnTo>
                  <a:lnTo>
                    <a:pt x="76474" y="295296"/>
                  </a:lnTo>
                  <a:lnTo>
                    <a:pt x="46474" y="271669"/>
                  </a:lnTo>
                  <a:lnTo>
                    <a:pt x="22849" y="241667"/>
                  </a:lnTo>
                  <a:lnTo>
                    <a:pt x="4824" y="198914"/>
                  </a:lnTo>
                  <a:lnTo>
                    <a:pt x="0" y="167374"/>
                  </a:lnTo>
                  <a:lnTo>
                    <a:pt x="0" y="150889"/>
                  </a:lnTo>
                  <a:lnTo>
                    <a:pt x="9449" y="104402"/>
                  </a:lnTo>
                  <a:lnTo>
                    <a:pt x="31424" y="63849"/>
                  </a:lnTo>
                  <a:lnTo>
                    <a:pt x="63724" y="31539"/>
                  </a:lnTo>
                  <a:lnTo>
                    <a:pt x="104299" y="9562"/>
                  </a:lnTo>
                  <a:lnTo>
                    <a:pt x="150774" y="107"/>
                  </a:lnTo>
                  <a:lnTo>
                    <a:pt x="159024" y="0"/>
                  </a:lnTo>
                  <a:lnTo>
                    <a:pt x="167249" y="107"/>
                  </a:lnTo>
                  <a:lnTo>
                    <a:pt x="213749" y="9562"/>
                  </a:lnTo>
                  <a:lnTo>
                    <a:pt x="228630" y="15934"/>
                  </a:lnTo>
                  <a:lnTo>
                    <a:pt x="159024" y="15934"/>
                  </a:lnTo>
                  <a:lnTo>
                    <a:pt x="151649" y="16044"/>
                  </a:lnTo>
                  <a:lnTo>
                    <a:pt x="109774" y="24614"/>
                  </a:lnTo>
                  <a:lnTo>
                    <a:pt x="73299" y="44397"/>
                  </a:lnTo>
                  <a:lnTo>
                    <a:pt x="44274" y="73412"/>
                  </a:lnTo>
                  <a:lnTo>
                    <a:pt x="24499" y="109899"/>
                  </a:lnTo>
                  <a:lnTo>
                    <a:pt x="15924" y="151769"/>
                  </a:lnTo>
                  <a:lnTo>
                    <a:pt x="16018" y="167374"/>
                  </a:lnTo>
                  <a:lnTo>
                    <a:pt x="24499" y="208367"/>
                  </a:lnTo>
                  <a:lnTo>
                    <a:pt x="44274" y="244852"/>
                  </a:lnTo>
                  <a:lnTo>
                    <a:pt x="73299" y="273866"/>
                  </a:lnTo>
                  <a:lnTo>
                    <a:pt x="109774" y="293649"/>
                  </a:lnTo>
                  <a:lnTo>
                    <a:pt x="151649" y="302219"/>
                  </a:lnTo>
                  <a:lnTo>
                    <a:pt x="159024" y="302331"/>
                  </a:lnTo>
                  <a:lnTo>
                    <a:pt x="228626" y="302331"/>
                  </a:lnTo>
                  <a:lnTo>
                    <a:pt x="228024" y="302659"/>
                  </a:lnTo>
                  <a:lnTo>
                    <a:pt x="213749" y="308704"/>
                  </a:lnTo>
                  <a:lnTo>
                    <a:pt x="198799" y="313319"/>
                  </a:lnTo>
                  <a:lnTo>
                    <a:pt x="183299" y="316506"/>
                  </a:lnTo>
                  <a:lnTo>
                    <a:pt x="167249" y="318154"/>
                  </a:lnTo>
                  <a:lnTo>
                    <a:pt x="159024" y="318264"/>
                  </a:lnTo>
                  <a:close/>
                </a:path>
                <a:path w="318135" h="318769">
                  <a:moveTo>
                    <a:pt x="228626" y="302331"/>
                  </a:moveTo>
                  <a:lnTo>
                    <a:pt x="159024" y="302331"/>
                  </a:lnTo>
                  <a:lnTo>
                    <a:pt x="166374" y="302219"/>
                  </a:lnTo>
                  <a:lnTo>
                    <a:pt x="180899" y="300681"/>
                  </a:lnTo>
                  <a:lnTo>
                    <a:pt x="221099" y="288264"/>
                  </a:lnTo>
                  <a:lnTo>
                    <a:pt x="255299" y="265184"/>
                  </a:lnTo>
                  <a:lnTo>
                    <a:pt x="281549" y="233424"/>
                  </a:lnTo>
                  <a:lnTo>
                    <a:pt x="297699" y="194957"/>
                  </a:lnTo>
                  <a:lnTo>
                    <a:pt x="302099" y="151769"/>
                  </a:lnTo>
                  <a:lnTo>
                    <a:pt x="300574" y="137262"/>
                  </a:lnTo>
                  <a:lnTo>
                    <a:pt x="288149" y="97039"/>
                  </a:lnTo>
                  <a:lnTo>
                    <a:pt x="265074" y="62859"/>
                  </a:lnTo>
                  <a:lnTo>
                    <a:pt x="233299" y="36594"/>
                  </a:lnTo>
                  <a:lnTo>
                    <a:pt x="194849" y="20439"/>
                  </a:lnTo>
                  <a:lnTo>
                    <a:pt x="159024" y="15934"/>
                  </a:lnTo>
                  <a:lnTo>
                    <a:pt x="228630" y="15934"/>
                  </a:lnTo>
                  <a:lnTo>
                    <a:pt x="266049" y="41319"/>
                  </a:lnTo>
                  <a:lnTo>
                    <a:pt x="295174" y="76599"/>
                  </a:lnTo>
                  <a:lnTo>
                    <a:pt x="313199" y="119349"/>
                  </a:lnTo>
                  <a:lnTo>
                    <a:pt x="318049" y="150889"/>
                  </a:lnTo>
                  <a:lnTo>
                    <a:pt x="318049" y="167374"/>
                  </a:lnTo>
                  <a:lnTo>
                    <a:pt x="308599" y="213862"/>
                  </a:lnTo>
                  <a:lnTo>
                    <a:pt x="286599" y="254414"/>
                  </a:lnTo>
                  <a:lnTo>
                    <a:pt x="254299" y="286724"/>
                  </a:lnTo>
                  <a:lnTo>
                    <a:pt x="241549" y="295296"/>
                  </a:lnTo>
                  <a:lnTo>
                    <a:pt x="228626" y="302331"/>
                  </a:lnTo>
                  <a:close/>
                </a:path>
              </a:pathLst>
            </a:custGeom>
            <a:solidFill>
              <a:srgbClr val="343A42"/>
            </a:solidFill>
          </p:spPr>
          <p:txBody>
            <a:bodyPr wrap="square" lIns="0" tIns="0" rIns="0" bIns="0" rtlCol="0"/>
            <a:lstStyle/>
            <a:p>
              <a:endParaRPr/>
            </a:p>
          </p:txBody>
        </p:sp>
        <p:sp>
          <p:nvSpPr>
            <p:cNvPr id="10" name="object 10"/>
            <p:cNvSpPr/>
            <p:nvPr/>
          </p:nvSpPr>
          <p:spPr>
            <a:xfrm>
              <a:off x="6025212" y="2106838"/>
              <a:ext cx="173849" cy="230677"/>
            </a:xfrm>
            <a:prstGeom prst="rect">
              <a:avLst/>
            </a:prstGeom>
            <a:blipFill>
              <a:blip r:embed="rId3" cstate="print"/>
              <a:stretch>
                <a:fillRect/>
              </a:stretch>
            </a:blipFill>
          </p:spPr>
          <p:txBody>
            <a:bodyPr wrap="square" lIns="0" tIns="0" rIns="0" bIns="0" rtlCol="0"/>
            <a:lstStyle/>
            <a:p>
              <a:endParaRPr/>
            </a:p>
          </p:txBody>
        </p:sp>
        <p:sp>
          <p:nvSpPr>
            <p:cNvPr id="11" name="object 11"/>
            <p:cNvSpPr/>
            <p:nvPr/>
          </p:nvSpPr>
          <p:spPr>
            <a:xfrm>
              <a:off x="5953112" y="2056285"/>
              <a:ext cx="318135" cy="318770"/>
            </a:xfrm>
            <a:custGeom>
              <a:avLst/>
              <a:gdLst/>
              <a:ahLst/>
              <a:cxnLst/>
              <a:rect l="l" t="t" r="r" b="b"/>
              <a:pathLst>
                <a:path w="318135" h="318769">
                  <a:moveTo>
                    <a:pt x="159024" y="318264"/>
                  </a:moveTo>
                  <a:lnTo>
                    <a:pt x="119224" y="313319"/>
                  </a:lnTo>
                  <a:lnTo>
                    <a:pt x="76474" y="295296"/>
                  </a:lnTo>
                  <a:lnTo>
                    <a:pt x="46474" y="271669"/>
                  </a:lnTo>
                  <a:lnTo>
                    <a:pt x="22849" y="241667"/>
                  </a:lnTo>
                  <a:lnTo>
                    <a:pt x="4824" y="198914"/>
                  </a:lnTo>
                  <a:lnTo>
                    <a:pt x="0" y="167374"/>
                  </a:lnTo>
                  <a:lnTo>
                    <a:pt x="0" y="150889"/>
                  </a:lnTo>
                  <a:lnTo>
                    <a:pt x="9449" y="104402"/>
                  </a:lnTo>
                  <a:lnTo>
                    <a:pt x="31424" y="63849"/>
                  </a:lnTo>
                  <a:lnTo>
                    <a:pt x="63724" y="31539"/>
                  </a:lnTo>
                  <a:lnTo>
                    <a:pt x="104299" y="9562"/>
                  </a:lnTo>
                  <a:lnTo>
                    <a:pt x="150774" y="107"/>
                  </a:lnTo>
                  <a:lnTo>
                    <a:pt x="159024" y="0"/>
                  </a:lnTo>
                  <a:lnTo>
                    <a:pt x="167249" y="107"/>
                  </a:lnTo>
                  <a:lnTo>
                    <a:pt x="213749" y="9562"/>
                  </a:lnTo>
                  <a:lnTo>
                    <a:pt x="228630" y="15934"/>
                  </a:lnTo>
                  <a:lnTo>
                    <a:pt x="159024" y="15934"/>
                  </a:lnTo>
                  <a:lnTo>
                    <a:pt x="151649" y="16044"/>
                  </a:lnTo>
                  <a:lnTo>
                    <a:pt x="109774" y="24614"/>
                  </a:lnTo>
                  <a:lnTo>
                    <a:pt x="73299" y="44399"/>
                  </a:lnTo>
                  <a:lnTo>
                    <a:pt x="44274" y="73412"/>
                  </a:lnTo>
                  <a:lnTo>
                    <a:pt x="24499" y="109899"/>
                  </a:lnTo>
                  <a:lnTo>
                    <a:pt x="15924" y="151769"/>
                  </a:lnTo>
                  <a:lnTo>
                    <a:pt x="16018" y="167374"/>
                  </a:lnTo>
                  <a:lnTo>
                    <a:pt x="24499" y="208367"/>
                  </a:lnTo>
                  <a:lnTo>
                    <a:pt x="44274" y="244852"/>
                  </a:lnTo>
                  <a:lnTo>
                    <a:pt x="73299" y="273866"/>
                  </a:lnTo>
                  <a:lnTo>
                    <a:pt x="109774" y="293649"/>
                  </a:lnTo>
                  <a:lnTo>
                    <a:pt x="151649" y="302219"/>
                  </a:lnTo>
                  <a:lnTo>
                    <a:pt x="159024" y="302331"/>
                  </a:lnTo>
                  <a:lnTo>
                    <a:pt x="228626" y="302331"/>
                  </a:lnTo>
                  <a:lnTo>
                    <a:pt x="228024" y="302659"/>
                  </a:lnTo>
                  <a:lnTo>
                    <a:pt x="213749" y="308704"/>
                  </a:lnTo>
                  <a:lnTo>
                    <a:pt x="198799" y="313319"/>
                  </a:lnTo>
                  <a:lnTo>
                    <a:pt x="183299" y="316506"/>
                  </a:lnTo>
                  <a:lnTo>
                    <a:pt x="167249" y="318154"/>
                  </a:lnTo>
                  <a:lnTo>
                    <a:pt x="159024" y="318264"/>
                  </a:lnTo>
                  <a:close/>
                </a:path>
                <a:path w="318135" h="318769">
                  <a:moveTo>
                    <a:pt x="228626" y="302331"/>
                  </a:moveTo>
                  <a:lnTo>
                    <a:pt x="159024" y="302331"/>
                  </a:lnTo>
                  <a:lnTo>
                    <a:pt x="166374" y="302219"/>
                  </a:lnTo>
                  <a:lnTo>
                    <a:pt x="180899" y="300681"/>
                  </a:lnTo>
                  <a:lnTo>
                    <a:pt x="221099" y="288264"/>
                  </a:lnTo>
                  <a:lnTo>
                    <a:pt x="255299" y="265184"/>
                  </a:lnTo>
                  <a:lnTo>
                    <a:pt x="281549" y="233424"/>
                  </a:lnTo>
                  <a:lnTo>
                    <a:pt x="297699" y="194959"/>
                  </a:lnTo>
                  <a:lnTo>
                    <a:pt x="302099" y="151769"/>
                  </a:lnTo>
                  <a:lnTo>
                    <a:pt x="300574" y="137262"/>
                  </a:lnTo>
                  <a:lnTo>
                    <a:pt x="288149" y="97039"/>
                  </a:lnTo>
                  <a:lnTo>
                    <a:pt x="265074" y="62859"/>
                  </a:lnTo>
                  <a:lnTo>
                    <a:pt x="233299" y="36594"/>
                  </a:lnTo>
                  <a:lnTo>
                    <a:pt x="194849" y="20439"/>
                  </a:lnTo>
                  <a:lnTo>
                    <a:pt x="159024" y="15934"/>
                  </a:lnTo>
                  <a:lnTo>
                    <a:pt x="228630" y="15934"/>
                  </a:lnTo>
                  <a:lnTo>
                    <a:pt x="266049" y="41319"/>
                  </a:lnTo>
                  <a:lnTo>
                    <a:pt x="295174" y="76599"/>
                  </a:lnTo>
                  <a:lnTo>
                    <a:pt x="313199" y="119349"/>
                  </a:lnTo>
                  <a:lnTo>
                    <a:pt x="318049" y="150889"/>
                  </a:lnTo>
                  <a:lnTo>
                    <a:pt x="318049" y="167374"/>
                  </a:lnTo>
                  <a:lnTo>
                    <a:pt x="308599" y="213862"/>
                  </a:lnTo>
                  <a:lnTo>
                    <a:pt x="286599" y="254414"/>
                  </a:lnTo>
                  <a:lnTo>
                    <a:pt x="254299" y="286724"/>
                  </a:lnTo>
                  <a:lnTo>
                    <a:pt x="241549" y="295296"/>
                  </a:lnTo>
                  <a:lnTo>
                    <a:pt x="228626" y="302331"/>
                  </a:lnTo>
                  <a:close/>
                </a:path>
              </a:pathLst>
            </a:custGeom>
            <a:solidFill>
              <a:srgbClr val="343A42"/>
            </a:solidFill>
          </p:spPr>
          <p:txBody>
            <a:bodyPr wrap="square" lIns="0" tIns="0" rIns="0" bIns="0" rtlCol="0"/>
            <a:lstStyle/>
            <a:p>
              <a:endParaRPr/>
            </a:p>
          </p:txBody>
        </p:sp>
        <p:sp>
          <p:nvSpPr>
            <p:cNvPr id="12" name="object 12"/>
            <p:cNvSpPr/>
            <p:nvPr/>
          </p:nvSpPr>
          <p:spPr>
            <a:xfrm>
              <a:off x="6025212" y="2501269"/>
              <a:ext cx="173849" cy="230674"/>
            </a:xfrm>
            <a:prstGeom prst="rect">
              <a:avLst/>
            </a:prstGeom>
            <a:blipFill>
              <a:blip r:embed="rId4" cstate="print"/>
              <a:stretch>
                <a:fillRect/>
              </a:stretch>
            </a:blipFill>
          </p:spPr>
          <p:txBody>
            <a:bodyPr wrap="square" lIns="0" tIns="0" rIns="0" bIns="0" rtlCol="0"/>
            <a:lstStyle/>
            <a:p>
              <a:endParaRPr/>
            </a:p>
          </p:txBody>
        </p:sp>
        <p:sp>
          <p:nvSpPr>
            <p:cNvPr id="13" name="object 13"/>
            <p:cNvSpPr/>
            <p:nvPr/>
          </p:nvSpPr>
          <p:spPr>
            <a:xfrm>
              <a:off x="5953112" y="2450710"/>
              <a:ext cx="318135" cy="318770"/>
            </a:xfrm>
            <a:custGeom>
              <a:avLst/>
              <a:gdLst/>
              <a:ahLst/>
              <a:cxnLst/>
              <a:rect l="l" t="t" r="r" b="b"/>
              <a:pathLst>
                <a:path w="318135" h="318769">
                  <a:moveTo>
                    <a:pt x="159024" y="318259"/>
                  </a:moveTo>
                  <a:lnTo>
                    <a:pt x="119224" y="313309"/>
                  </a:lnTo>
                  <a:lnTo>
                    <a:pt x="76474" y="295284"/>
                  </a:lnTo>
                  <a:lnTo>
                    <a:pt x="46474" y="271659"/>
                  </a:lnTo>
                  <a:lnTo>
                    <a:pt x="22849" y="241659"/>
                  </a:lnTo>
                  <a:lnTo>
                    <a:pt x="4824" y="198909"/>
                  </a:lnTo>
                  <a:lnTo>
                    <a:pt x="0" y="167384"/>
                  </a:lnTo>
                  <a:lnTo>
                    <a:pt x="0" y="150884"/>
                  </a:lnTo>
                  <a:lnTo>
                    <a:pt x="9449" y="104409"/>
                  </a:lnTo>
                  <a:lnTo>
                    <a:pt x="31424" y="63859"/>
                  </a:lnTo>
                  <a:lnTo>
                    <a:pt x="63724" y="31539"/>
                  </a:lnTo>
                  <a:lnTo>
                    <a:pt x="104299" y="9562"/>
                  </a:lnTo>
                  <a:lnTo>
                    <a:pt x="150774" y="107"/>
                  </a:lnTo>
                  <a:lnTo>
                    <a:pt x="159024" y="0"/>
                  </a:lnTo>
                  <a:lnTo>
                    <a:pt x="167249" y="107"/>
                  </a:lnTo>
                  <a:lnTo>
                    <a:pt x="213749" y="9562"/>
                  </a:lnTo>
                  <a:lnTo>
                    <a:pt x="228630" y="15934"/>
                  </a:lnTo>
                  <a:lnTo>
                    <a:pt x="159024" y="15934"/>
                  </a:lnTo>
                  <a:lnTo>
                    <a:pt x="151649" y="16044"/>
                  </a:lnTo>
                  <a:lnTo>
                    <a:pt x="109774" y="24614"/>
                  </a:lnTo>
                  <a:lnTo>
                    <a:pt x="73299" y="44399"/>
                  </a:lnTo>
                  <a:lnTo>
                    <a:pt x="44274" y="73409"/>
                  </a:lnTo>
                  <a:lnTo>
                    <a:pt x="24499" y="109909"/>
                  </a:lnTo>
                  <a:lnTo>
                    <a:pt x="15924" y="151759"/>
                  </a:lnTo>
                  <a:lnTo>
                    <a:pt x="16021" y="167384"/>
                  </a:lnTo>
                  <a:lnTo>
                    <a:pt x="24499" y="208359"/>
                  </a:lnTo>
                  <a:lnTo>
                    <a:pt x="44274" y="244859"/>
                  </a:lnTo>
                  <a:lnTo>
                    <a:pt x="73299" y="273859"/>
                  </a:lnTo>
                  <a:lnTo>
                    <a:pt x="109774" y="293659"/>
                  </a:lnTo>
                  <a:lnTo>
                    <a:pt x="151649" y="302209"/>
                  </a:lnTo>
                  <a:lnTo>
                    <a:pt x="159024" y="302334"/>
                  </a:lnTo>
                  <a:lnTo>
                    <a:pt x="228620" y="302334"/>
                  </a:lnTo>
                  <a:lnTo>
                    <a:pt x="228024" y="302659"/>
                  </a:lnTo>
                  <a:lnTo>
                    <a:pt x="213749" y="308709"/>
                  </a:lnTo>
                  <a:lnTo>
                    <a:pt x="198799" y="313309"/>
                  </a:lnTo>
                  <a:lnTo>
                    <a:pt x="183299" y="316509"/>
                  </a:lnTo>
                  <a:lnTo>
                    <a:pt x="167249" y="318159"/>
                  </a:lnTo>
                  <a:lnTo>
                    <a:pt x="159024" y="318259"/>
                  </a:lnTo>
                  <a:close/>
                </a:path>
                <a:path w="318135" h="318769">
                  <a:moveTo>
                    <a:pt x="228620" y="302334"/>
                  </a:moveTo>
                  <a:lnTo>
                    <a:pt x="159024" y="302334"/>
                  </a:lnTo>
                  <a:lnTo>
                    <a:pt x="166374" y="302209"/>
                  </a:lnTo>
                  <a:lnTo>
                    <a:pt x="180899" y="300684"/>
                  </a:lnTo>
                  <a:lnTo>
                    <a:pt x="221099" y="288259"/>
                  </a:lnTo>
                  <a:lnTo>
                    <a:pt x="255299" y="265184"/>
                  </a:lnTo>
                  <a:lnTo>
                    <a:pt x="281549" y="233434"/>
                  </a:lnTo>
                  <a:lnTo>
                    <a:pt x="297699" y="194959"/>
                  </a:lnTo>
                  <a:lnTo>
                    <a:pt x="302099" y="151759"/>
                  </a:lnTo>
                  <a:lnTo>
                    <a:pt x="300574" y="137259"/>
                  </a:lnTo>
                  <a:lnTo>
                    <a:pt x="288149" y="97034"/>
                  </a:lnTo>
                  <a:lnTo>
                    <a:pt x="265074" y="62859"/>
                  </a:lnTo>
                  <a:lnTo>
                    <a:pt x="233299" y="36594"/>
                  </a:lnTo>
                  <a:lnTo>
                    <a:pt x="194849" y="20439"/>
                  </a:lnTo>
                  <a:lnTo>
                    <a:pt x="159024" y="15934"/>
                  </a:lnTo>
                  <a:lnTo>
                    <a:pt x="228630" y="15934"/>
                  </a:lnTo>
                  <a:lnTo>
                    <a:pt x="266049" y="41319"/>
                  </a:lnTo>
                  <a:lnTo>
                    <a:pt x="295174" y="76609"/>
                  </a:lnTo>
                  <a:lnTo>
                    <a:pt x="313199" y="119359"/>
                  </a:lnTo>
                  <a:lnTo>
                    <a:pt x="318049" y="150884"/>
                  </a:lnTo>
                  <a:lnTo>
                    <a:pt x="318049" y="167384"/>
                  </a:lnTo>
                  <a:lnTo>
                    <a:pt x="308599" y="213859"/>
                  </a:lnTo>
                  <a:lnTo>
                    <a:pt x="286599" y="254409"/>
                  </a:lnTo>
                  <a:lnTo>
                    <a:pt x="254299" y="286734"/>
                  </a:lnTo>
                  <a:lnTo>
                    <a:pt x="241549" y="295284"/>
                  </a:lnTo>
                  <a:lnTo>
                    <a:pt x="228620" y="302334"/>
                  </a:lnTo>
                  <a:close/>
                </a:path>
              </a:pathLst>
            </a:custGeom>
            <a:solidFill>
              <a:srgbClr val="343A42"/>
            </a:solidFill>
          </p:spPr>
          <p:txBody>
            <a:bodyPr wrap="square" lIns="0" tIns="0" rIns="0" bIns="0" rtlCol="0"/>
            <a:lstStyle/>
            <a:p>
              <a:endParaRPr/>
            </a:p>
          </p:txBody>
        </p:sp>
        <p:sp>
          <p:nvSpPr>
            <p:cNvPr id="14" name="object 14"/>
            <p:cNvSpPr/>
            <p:nvPr/>
          </p:nvSpPr>
          <p:spPr>
            <a:xfrm>
              <a:off x="6025212" y="2895694"/>
              <a:ext cx="173849" cy="230674"/>
            </a:xfrm>
            <a:prstGeom prst="rect">
              <a:avLst/>
            </a:prstGeom>
            <a:blipFill>
              <a:blip r:embed="rId5" cstate="print"/>
              <a:stretch>
                <a:fillRect/>
              </a:stretch>
            </a:blipFill>
          </p:spPr>
          <p:txBody>
            <a:bodyPr wrap="square" lIns="0" tIns="0" rIns="0" bIns="0" rtlCol="0"/>
            <a:lstStyle/>
            <a:p>
              <a:endParaRPr/>
            </a:p>
          </p:txBody>
        </p:sp>
        <p:sp>
          <p:nvSpPr>
            <p:cNvPr id="15" name="object 15"/>
            <p:cNvSpPr/>
            <p:nvPr/>
          </p:nvSpPr>
          <p:spPr>
            <a:xfrm>
              <a:off x="5953112" y="2845144"/>
              <a:ext cx="318135" cy="318770"/>
            </a:xfrm>
            <a:custGeom>
              <a:avLst/>
              <a:gdLst/>
              <a:ahLst/>
              <a:cxnLst/>
              <a:rect l="l" t="t" r="r" b="b"/>
              <a:pathLst>
                <a:path w="318135" h="318769">
                  <a:moveTo>
                    <a:pt x="159024" y="318249"/>
                  </a:moveTo>
                  <a:lnTo>
                    <a:pt x="119224" y="313299"/>
                  </a:lnTo>
                  <a:lnTo>
                    <a:pt x="76474" y="295274"/>
                  </a:lnTo>
                  <a:lnTo>
                    <a:pt x="46474" y="271649"/>
                  </a:lnTo>
                  <a:lnTo>
                    <a:pt x="22849" y="241649"/>
                  </a:lnTo>
                  <a:lnTo>
                    <a:pt x="4824" y="198899"/>
                  </a:lnTo>
                  <a:lnTo>
                    <a:pt x="0" y="167374"/>
                  </a:lnTo>
                  <a:lnTo>
                    <a:pt x="0" y="150874"/>
                  </a:lnTo>
                  <a:lnTo>
                    <a:pt x="9449" y="104399"/>
                  </a:lnTo>
                  <a:lnTo>
                    <a:pt x="31424" y="63849"/>
                  </a:lnTo>
                  <a:lnTo>
                    <a:pt x="63724" y="31524"/>
                  </a:lnTo>
                  <a:lnTo>
                    <a:pt x="104299" y="9549"/>
                  </a:lnTo>
                  <a:lnTo>
                    <a:pt x="150774" y="99"/>
                  </a:lnTo>
                  <a:lnTo>
                    <a:pt x="159024" y="0"/>
                  </a:lnTo>
                  <a:lnTo>
                    <a:pt x="167249" y="99"/>
                  </a:lnTo>
                  <a:lnTo>
                    <a:pt x="213749" y="9549"/>
                  </a:lnTo>
                  <a:lnTo>
                    <a:pt x="228622" y="15924"/>
                  </a:lnTo>
                  <a:lnTo>
                    <a:pt x="159024" y="15924"/>
                  </a:lnTo>
                  <a:lnTo>
                    <a:pt x="151649" y="16024"/>
                  </a:lnTo>
                  <a:lnTo>
                    <a:pt x="109774" y="24599"/>
                  </a:lnTo>
                  <a:lnTo>
                    <a:pt x="73299" y="44399"/>
                  </a:lnTo>
                  <a:lnTo>
                    <a:pt x="44274" y="73399"/>
                  </a:lnTo>
                  <a:lnTo>
                    <a:pt x="24499" y="109899"/>
                  </a:lnTo>
                  <a:lnTo>
                    <a:pt x="15924" y="151749"/>
                  </a:lnTo>
                  <a:lnTo>
                    <a:pt x="16021" y="167374"/>
                  </a:lnTo>
                  <a:lnTo>
                    <a:pt x="24499" y="208349"/>
                  </a:lnTo>
                  <a:lnTo>
                    <a:pt x="44274" y="244849"/>
                  </a:lnTo>
                  <a:lnTo>
                    <a:pt x="73299" y="273849"/>
                  </a:lnTo>
                  <a:lnTo>
                    <a:pt x="109774" y="293649"/>
                  </a:lnTo>
                  <a:lnTo>
                    <a:pt x="151649" y="302199"/>
                  </a:lnTo>
                  <a:lnTo>
                    <a:pt x="159024" y="302324"/>
                  </a:lnTo>
                  <a:lnTo>
                    <a:pt x="228620" y="302324"/>
                  </a:lnTo>
                  <a:lnTo>
                    <a:pt x="228024" y="302649"/>
                  </a:lnTo>
                  <a:lnTo>
                    <a:pt x="213749" y="308699"/>
                  </a:lnTo>
                  <a:lnTo>
                    <a:pt x="198799" y="313299"/>
                  </a:lnTo>
                  <a:lnTo>
                    <a:pt x="183299" y="316499"/>
                  </a:lnTo>
                  <a:lnTo>
                    <a:pt x="167249" y="318149"/>
                  </a:lnTo>
                  <a:lnTo>
                    <a:pt x="159024" y="318249"/>
                  </a:lnTo>
                  <a:close/>
                </a:path>
                <a:path w="318135" h="318769">
                  <a:moveTo>
                    <a:pt x="228620" y="302324"/>
                  </a:moveTo>
                  <a:lnTo>
                    <a:pt x="159024" y="302324"/>
                  </a:lnTo>
                  <a:lnTo>
                    <a:pt x="166374" y="302199"/>
                  </a:lnTo>
                  <a:lnTo>
                    <a:pt x="180899" y="300674"/>
                  </a:lnTo>
                  <a:lnTo>
                    <a:pt x="221099" y="288249"/>
                  </a:lnTo>
                  <a:lnTo>
                    <a:pt x="255299" y="265174"/>
                  </a:lnTo>
                  <a:lnTo>
                    <a:pt x="281549" y="233424"/>
                  </a:lnTo>
                  <a:lnTo>
                    <a:pt x="297699" y="194949"/>
                  </a:lnTo>
                  <a:lnTo>
                    <a:pt x="302099" y="151749"/>
                  </a:lnTo>
                  <a:lnTo>
                    <a:pt x="300574" y="137249"/>
                  </a:lnTo>
                  <a:lnTo>
                    <a:pt x="288149" y="97024"/>
                  </a:lnTo>
                  <a:lnTo>
                    <a:pt x="265074" y="62849"/>
                  </a:lnTo>
                  <a:lnTo>
                    <a:pt x="233299" y="36574"/>
                  </a:lnTo>
                  <a:lnTo>
                    <a:pt x="194849" y="20424"/>
                  </a:lnTo>
                  <a:lnTo>
                    <a:pt x="159024" y="15924"/>
                  </a:lnTo>
                  <a:lnTo>
                    <a:pt x="228622" y="15924"/>
                  </a:lnTo>
                  <a:lnTo>
                    <a:pt x="266049" y="41299"/>
                  </a:lnTo>
                  <a:lnTo>
                    <a:pt x="295174" y="76599"/>
                  </a:lnTo>
                  <a:lnTo>
                    <a:pt x="313199" y="119349"/>
                  </a:lnTo>
                  <a:lnTo>
                    <a:pt x="318049" y="150874"/>
                  </a:lnTo>
                  <a:lnTo>
                    <a:pt x="318049" y="167374"/>
                  </a:lnTo>
                  <a:lnTo>
                    <a:pt x="308599" y="213849"/>
                  </a:lnTo>
                  <a:lnTo>
                    <a:pt x="286599" y="254399"/>
                  </a:lnTo>
                  <a:lnTo>
                    <a:pt x="254299" y="286724"/>
                  </a:lnTo>
                  <a:lnTo>
                    <a:pt x="241549" y="295274"/>
                  </a:lnTo>
                  <a:lnTo>
                    <a:pt x="228620" y="302324"/>
                  </a:lnTo>
                  <a:close/>
                </a:path>
              </a:pathLst>
            </a:custGeom>
            <a:solidFill>
              <a:srgbClr val="343A42"/>
            </a:solidFill>
          </p:spPr>
          <p:txBody>
            <a:bodyPr wrap="square" lIns="0" tIns="0" rIns="0" bIns="0" rtlCol="0"/>
            <a:lstStyle/>
            <a:p>
              <a:endParaRPr/>
            </a:p>
          </p:txBody>
        </p:sp>
        <p:sp>
          <p:nvSpPr>
            <p:cNvPr id="16" name="object 16"/>
            <p:cNvSpPr/>
            <p:nvPr/>
          </p:nvSpPr>
          <p:spPr>
            <a:xfrm>
              <a:off x="6025212" y="3290118"/>
              <a:ext cx="173849" cy="230674"/>
            </a:xfrm>
            <a:prstGeom prst="rect">
              <a:avLst/>
            </a:prstGeom>
            <a:blipFill>
              <a:blip r:embed="rId5" cstate="print"/>
              <a:stretch>
                <a:fillRect/>
              </a:stretch>
            </a:blipFill>
          </p:spPr>
          <p:txBody>
            <a:bodyPr wrap="square" lIns="0" tIns="0" rIns="0" bIns="0" rtlCol="0"/>
            <a:lstStyle/>
            <a:p>
              <a:endParaRPr/>
            </a:p>
          </p:txBody>
        </p:sp>
        <p:sp>
          <p:nvSpPr>
            <p:cNvPr id="17" name="object 17"/>
            <p:cNvSpPr/>
            <p:nvPr/>
          </p:nvSpPr>
          <p:spPr>
            <a:xfrm>
              <a:off x="5953112" y="3239568"/>
              <a:ext cx="318135" cy="318770"/>
            </a:xfrm>
            <a:custGeom>
              <a:avLst/>
              <a:gdLst/>
              <a:ahLst/>
              <a:cxnLst/>
              <a:rect l="l" t="t" r="r" b="b"/>
              <a:pathLst>
                <a:path w="318135" h="318770">
                  <a:moveTo>
                    <a:pt x="159024" y="318249"/>
                  </a:moveTo>
                  <a:lnTo>
                    <a:pt x="119224" y="313299"/>
                  </a:lnTo>
                  <a:lnTo>
                    <a:pt x="76474" y="295274"/>
                  </a:lnTo>
                  <a:lnTo>
                    <a:pt x="46474" y="271649"/>
                  </a:lnTo>
                  <a:lnTo>
                    <a:pt x="22849" y="241649"/>
                  </a:lnTo>
                  <a:lnTo>
                    <a:pt x="4824" y="198899"/>
                  </a:lnTo>
                  <a:lnTo>
                    <a:pt x="0" y="167374"/>
                  </a:lnTo>
                  <a:lnTo>
                    <a:pt x="0" y="150874"/>
                  </a:lnTo>
                  <a:lnTo>
                    <a:pt x="9449" y="104399"/>
                  </a:lnTo>
                  <a:lnTo>
                    <a:pt x="31424" y="63849"/>
                  </a:lnTo>
                  <a:lnTo>
                    <a:pt x="63724" y="31524"/>
                  </a:lnTo>
                  <a:lnTo>
                    <a:pt x="104299" y="9549"/>
                  </a:lnTo>
                  <a:lnTo>
                    <a:pt x="150774" y="99"/>
                  </a:lnTo>
                  <a:lnTo>
                    <a:pt x="159024" y="0"/>
                  </a:lnTo>
                  <a:lnTo>
                    <a:pt x="167249" y="99"/>
                  </a:lnTo>
                  <a:lnTo>
                    <a:pt x="213749" y="9549"/>
                  </a:lnTo>
                  <a:lnTo>
                    <a:pt x="228622" y="15924"/>
                  </a:lnTo>
                  <a:lnTo>
                    <a:pt x="159024" y="15924"/>
                  </a:lnTo>
                  <a:lnTo>
                    <a:pt x="151649" y="16024"/>
                  </a:lnTo>
                  <a:lnTo>
                    <a:pt x="109774" y="24599"/>
                  </a:lnTo>
                  <a:lnTo>
                    <a:pt x="73299" y="44399"/>
                  </a:lnTo>
                  <a:lnTo>
                    <a:pt x="44274" y="73399"/>
                  </a:lnTo>
                  <a:lnTo>
                    <a:pt x="24499" y="109899"/>
                  </a:lnTo>
                  <a:lnTo>
                    <a:pt x="15924" y="151749"/>
                  </a:lnTo>
                  <a:lnTo>
                    <a:pt x="16021" y="167374"/>
                  </a:lnTo>
                  <a:lnTo>
                    <a:pt x="24499" y="208349"/>
                  </a:lnTo>
                  <a:lnTo>
                    <a:pt x="44274" y="244849"/>
                  </a:lnTo>
                  <a:lnTo>
                    <a:pt x="73299" y="273849"/>
                  </a:lnTo>
                  <a:lnTo>
                    <a:pt x="109774" y="293649"/>
                  </a:lnTo>
                  <a:lnTo>
                    <a:pt x="151649" y="302199"/>
                  </a:lnTo>
                  <a:lnTo>
                    <a:pt x="159024" y="302324"/>
                  </a:lnTo>
                  <a:lnTo>
                    <a:pt x="228620" y="302324"/>
                  </a:lnTo>
                  <a:lnTo>
                    <a:pt x="228024" y="302649"/>
                  </a:lnTo>
                  <a:lnTo>
                    <a:pt x="213749" y="308699"/>
                  </a:lnTo>
                  <a:lnTo>
                    <a:pt x="198799" y="313299"/>
                  </a:lnTo>
                  <a:lnTo>
                    <a:pt x="183299" y="316499"/>
                  </a:lnTo>
                  <a:lnTo>
                    <a:pt x="167249" y="318149"/>
                  </a:lnTo>
                  <a:lnTo>
                    <a:pt x="159024" y="318249"/>
                  </a:lnTo>
                  <a:close/>
                </a:path>
                <a:path w="318135" h="318770">
                  <a:moveTo>
                    <a:pt x="228620" y="302324"/>
                  </a:moveTo>
                  <a:lnTo>
                    <a:pt x="159024" y="302324"/>
                  </a:lnTo>
                  <a:lnTo>
                    <a:pt x="166374" y="302199"/>
                  </a:lnTo>
                  <a:lnTo>
                    <a:pt x="180899" y="300674"/>
                  </a:lnTo>
                  <a:lnTo>
                    <a:pt x="221099" y="288249"/>
                  </a:lnTo>
                  <a:lnTo>
                    <a:pt x="255299" y="265174"/>
                  </a:lnTo>
                  <a:lnTo>
                    <a:pt x="281549" y="233424"/>
                  </a:lnTo>
                  <a:lnTo>
                    <a:pt x="297699" y="194949"/>
                  </a:lnTo>
                  <a:lnTo>
                    <a:pt x="302099" y="151749"/>
                  </a:lnTo>
                  <a:lnTo>
                    <a:pt x="300574" y="137249"/>
                  </a:lnTo>
                  <a:lnTo>
                    <a:pt x="288149" y="97024"/>
                  </a:lnTo>
                  <a:lnTo>
                    <a:pt x="265074" y="62849"/>
                  </a:lnTo>
                  <a:lnTo>
                    <a:pt x="233299" y="36574"/>
                  </a:lnTo>
                  <a:lnTo>
                    <a:pt x="194849" y="20424"/>
                  </a:lnTo>
                  <a:lnTo>
                    <a:pt x="159024" y="15924"/>
                  </a:lnTo>
                  <a:lnTo>
                    <a:pt x="228622" y="15924"/>
                  </a:lnTo>
                  <a:lnTo>
                    <a:pt x="266049" y="41299"/>
                  </a:lnTo>
                  <a:lnTo>
                    <a:pt x="295174" y="76599"/>
                  </a:lnTo>
                  <a:lnTo>
                    <a:pt x="313199" y="119349"/>
                  </a:lnTo>
                  <a:lnTo>
                    <a:pt x="318049" y="150874"/>
                  </a:lnTo>
                  <a:lnTo>
                    <a:pt x="318049" y="167374"/>
                  </a:lnTo>
                  <a:lnTo>
                    <a:pt x="308599" y="213849"/>
                  </a:lnTo>
                  <a:lnTo>
                    <a:pt x="286599" y="254399"/>
                  </a:lnTo>
                  <a:lnTo>
                    <a:pt x="254299" y="286724"/>
                  </a:lnTo>
                  <a:lnTo>
                    <a:pt x="241549" y="295274"/>
                  </a:lnTo>
                  <a:lnTo>
                    <a:pt x="228620" y="302324"/>
                  </a:lnTo>
                  <a:close/>
                </a:path>
              </a:pathLst>
            </a:custGeom>
            <a:solidFill>
              <a:srgbClr val="343A42"/>
            </a:solidFill>
          </p:spPr>
          <p:txBody>
            <a:bodyPr wrap="square" lIns="0" tIns="0" rIns="0" bIns="0" rtlCol="0"/>
            <a:lstStyle/>
            <a:p>
              <a:endParaRPr/>
            </a:p>
          </p:txBody>
        </p:sp>
        <p:sp>
          <p:nvSpPr>
            <p:cNvPr id="18" name="object 18"/>
            <p:cNvSpPr/>
            <p:nvPr/>
          </p:nvSpPr>
          <p:spPr>
            <a:xfrm>
              <a:off x="6025212" y="3679892"/>
              <a:ext cx="173849" cy="230674"/>
            </a:xfrm>
            <a:prstGeom prst="rect">
              <a:avLst/>
            </a:prstGeom>
            <a:blipFill>
              <a:blip r:embed="rId5" cstate="print"/>
              <a:stretch>
                <a:fillRect/>
              </a:stretch>
            </a:blipFill>
          </p:spPr>
          <p:txBody>
            <a:bodyPr wrap="square" lIns="0" tIns="0" rIns="0" bIns="0" rtlCol="0"/>
            <a:lstStyle/>
            <a:p>
              <a:endParaRPr/>
            </a:p>
          </p:txBody>
        </p:sp>
        <p:sp>
          <p:nvSpPr>
            <p:cNvPr id="19" name="object 19"/>
            <p:cNvSpPr/>
            <p:nvPr/>
          </p:nvSpPr>
          <p:spPr>
            <a:xfrm>
              <a:off x="5953112" y="3629342"/>
              <a:ext cx="318135" cy="318770"/>
            </a:xfrm>
            <a:custGeom>
              <a:avLst/>
              <a:gdLst/>
              <a:ahLst/>
              <a:cxnLst/>
              <a:rect l="l" t="t" r="r" b="b"/>
              <a:pathLst>
                <a:path w="318135" h="318770">
                  <a:moveTo>
                    <a:pt x="159024" y="318249"/>
                  </a:moveTo>
                  <a:lnTo>
                    <a:pt x="119224" y="313299"/>
                  </a:lnTo>
                  <a:lnTo>
                    <a:pt x="76474" y="295274"/>
                  </a:lnTo>
                  <a:lnTo>
                    <a:pt x="46474" y="271649"/>
                  </a:lnTo>
                  <a:lnTo>
                    <a:pt x="22849" y="241649"/>
                  </a:lnTo>
                  <a:lnTo>
                    <a:pt x="4824" y="198899"/>
                  </a:lnTo>
                  <a:lnTo>
                    <a:pt x="0" y="167374"/>
                  </a:lnTo>
                  <a:lnTo>
                    <a:pt x="0" y="150874"/>
                  </a:lnTo>
                  <a:lnTo>
                    <a:pt x="9449" y="104399"/>
                  </a:lnTo>
                  <a:lnTo>
                    <a:pt x="31424" y="63849"/>
                  </a:lnTo>
                  <a:lnTo>
                    <a:pt x="63724" y="31524"/>
                  </a:lnTo>
                  <a:lnTo>
                    <a:pt x="104299" y="9549"/>
                  </a:lnTo>
                  <a:lnTo>
                    <a:pt x="150774" y="99"/>
                  </a:lnTo>
                  <a:lnTo>
                    <a:pt x="159024" y="0"/>
                  </a:lnTo>
                  <a:lnTo>
                    <a:pt x="167249" y="99"/>
                  </a:lnTo>
                  <a:lnTo>
                    <a:pt x="213749" y="9549"/>
                  </a:lnTo>
                  <a:lnTo>
                    <a:pt x="228622" y="15924"/>
                  </a:lnTo>
                  <a:lnTo>
                    <a:pt x="159024" y="15924"/>
                  </a:lnTo>
                  <a:lnTo>
                    <a:pt x="151649" y="16024"/>
                  </a:lnTo>
                  <a:lnTo>
                    <a:pt x="109774" y="24599"/>
                  </a:lnTo>
                  <a:lnTo>
                    <a:pt x="73299" y="44399"/>
                  </a:lnTo>
                  <a:lnTo>
                    <a:pt x="44274" y="73399"/>
                  </a:lnTo>
                  <a:lnTo>
                    <a:pt x="24499" y="109899"/>
                  </a:lnTo>
                  <a:lnTo>
                    <a:pt x="15924" y="151749"/>
                  </a:lnTo>
                  <a:lnTo>
                    <a:pt x="16021" y="167374"/>
                  </a:lnTo>
                  <a:lnTo>
                    <a:pt x="24499" y="208349"/>
                  </a:lnTo>
                  <a:lnTo>
                    <a:pt x="44274" y="244849"/>
                  </a:lnTo>
                  <a:lnTo>
                    <a:pt x="73299" y="273849"/>
                  </a:lnTo>
                  <a:lnTo>
                    <a:pt x="109774" y="293649"/>
                  </a:lnTo>
                  <a:lnTo>
                    <a:pt x="151649" y="302199"/>
                  </a:lnTo>
                  <a:lnTo>
                    <a:pt x="159024" y="302324"/>
                  </a:lnTo>
                  <a:lnTo>
                    <a:pt x="228620" y="302324"/>
                  </a:lnTo>
                  <a:lnTo>
                    <a:pt x="228024" y="302649"/>
                  </a:lnTo>
                  <a:lnTo>
                    <a:pt x="213749" y="308699"/>
                  </a:lnTo>
                  <a:lnTo>
                    <a:pt x="198799" y="313299"/>
                  </a:lnTo>
                  <a:lnTo>
                    <a:pt x="183299" y="316499"/>
                  </a:lnTo>
                  <a:lnTo>
                    <a:pt x="167249" y="318149"/>
                  </a:lnTo>
                  <a:lnTo>
                    <a:pt x="159024" y="318249"/>
                  </a:lnTo>
                  <a:close/>
                </a:path>
                <a:path w="318135" h="318770">
                  <a:moveTo>
                    <a:pt x="228620" y="302324"/>
                  </a:moveTo>
                  <a:lnTo>
                    <a:pt x="159024" y="302324"/>
                  </a:lnTo>
                  <a:lnTo>
                    <a:pt x="166374" y="302199"/>
                  </a:lnTo>
                  <a:lnTo>
                    <a:pt x="180899" y="300674"/>
                  </a:lnTo>
                  <a:lnTo>
                    <a:pt x="221099" y="288249"/>
                  </a:lnTo>
                  <a:lnTo>
                    <a:pt x="255299" y="265174"/>
                  </a:lnTo>
                  <a:lnTo>
                    <a:pt x="281549" y="233424"/>
                  </a:lnTo>
                  <a:lnTo>
                    <a:pt x="297699" y="194949"/>
                  </a:lnTo>
                  <a:lnTo>
                    <a:pt x="302099" y="151749"/>
                  </a:lnTo>
                  <a:lnTo>
                    <a:pt x="300574" y="137249"/>
                  </a:lnTo>
                  <a:lnTo>
                    <a:pt x="288149" y="97024"/>
                  </a:lnTo>
                  <a:lnTo>
                    <a:pt x="265074" y="62849"/>
                  </a:lnTo>
                  <a:lnTo>
                    <a:pt x="233299" y="36574"/>
                  </a:lnTo>
                  <a:lnTo>
                    <a:pt x="194849" y="20424"/>
                  </a:lnTo>
                  <a:lnTo>
                    <a:pt x="159024" y="15924"/>
                  </a:lnTo>
                  <a:lnTo>
                    <a:pt x="228622" y="15924"/>
                  </a:lnTo>
                  <a:lnTo>
                    <a:pt x="266049" y="41299"/>
                  </a:lnTo>
                  <a:lnTo>
                    <a:pt x="295174" y="76599"/>
                  </a:lnTo>
                  <a:lnTo>
                    <a:pt x="313199" y="119349"/>
                  </a:lnTo>
                  <a:lnTo>
                    <a:pt x="318049" y="150874"/>
                  </a:lnTo>
                  <a:lnTo>
                    <a:pt x="318049" y="167374"/>
                  </a:lnTo>
                  <a:lnTo>
                    <a:pt x="308599" y="213849"/>
                  </a:lnTo>
                  <a:lnTo>
                    <a:pt x="286599" y="254399"/>
                  </a:lnTo>
                  <a:lnTo>
                    <a:pt x="254299" y="286724"/>
                  </a:lnTo>
                  <a:lnTo>
                    <a:pt x="241549" y="295274"/>
                  </a:lnTo>
                  <a:lnTo>
                    <a:pt x="228620" y="302324"/>
                  </a:lnTo>
                  <a:close/>
                </a:path>
              </a:pathLst>
            </a:custGeom>
            <a:solidFill>
              <a:srgbClr val="343A42"/>
            </a:solidFill>
          </p:spPr>
          <p:txBody>
            <a:bodyPr wrap="square" lIns="0" tIns="0" rIns="0" bIns="0" rtlCol="0"/>
            <a:lstStyle/>
            <a:p>
              <a:endParaRPr/>
            </a:p>
          </p:txBody>
        </p:sp>
        <p:sp>
          <p:nvSpPr>
            <p:cNvPr id="20" name="object 20"/>
            <p:cNvSpPr/>
            <p:nvPr/>
          </p:nvSpPr>
          <p:spPr>
            <a:xfrm>
              <a:off x="6025212" y="4078966"/>
              <a:ext cx="173849" cy="230674"/>
            </a:xfrm>
            <a:prstGeom prst="rect">
              <a:avLst/>
            </a:prstGeom>
            <a:blipFill>
              <a:blip r:embed="rId6" cstate="print"/>
              <a:stretch>
                <a:fillRect/>
              </a:stretch>
            </a:blipFill>
          </p:spPr>
          <p:txBody>
            <a:bodyPr wrap="square" lIns="0" tIns="0" rIns="0" bIns="0" rtlCol="0"/>
            <a:lstStyle/>
            <a:p>
              <a:endParaRPr/>
            </a:p>
          </p:txBody>
        </p:sp>
        <p:sp>
          <p:nvSpPr>
            <p:cNvPr id="21" name="object 21"/>
            <p:cNvSpPr/>
            <p:nvPr/>
          </p:nvSpPr>
          <p:spPr>
            <a:xfrm>
              <a:off x="5953112" y="4028417"/>
              <a:ext cx="318135" cy="318770"/>
            </a:xfrm>
            <a:custGeom>
              <a:avLst/>
              <a:gdLst/>
              <a:ahLst/>
              <a:cxnLst/>
              <a:rect l="l" t="t" r="r" b="b"/>
              <a:pathLst>
                <a:path w="318135" h="318770">
                  <a:moveTo>
                    <a:pt x="159024" y="318249"/>
                  </a:moveTo>
                  <a:lnTo>
                    <a:pt x="119224" y="313299"/>
                  </a:lnTo>
                  <a:lnTo>
                    <a:pt x="76474" y="295274"/>
                  </a:lnTo>
                  <a:lnTo>
                    <a:pt x="46474" y="271649"/>
                  </a:lnTo>
                  <a:lnTo>
                    <a:pt x="22849" y="241649"/>
                  </a:lnTo>
                  <a:lnTo>
                    <a:pt x="4824" y="198899"/>
                  </a:lnTo>
                  <a:lnTo>
                    <a:pt x="0" y="167374"/>
                  </a:lnTo>
                  <a:lnTo>
                    <a:pt x="0" y="150874"/>
                  </a:lnTo>
                  <a:lnTo>
                    <a:pt x="9449" y="104399"/>
                  </a:lnTo>
                  <a:lnTo>
                    <a:pt x="31424" y="63849"/>
                  </a:lnTo>
                  <a:lnTo>
                    <a:pt x="63724" y="31524"/>
                  </a:lnTo>
                  <a:lnTo>
                    <a:pt x="104299" y="9549"/>
                  </a:lnTo>
                  <a:lnTo>
                    <a:pt x="150774" y="99"/>
                  </a:lnTo>
                  <a:lnTo>
                    <a:pt x="159024" y="0"/>
                  </a:lnTo>
                  <a:lnTo>
                    <a:pt x="167249" y="99"/>
                  </a:lnTo>
                  <a:lnTo>
                    <a:pt x="213749" y="9549"/>
                  </a:lnTo>
                  <a:lnTo>
                    <a:pt x="228622" y="15924"/>
                  </a:lnTo>
                  <a:lnTo>
                    <a:pt x="159024" y="15924"/>
                  </a:lnTo>
                  <a:lnTo>
                    <a:pt x="151649" y="16024"/>
                  </a:lnTo>
                  <a:lnTo>
                    <a:pt x="109774" y="24599"/>
                  </a:lnTo>
                  <a:lnTo>
                    <a:pt x="73299" y="44399"/>
                  </a:lnTo>
                  <a:lnTo>
                    <a:pt x="44274" y="73399"/>
                  </a:lnTo>
                  <a:lnTo>
                    <a:pt x="24499" y="109899"/>
                  </a:lnTo>
                  <a:lnTo>
                    <a:pt x="15924" y="151749"/>
                  </a:lnTo>
                  <a:lnTo>
                    <a:pt x="16021" y="167374"/>
                  </a:lnTo>
                  <a:lnTo>
                    <a:pt x="24499" y="208349"/>
                  </a:lnTo>
                  <a:lnTo>
                    <a:pt x="44274" y="244849"/>
                  </a:lnTo>
                  <a:lnTo>
                    <a:pt x="73299" y="273849"/>
                  </a:lnTo>
                  <a:lnTo>
                    <a:pt x="109774" y="293649"/>
                  </a:lnTo>
                  <a:lnTo>
                    <a:pt x="151649" y="302199"/>
                  </a:lnTo>
                  <a:lnTo>
                    <a:pt x="159024" y="302324"/>
                  </a:lnTo>
                  <a:lnTo>
                    <a:pt x="228620" y="302324"/>
                  </a:lnTo>
                  <a:lnTo>
                    <a:pt x="228024" y="302649"/>
                  </a:lnTo>
                  <a:lnTo>
                    <a:pt x="213749" y="308699"/>
                  </a:lnTo>
                  <a:lnTo>
                    <a:pt x="198799" y="313299"/>
                  </a:lnTo>
                  <a:lnTo>
                    <a:pt x="183299" y="316499"/>
                  </a:lnTo>
                  <a:lnTo>
                    <a:pt x="167249" y="318149"/>
                  </a:lnTo>
                  <a:lnTo>
                    <a:pt x="159024" y="318249"/>
                  </a:lnTo>
                  <a:close/>
                </a:path>
                <a:path w="318135" h="318770">
                  <a:moveTo>
                    <a:pt x="228620" y="302324"/>
                  </a:moveTo>
                  <a:lnTo>
                    <a:pt x="159024" y="302324"/>
                  </a:lnTo>
                  <a:lnTo>
                    <a:pt x="166374" y="302199"/>
                  </a:lnTo>
                  <a:lnTo>
                    <a:pt x="180899" y="300674"/>
                  </a:lnTo>
                  <a:lnTo>
                    <a:pt x="221099" y="288249"/>
                  </a:lnTo>
                  <a:lnTo>
                    <a:pt x="255299" y="265174"/>
                  </a:lnTo>
                  <a:lnTo>
                    <a:pt x="281549" y="233424"/>
                  </a:lnTo>
                  <a:lnTo>
                    <a:pt x="297699" y="194949"/>
                  </a:lnTo>
                  <a:lnTo>
                    <a:pt x="302099" y="151749"/>
                  </a:lnTo>
                  <a:lnTo>
                    <a:pt x="300574" y="137249"/>
                  </a:lnTo>
                  <a:lnTo>
                    <a:pt x="288149" y="97024"/>
                  </a:lnTo>
                  <a:lnTo>
                    <a:pt x="265074" y="62849"/>
                  </a:lnTo>
                  <a:lnTo>
                    <a:pt x="233299" y="36574"/>
                  </a:lnTo>
                  <a:lnTo>
                    <a:pt x="194849" y="20424"/>
                  </a:lnTo>
                  <a:lnTo>
                    <a:pt x="159024" y="15924"/>
                  </a:lnTo>
                  <a:lnTo>
                    <a:pt x="228622" y="15924"/>
                  </a:lnTo>
                  <a:lnTo>
                    <a:pt x="266049" y="41299"/>
                  </a:lnTo>
                  <a:lnTo>
                    <a:pt x="295174" y="76599"/>
                  </a:lnTo>
                  <a:lnTo>
                    <a:pt x="313199" y="119349"/>
                  </a:lnTo>
                  <a:lnTo>
                    <a:pt x="318049" y="150874"/>
                  </a:lnTo>
                  <a:lnTo>
                    <a:pt x="318049" y="167374"/>
                  </a:lnTo>
                  <a:lnTo>
                    <a:pt x="308599" y="213849"/>
                  </a:lnTo>
                  <a:lnTo>
                    <a:pt x="286599" y="254399"/>
                  </a:lnTo>
                  <a:lnTo>
                    <a:pt x="254299" y="286724"/>
                  </a:lnTo>
                  <a:lnTo>
                    <a:pt x="241549" y="295274"/>
                  </a:lnTo>
                  <a:lnTo>
                    <a:pt x="228620" y="302324"/>
                  </a:lnTo>
                  <a:close/>
                </a:path>
              </a:pathLst>
            </a:custGeom>
            <a:solidFill>
              <a:srgbClr val="343A42"/>
            </a:solidFill>
          </p:spPr>
          <p:txBody>
            <a:bodyPr wrap="square" lIns="0" tIns="0" rIns="0" bIns="0" rtlCol="0"/>
            <a:lstStyle/>
            <a:p>
              <a:endParaRPr/>
            </a:p>
          </p:txBody>
        </p:sp>
      </p:grpSp>
      <p:sp>
        <p:nvSpPr>
          <p:cNvPr id="22" name="object 22"/>
          <p:cNvSpPr txBox="1"/>
          <p:nvPr/>
        </p:nvSpPr>
        <p:spPr>
          <a:xfrm>
            <a:off x="463424" y="655886"/>
            <a:ext cx="3724910" cy="877569"/>
          </a:xfrm>
          <a:prstGeom prst="rect">
            <a:avLst/>
          </a:prstGeom>
        </p:spPr>
        <p:txBody>
          <a:bodyPr vert="horz" wrap="square" lIns="0" tIns="129539" rIns="0" bIns="0" rtlCol="0">
            <a:spAutoFit/>
          </a:bodyPr>
          <a:lstStyle/>
          <a:p>
            <a:pPr marL="12700">
              <a:lnSpc>
                <a:spcPct val="100000"/>
              </a:lnSpc>
              <a:spcBef>
                <a:spcPts val="1019"/>
              </a:spcBef>
            </a:pPr>
            <a:r>
              <a:rPr sz="1600" b="0" spc="-10" dirty="0">
                <a:solidFill>
                  <a:srgbClr val="343A42"/>
                </a:solidFill>
                <a:latin typeface="Roboto Lt"/>
                <a:cs typeface="Roboto Lt"/>
              </a:rPr>
              <a:t>Cascading Revenue</a:t>
            </a:r>
            <a:r>
              <a:rPr sz="1600" b="0" spc="-5" dirty="0">
                <a:solidFill>
                  <a:srgbClr val="343A42"/>
                </a:solidFill>
                <a:latin typeface="Roboto Lt"/>
                <a:cs typeface="Roboto Lt"/>
              </a:rPr>
              <a:t> </a:t>
            </a:r>
            <a:r>
              <a:rPr sz="1600" b="0" spc="-10" dirty="0">
                <a:solidFill>
                  <a:srgbClr val="343A42"/>
                </a:solidFill>
                <a:latin typeface="Roboto Lt"/>
                <a:cs typeface="Roboto Lt"/>
              </a:rPr>
              <a:t>Share</a:t>
            </a:r>
            <a:endParaRPr sz="1600">
              <a:latin typeface="Roboto Lt"/>
              <a:cs typeface="Roboto Lt"/>
            </a:endParaRPr>
          </a:p>
          <a:p>
            <a:pPr marL="1731010" marR="5080">
              <a:lnSpc>
                <a:spcPct val="100000"/>
              </a:lnSpc>
              <a:spcBef>
                <a:spcPts val="745"/>
              </a:spcBef>
            </a:pPr>
            <a:r>
              <a:rPr sz="1300" spc="-5" dirty="0">
                <a:solidFill>
                  <a:srgbClr val="343A42"/>
                </a:solidFill>
                <a:latin typeface="Roboto"/>
                <a:cs typeface="Roboto"/>
              </a:rPr>
              <a:t>Maximum </a:t>
            </a:r>
            <a:r>
              <a:rPr sz="1300" spc="-10" dirty="0">
                <a:solidFill>
                  <a:srgbClr val="343A42"/>
                </a:solidFill>
                <a:latin typeface="Roboto"/>
                <a:cs typeface="Roboto"/>
              </a:rPr>
              <a:t>Potential Annual  Revenue Share Per</a:t>
            </a:r>
            <a:r>
              <a:rPr sz="1300" spc="-5" dirty="0">
                <a:solidFill>
                  <a:srgbClr val="343A42"/>
                </a:solidFill>
                <a:latin typeface="Roboto"/>
                <a:cs typeface="Roboto"/>
              </a:rPr>
              <a:t> </a:t>
            </a:r>
            <a:r>
              <a:rPr sz="1300" spc="-10" dirty="0">
                <a:solidFill>
                  <a:srgbClr val="343A42"/>
                </a:solidFill>
                <a:latin typeface="Roboto"/>
                <a:cs typeface="Roboto"/>
              </a:rPr>
              <a:t>Agent</a:t>
            </a:r>
            <a:endParaRPr sz="1300">
              <a:latin typeface="Roboto"/>
              <a:cs typeface="Roboto"/>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0"/>
            <a:ext cx="9144000" cy="5143500"/>
            <a:chOff x="0" y="0"/>
            <a:chExt cx="9144000" cy="5143500"/>
          </a:xfrm>
        </p:grpSpPr>
        <p:sp>
          <p:nvSpPr>
            <p:cNvPr id="3" name="object 3"/>
            <p:cNvSpPr/>
            <p:nvPr/>
          </p:nvSpPr>
          <p:spPr>
            <a:xfrm>
              <a:off x="3456863" y="0"/>
              <a:ext cx="5687695" cy="5143500"/>
            </a:xfrm>
            <a:custGeom>
              <a:avLst/>
              <a:gdLst/>
              <a:ahLst/>
              <a:cxnLst/>
              <a:rect l="l" t="t" r="r" b="b"/>
              <a:pathLst>
                <a:path w="5687695" h="5143500">
                  <a:moveTo>
                    <a:pt x="2461869" y="0"/>
                  </a:moveTo>
                  <a:lnTo>
                    <a:pt x="125450" y="0"/>
                  </a:lnTo>
                  <a:lnTo>
                    <a:pt x="1275422" y="1554200"/>
                  </a:lnTo>
                  <a:lnTo>
                    <a:pt x="2461869" y="0"/>
                  </a:lnTo>
                  <a:close/>
                </a:path>
                <a:path w="5687695" h="5143500">
                  <a:moveTo>
                    <a:pt x="5687111" y="6985"/>
                  </a:moveTo>
                  <a:lnTo>
                    <a:pt x="3895941" y="6985"/>
                  </a:lnTo>
                  <a:lnTo>
                    <a:pt x="0" y="5129542"/>
                  </a:lnTo>
                  <a:lnTo>
                    <a:pt x="2982938" y="5136515"/>
                  </a:lnTo>
                  <a:lnTo>
                    <a:pt x="3491712" y="4439577"/>
                  </a:lnTo>
                  <a:lnTo>
                    <a:pt x="4021391" y="5143500"/>
                  </a:lnTo>
                  <a:lnTo>
                    <a:pt x="5687111" y="5143500"/>
                  </a:lnTo>
                  <a:lnTo>
                    <a:pt x="5687111" y="4439577"/>
                  </a:lnTo>
                  <a:lnTo>
                    <a:pt x="5687111" y="3371202"/>
                  </a:lnTo>
                  <a:lnTo>
                    <a:pt x="5004117" y="2488120"/>
                  </a:lnTo>
                  <a:lnTo>
                    <a:pt x="5687111" y="1577454"/>
                  </a:lnTo>
                  <a:lnTo>
                    <a:pt x="5687111" y="6985"/>
                  </a:lnTo>
                  <a:close/>
                </a:path>
              </a:pathLst>
            </a:custGeom>
            <a:solidFill>
              <a:srgbClr val="E1E2E4">
                <a:alpha val="44309"/>
              </a:srgbClr>
            </a:solidFill>
          </p:spPr>
          <p:txBody>
            <a:bodyPr wrap="square" lIns="0" tIns="0" rIns="0" bIns="0" rtlCol="0"/>
            <a:lstStyle/>
            <a:p>
              <a:endParaRPr/>
            </a:p>
          </p:txBody>
        </p:sp>
        <p:sp>
          <p:nvSpPr>
            <p:cNvPr id="4" name="object 4"/>
            <p:cNvSpPr/>
            <p:nvPr/>
          </p:nvSpPr>
          <p:spPr>
            <a:xfrm>
              <a:off x="0" y="0"/>
              <a:ext cx="3583742" cy="5143489"/>
            </a:xfrm>
            <a:prstGeom prst="rect">
              <a:avLst/>
            </a:prstGeom>
            <a:blipFill>
              <a:blip r:embed="rId2" cstate="print"/>
              <a:stretch>
                <a:fillRect/>
              </a:stretch>
            </a:blipFill>
          </p:spPr>
          <p:txBody>
            <a:bodyPr wrap="square" lIns="0" tIns="0" rIns="0" bIns="0" rtlCol="0"/>
            <a:lstStyle/>
            <a:p>
              <a:endParaRPr/>
            </a:p>
          </p:txBody>
        </p:sp>
        <p:sp>
          <p:nvSpPr>
            <p:cNvPr id="5" name="object 5"/>
            <p:cNvSpPr/>
            <p:nvPr/>
          </p:nvSpPr>
          <p:spPr>
            <a:xfrm>
              <a:off x="3839917" y="1936491"/>
              <a:ext cx="4974590" cy="883285"/>
            </a:xfrm>
            <a:custGeom>
              <a:avLst/>
              <a:gdLst/>
              <a:ahLst/>
              <a:cxnLst/>
              <a:rect l="l" t="t" r="r" b="b"/>
              <a:pathLst>
                <a:path w="4974590" h="883285">
                  <a:moveTo>
                    <a:pt x="4974589" y="882903"/>
                  </a:moveTo>
                  <a:lnTo>
                    <a:pt x="0" y="882903"/>
                  </a:lnTo>
                  <a:lnTo>
                    <a:pt x="0" y="0"/>
                  </a:lnTo>
                  <a:lnTo>
                    <a:pt x="4974589" y="0"/>
                  </a:lnTo>
                  <a:lnTo>
                    <a:pt x="4974589" y="882903"/>
                  </a:lnTo>
                  <a:close/>
                </a:path>
              </a:pathLst>
            </a:custGeom>
            <a:solidFill>
              <a:srgbClr val="072A70"/>
            </a:solidFill>
          </p:spPr>
          <p:txBody>
            <a:bodyPr wrap="square" lIns="0" tIns="0" rIns="0" bIns="0" rtlCol="0"/>
            <a:lstStyle/>
            <a:p>
              <a:endParaRPr/>
            </a:p>
          </p:txBody>
        </p:sp>
        <p:sp>
          <p:nvSpPr>
            <p:cNvPr id="6" name="object 6"/>
            <p:cNvSpPr/>
            <p:nvPr/>
          </p:nvSpPr>
          <p:spPr>
            <a:xfrm>
              <a:off x="3839892" y="2812519"/>
              <a:ext cx="4974590" cy="791210"/>
            </a:xfrm>
            <a:custGeom>
              <a:avLst/>
              <a:gdLst/>
              <a:ahLst/>
              <a:cxnLst/>
              <a:rect l="l" t="t" r="r" b="b"/>
              <a:pathLst>
                <a:path w="4974590" h="791210">
                  <a:moveTo>
                    <a:pt x="4974589" y="791098"/>
                  </a:moveTo>
                  <a:lnTo>
                    <a:pt x="0" y="791098"/>
                  </a:lnTo>
                  <a:lnTo>
                    <a:pt x="0" y="0"/>
                  </a:lnTo>
                  <a:lnTo>
                    <a:pt x="4974589" y="0"/>
                  </a:lnTo>
                  <a:lnTo>
                    <a:pt x="4974589" y="791098"/>
                  </a:lnTo>
                  <a:close/>
                </a:path>
              </a:pathLst>
            </a:custGeom>
            <a:solidFill>
              <a:srgbClr val="000000"/>
            </a:solidFill>
          </p:spPr>
          <p:txBody>
            <a:bodyPr wrap="square" lIns="0" tIns="0" rIns="0" bIns="0" rtlCol="0"/>
            <a:lstStyle/>
            <a:p>
              <a:endParaRPr/>
            </a:p>
          </p:txBody>
        </p:sp>
        <p:sp>
          <p:nvSpPr>
            <p:cNvPr id="7" name="object 7"/>
            <p:cNvSpPr/>
            <p:nvPr/>
          </p:nvSpPr>
          <p:spPr>
            <a:xfrm>
              <a:off x="3839892" y="3599217"/>
              <a:ext cx="4974590" cy="687070"/>
            </a:xfrm>
            <a:custGeom>
              <a:avLst/>
              <a:gdLst/>
              <a:ahLst/>
              <a:cxnLst/>
              <a:rect l="l" t="t" r="r" b="b"/>
              <a:pathLst>
                <a:path w="4974590" h="687070">
                  <a:moveTo>
                    <a:pt x="4974589" y="686998"/>
                  </a:moveTo>
                  <a:lnTo>
                    <a:pt x="0" y="686998"/>
                  </a:lnTo>
                  <a:lnTo>
                    <a:pt x="0" y="0"/>
                  </a:lnTo>
                  <a:lnTo>
                    <a:pt x="4974589" y="0"/>
                  </a:lnTo>
                  <a:lnTo>
                    <a:pt x="4974589" y="686998"/>
                  </a:lnTo>
                  <a:close/>
                </a:path>
              </a:pathLst>
            </a:custGeom>
            <a:solidFill>
              <a:srgbClr val="699ABC"/>
            </a:solidFill>
          </p:spPr>
          <p:txBody>
            <a:bodyPr wrap="square" lIns="0" tIns="0" rIns="0" bIns="0" rtlCol="0"/>
            <a:lstStyle/>
            <a:p>
              <a:endParaRPr/>
            </a:p>
          </p:txBody>
        </p:sp>
      </p:grpSp>
      <p:sp>
        <p:nvSpPr>
          <p:cNvPr id="8" name="object 8"/>
          <p:cNvSpPr txBox="1"/>
          <p:nvPr/>
        </p:nvSpPr>
        <p:spPr>
          <a:xfrm>
            <a:off x="5613631" y="3729545"/>
            <a:ext cx="2618105" cy="375920"/>
          </a:xfrm>
          <a:prstGeom prst="rect">
            <a:avLst/>
          </a:prstGeom>
        </p:spPr>
        <p:txBody>
          <a:bodyPr vert="horz" wrap="square" lIns="0" tIns="12700" rIns="0" bIns="0" rtlCol="0">
            <a:spAutoFit/>
          </a:bodyPr>
          <a:lstStyle/>
          <a:p>
            <a:pPr marL="304800" marR="5080" indent="-305435">
              <a:lnSpc>
                <a:spcPct val="114999"/>
              </a:lnSpc>
              <a:spcBef>
                <a:spcPts val="100"/>
              </a:spcBef>
              <a:buFont typeface="Arial"/>
              <a:buChar char="●"/>
              <a:tabLst>
                <a:tab pos="304800" algn="l"/>
                <a:tab pos="305435" algn="l"/>
              </a:tabLst>
            </a:pPr>
            <a:r>
              <a:rPr sz="1000" b="0" spc="-10" dirty="0">
                <a:solidFill>
                  <a:srgbClr val="FFFFFF"/>
                </a:solidFill>
                <a:latin typeface="Roboto Lt"/>
                <a:cs typeface="Roboto Lt"/>
              </a:rPr>
              <a:t>Enroll to </a:t>
            </a:r>
            <a:r>
              <a:rPr sz="1000" b="0" spc="-5" dirty="0">
                <a:solidFill>
                  <a:srgbClr val="FFFFFF"/>
                </a:solidFill>
                <a:latin typeface="Roboto Lt"/>
                <a:cs typeface="Roboto Lt"/>
              </a:rPr>
              <a:t>be paid 5% of every </a:t>
            </a:r>
            <a:r>
              <a:rPr sz="1000" b="0" spc="-10" dirty="0">
                <a:solidFill>
                  <a:srgbClr val="FFFFFF"/>
                </a:solidFill>
                <a:latin typeface="Roboto Lt"/>
                <a:cs typeface="Roboto Lt"/>
              </a:rPr>
              <a:t>transaction  </a:t>
            </a:r>
            <a:r>
              <a:rPr sz="1000" b="0" spc="-5" dirty="0">
                <a:solidFill>
                  <a:srgbClr val="FFFFFF"/>
                </a:solidFill>
                <a:latin typeface="Roboto Lt"/>
                <a:cs typeface="Roboto Lt"/>
              </a:rPr>
              <a:t>commission with </a:t>
            </a:r>
            <a:r>
              <a:rPr sz="1000" b="0" spc="-10" dirty="0">
                <a:solidFill>
                  <a:srgbClr val="FFFFFF"/>
                </a:solidFill>
                <a:latin typeface="Roboto Lt"/>
                <a:cs typeface="Roboto Lt"/>
              </a:rPr>
              <a:t>stock </a:t>
            </a:r>
            <a:r>
              <a:rPr sz="1000" b="0" spc="-5" dirty="0">
                <a:solidFill>
                  <a:srgbClr val="FFFFFF"/>
                </a:solidFill>
                <a:latin typeface="Roboto Lt"/>
                <a:cs typeface="Roboto Lt"/>
              </a:rPr>
              <a:t>at a 10%</a:t>
            </a:r>
            <a:r>
              <a:rPr sz="1000" b="0" spc="-25" dirty="0">
                <a:solidFill>
                  <a:srgbClr val="FFFFFF"/>
                </a:solidFill>
                <a:latin typeface="Roboto Lt"/>
                <a:cs typeface="Roboto Lt"/>
              </a:rPr>
              <a:t> </a:t>
            </a:r>
            <a:r>
              <a:rPr sz="1000" b="0" spc="-10" dirty="0">
                <a:solidFill>
                  <a:srgbClr val="FFFFFF"/>
                </a:solidFill>
                <a:latin typeface="Roboto Lt"/>
                <a:cs typeface="Roboto Lt"/>
              </a:rPr>
              <a:t>discount</a:t>
            </a:r>
            <a:endParaRPr sz="1000">
              <a:latin typeface="Roboto Lt"/>
              <a:cs typeface="Roboto Lt"/>
            </a:endParaRPr>
          </a:p>
        </p:txBody>
      </p:sp>
      <p:sp>
        <p:nvSpPr>
          <p:cNvPr id="9" name="object 9"/>
          <p:cNvSpPr txBox="1"/>
          <p:nvPr/>
        </p:nvSpPr>
        <p:spPr>
          <a:xfrm>
            <a:off x="5604636" y="2005333"/>
            <a:ext cx="2935605" cy="726440"/>
          </a:xfrm>
          <a:prstGeom prst="rect">
            <a:avLst/>
          </a:prstGeom>
        </p:spPr>
        <p:txBody>
          <a:bodyPr vert="horz" wrap="square" lIns="0" tIns="35560" rIns="0" bIns="0" rtlCol="0">
            <a:spAutoFit/>
          </a:bodyPr>
          <a:lstStyle/>
          <a:p>
            <a:pPr marL="317500" indent="-305435">
              <a:lnSpc>
                <a:spcPct val="100000"/>
              </a:lnSpc>
              <a:spcBef>
                <a:spcPts val="280"/>
              </a:spcBef>
              <a:buFont typeface="Arial"/>
              <a:buChar char="●"/>
              <a:tabLst>
                <a:tab pos="317500" algn="l"/>
                <a:tab pos="318135" algn="l"/>
              </a:tabLst>
            </a:pPr>
            <a:r>
              <a:rPr sz="1000" b="0" spc="-5" dirty="0">
                <a:solidFill>
                  <a:srgbClr val="FFFFFF"/>
                </a:solidFill>
                <a:latin typeface="Roboto Lt"/>
                <a:cs typeface="Roboto Lt"/>
              </a:rPr>
              <a:t>Each </a:t>
            </a:r>
            <a:r>
              <a:rPr sz="1000" b="0" spc="-10" dirty="0">
                <a:solidFill>
                  <a:srgbClr val="FFFFFF"/>
                </a:solidFill>
                <a:latin typeface="Roboto Lt"/>
                <a:cs typeface="Roboto Lt"/>
              </a:rPr>
              <a:t>year </a:t>
            </a:r>
            <a:r>
              <a:rPr sz="1000" b="0" spc="-5" dirty="0">
                <a:solidFill>
                  <a:srgbClr val="FFFFFF"/>
                </a:solidFill>
                <a:latin typeface="Roboto Lt"/>
                <a:cs typeface="Roboto Lt"/>
              </a:rPr>
              <a:t>Earn </a:t>
            </a:r>
            <a:r>
              <a:rPr sz="1000" b="0" spc="-10" dirty="0">
                <a:solidFill>
                  <a:srgbClr val="FFFFFF"/>
                </a:solidFill>
                <a:latin typeface="Roboto Lt"/>
                <a:cs typeface="Roboto Lt"/>
              </a:rPr>
              <a:t>shares </a:t>
            </a:r>
            <a:r>
              <a:rPr sz="1000" b="0" spc="-5" dirty="0">
                <a:solidFill>
                  <a:srgbClr val="FFFFFF"/>
                </a:solidFill>
                <a:latin typeface="Roboto Lt"/>
                <a:cs typeface="Roboto Lt"/>
              </a:rPr>
              <a:t>on </a:t>
            </a:r>
            <a:r>
              <a:rPr sz="1000" b="0" spc="-10" dirty="0">
                <a:solidFill>
                  <a:srgbClr val="FFFFFF"/>
                </a:solidFill>
                <a:latin typeface="Roboto Lt"/>
                <a:cs typeface="Roboto Lt"/>
              </a:rPr>
              <a:t>your </a:t>
            </a:r>
            <a:r>
              <a:rPr sz="1000" b="0" spc="-5" dirty="0">
                <a:solidFill>
                  <a:srgbClr val="FFFFFF"/>
                </a:solidFill>
                <a:latin typeface="Roboto Lt"/>
                <a:cs typeface="Roboto Lt"/>
              </a:rPr>
              <a:t>ﬁrst</a:t>
            </a:r>
            <a:r>
              <a:rPr sz="1000" b="0" spc="15" dirty="0">
                <a:solidFill>
                  <a:srgbClr val="FFFFFF"/>
                </a:solidFill>
                <a:latin typeface="Roboto Lt"/>
                <a:cs typeface="Roboto Lt"/>
              </a:rPr>
              <a:t> </a:t>
            </a:r>
            <a:r>
              <a:rPr sz="1000" b="0" spc="-10" dirty="0">
                <a:solidFill>
                  <a:srgbClr val="FFFFFF"/>
                </a:solidFill>
                <a:latin typeface="Roboto Lt"/>
                <a:cs typeface="Roboto Lt"/>
              </a:rPr>
              <a:t>transaction</a:t>
            </a:r>
            <a:endParaRPr sz="1000">
              <a:latin typeface="Roboto Lt"/>
              <a:cs typeface="Roboto Lt"/>
            </a:endParaRPr>
          </a:p>
          <a:p>
            <a:pPr marL="317500" indent="-305435">
              <a:lnSpc>
                <a:spcPct val="100000"/>
              </a:lnSpc>
              <a:spcBef>
                <a:spcPts val="180"/>
              </a:spcBef>
              <a:buFont typeface="Arial"/>
              <a:buChar char="●"/>
              <a:tabLst>
                <a:tab pos="317500" algn="l"/>
                <a:tab pos="318135" algn="l"/>
              </a:tabLst>
            </a:pPr>
            <a:r>
              <a:rPr sz="1000" b="0" spc="-5" dirty="0">
                <a:solidFill>
                  <a:srgbClr val="FFFFFF"/>
                </a:solidFill>
                <a:latin typeface="Roboto Lt"/>
                <a:cs typeface="Roboto Lt"/>
              </a:rPr>
              <a:t>Earn </a:t>
            </a:r>
            <a:r>
              <a:rPr sz="1000" b="0" spc="-10" dirty="0">
                <a:solidFill>
                  <a:srgbClr val="FFFFFF"/>
                </a:solidFill>
                <a:latin typeface="Roboto Lt"/>
                <a:cs typeface="Roboto Lt"/>
              </a:rPr>
              <a:t>shares </a:t>
            </a:r>
            <a:r>
              <a:rPr sz="1000" b="0" spc="-5" dirty="0">
                <a:solidFill>
                  <a:srgbClr val="FFFFFF"/>
                </a:solidFill>
                <a:latin typeface="Roboto Lt"/>
                <a:cs typeface="Roboto Lt"/>
              </a:rPr>
              <a:t>when </a:t>
            </a:r>
            <a:r>
              <a:rPr sz="1000" b="0" spc="-10" dirty="0">
                <a:solidFill>
                  <a:srgbClr val="FFFFFF"/>
                </a:solidFill>
                <a:latin typeface="Roboto Lt"/>
                <a:cs typeface="Roboto Lt"/>
              </a:rPr>
              <a:t>you</a:t>
            </a:r>
            <a:r>
              <a:rPr sz="1000" b="0" spc="-5" dirty="0">
                <a:solidFill>
                  <a:srgbClr val="FFFFFF"/>
                </a:solidFill>
                <a:latin typeface="Roboto Lt"/>
                <a:cs typeface="Roboto Lt"/>
              </a:rPr>
              <a:t> </a:t>
            </a:r>
            <a:r>
              <a:rPr sz="1000" b="0" spc="-10" dirty="0">
                <a:solidFill>
                  <a:srgbClr val="FFFFFF"/>
                </a:solidFill>
                <a:latin typeface="Roboto Lt"/>
                <a:cs typeface="Roboto Lt"/>
              </a:rPr>
              <a:t>cap</a:t>
            </a:r>
            <a:endParaRPr sz="1000">
              <a:latin typeface="Roboto Lt"/>
              <a:cs typeface="Roboto Lt"/>
            </a:endParaRPr>
          </a:p>
          <a:p>
            <a:pPr marL="317500" marR="5080" indent="-305435">
              <a:lnSpc>
                <a:spcPct val="114999"/>
              </a:lnSpc>
              <a:buFont typeface="Arial"/>
              <a:buChar char="●"/>
              <a:tabLst>
                <a:tab pos="317500" algn="l"/>
                <a:tab pos="318135" algn="l"/>
              </a:tabLst>
            </a:pPr>
            <a:r>
              <a:rPr sz="1000" b="0" spc="-5" dirty="0">
                <a:solidFill>
                  <a:srgbClr val="FFFFFF"/>
                </a:solidFill>
                <a:latin typeface="Roboto Lt"/>
                <a:cs typeface="Roboto Lt"/>
              </a:rPr>
              <a:t>Earn </a:t>
            </a:r>
            <a:r>
              <a:rPr sz="1000" b="0" spc="-10" dirty="0">
                <a:solidFill>
                  <a:srgbClr val="FFFFFF"/>
                </a:solidFill>
                <a:latin typeface="Roboto Lt"/>
                <a:cs typeface="Roboto Lt"/>
              </a:rPr>
              <a:t>shares </a:t>
            </a:r>
            <a:r>
              <a:rPr sz="1000" b="0" spc="-5" dirty="0">
                <a:solidFill>
                  <a:srgbClr val="FFFFFF"/>
                </a:solidFill>
                <a:latin typeface="Roboto Lt"/>
                <a:cs typeface="Roboto Lt"/>
              </a:rPr>
              <a:t>when an agent </a:t>
            </a:r>
            <a:r>
              <a:rPr sz="1000" b="0" spc="-10" dirty="0">
                <a:solidFill>
                  <a:srgbClr val="FFFFFF"/>
                </a:solidFill>
                <a:latin typeface="Roboto Lt"/>
                <a:cs typeface="Roboto Lt"/>
              </a:rPr>
              <a:t>you </a:t>
            </a:r>
            <a:r>
              <a:rPr sz="1000" b="0" spc="-5" dirty="0">
                <a:solidFill>
                  <a:srgbClr val="FFFFFF"/>
                </a:solidFill>
                <a:latin typeface="Roboto Lt"/>
                <a:cs typeface="Roboto Lt"/>
              </a:rPr>
              <a:t>sponsor </a:t>
            </a:r>
            <a:r>
              <a:rPr sz="1000" b="0" spc="-10" dirty="0">
                <a:solidFill>
                  <a:srgbClr val="FFFFFF"/>
                </a:solidFill>
                <a:latin typeface="Roboto Lt"/>
                <a:cs typeface="Roboto Lt"/>
              </a:rPr>
              <a:t>closes  </a:t>
            </a:r>
            <a:r>
              <a:rPr sz="1000" b="0" spc="-5" dirty="0">
                <a:solidFill>
                  <a:srgbClr val="FFFFFF"/>
                </a:solidFill>
                <a:latin typeface="Roboto Lt"/>
                <a:cs typeface="Roboto Lt"/>
              </a:rPr>
              <a:t>their ﬁrst</a:t>
            </a:r>
            <a:r>
              <a:rPr sz="1000" b="0" spc="-10" dirty="0">
                <a:solidFill>
                  <a:srgbClr val="FFFFFF"/>
                </a:solidFill>
                <a:latin typeface="Roboto Lt"/>
                <a:cs typeface="Roboto Lt"/>
              </a:rPr>
              <a:t> transaction</a:t>
            </a:r>
            <a:endParaRPr sz="1000">
              <a:latin typeface="Roboto Lt"/>
              <a:cs typeface="Roboto Lt"/>
            </a:endParaRPr>
          </a:p>
        </p:txBody>
      </p:sp>
      <p:grpSp>
        <p:nvGrpSpPr>
          <p:cNvPr id="10" name="object 10"/>
          <p:cNvGrpSpPr/>
          <p:nvPr/>
        </p:nvGrpSpPr>
        <p:grpSpPr>
          <a:xfrm>
            <a:off x="257869" y="2162695"/>
            <a:ext cx="5194935" cy="2752725"/>
            <a:chOff x="257869" y="2162695"/>
            <a:chExt cx="5194935" cy="2752725"/>
          </a:xfrm>
        </p:grpSpPr>
        <p:sp>
          <p:nvSpPr>
            <p:cNvPr id="11" name="object 11"/>
            <p:cNvSpPr/>
            <p:nvPr/>
          </p:nvSpPr>
          <p:spPr>
            <a:xfrm>
              <a:off x="5447839" y="2162695"/>
              <a:ext cx="0" cy="1995170"/>
            </a:xfrm>
            <a:custGeom>
              <a:avLst/>
              <a:gdLst/>
              <a:ahLst/>
              <a:cxnLst/>
              <a:rect l="l" t="t" r="r" b="b"/>
              <a:pathLst>
                <a:path h="1995170">
                  <a:moveTo>
                    <a:pt x="0" y="1562621"/>
                  </a:moveTo>
                  <a:lnTo>
                    <a:pt x="0" y="1994920"/>
                  </a:lnTo>
                </a:path>
                <a:path h="1995170">
                  <a:moveTo>
                    <a:pt x="0" y="827098"/>
                  </a:moveTo>
                  <a:lnTo>
                    <a:pt x="0" y="1259397"/>
                  </a:lnTo>
                </a:path>
                <a:path h="1995170">
                  <a:moveTo>
                    <a:pt x="0" y="0"/>
                  </a:moveTo>
                  <a:lnTo>
                    <a:pt x="0" y="432299"/>
                  </a:lnTo>
                </a:path>
              </a:pathLst>
            </a:custGeom>
            <a:ln w="9524">
              <a:solidFill>
                <a:srgbClr val="FFFFFF"/>
              </a:solidFill>
            </a:ln>
          </p:spPr>
          <p:txBody>
            <a:bodyPr wrap="square" lIns="0" tIns="0" rIns="0" bIns="0" rtlCol="0"/>
            <a:lstStyle/>
            <a:p>
              <a:endParaRPr/>
            </a:p>
          </p:txBody>
        </p:sp>
        <p:sp>
          <p:nvSpPr>
            <p:cNvPr id="12" name="object 12"/>
            <p:cNvSpPr/>
            <p:nvPr/>
          </p:nvSpPr>
          <p:spPr>
            <a:xfrm>
              <a:off x="257869" y="4419641"/>
              <a:ext cx="953848" cy="495249"/>
            </a:xfrm>
            <a:prstGeom prst="rect">
              <a:avLst/>
            </a:prstGeom>
            <a:blipFill>
              <a:blip r:embed="rId3" cstate="print"/>
              <a:stretch>
                <a:fillRect/>
              </a:stretch>
            </a:blipFill>
          </p:spPr>
          <p:txBody>
            <a:bodyPr wrap="square" lIns="0" tIns="0" rIns="0" bIns="0" rtlCol="0"/>
            <a:lstStyle/>
            <a:p>
              <a:endParaRPr/>
            </a:p>
          </p:txBody>
        </p:sp>
      </p:grpSp>
      <p:sp>
        <p:nvSpPr>
          <p:cNvPr id="13" name="object 13"/>
          <p:cNvSpPr txBox="1"/>
          <p:nvPr/>
        </p:nvSpPr>
        <p:spPr>
          <a:xfrm>
            <a:off x="5600931" y="2915578"/>
            <a:ext cx="2863215" cy="551180"/>
          </a:xfrm>
          <a:prstGeom prst="rect">
            <a:avLst/>
          </a:prstGeom>
        </p:spPr>
        <p:txBody>
          <a:bodyPr vert="horz" wrap="square" lIns="0" tIns="12700" rIns="0" bIns="0" rtlCol="0">
            <a:spAutoFit/>
          </a:bodyPr>
          <a:lstStyle/>
          <a:p>
            <a:pPr marL="317500" marR="5080" indent="-305435">
              <a:lnSpc>
                <a:spcPct val="114999"/>
              </a:lnSpc>
              <a:spcBef>
                <a:spcPts val="100"/>
              </a:spcBef>
              <a:buFont typeface="Arial"/>
              <a:buChar char="●"/>
              <a:tabLst>
                <a:tab pos="317500" algn="l"/>
                <a:tab pos="318135" algn="l"/>
              </a:tabLst>
            </a:pPr>
            <a:r>
              <a:rPr sz="1000" b="0" spc="-5" dirty="0">
                <a:solidFill>
                  <a:srgbClr val="FFFFFF"/>
                </a:solidFill>
                <a:latin typeface="Roboto Lt"/>
                <a:cs typeface="Roboto Lt"/>
              </a:rPr>
              <a:t>Up </a:t>
            </a:r>
            <a:r>
              <a:rPr sz="1000" b="0" spc="-10" dirty="0">
                <a:solidFill>
                  <a:srgbClr val="FFFFFF"/>
                </a:solidFill>
                <a:latin typeface="Roboto Lt"/>
                <a:cs typeface="Roboto Lt"/>
              </a:rPr>
              <a:t>to </a:t>
            </a:r>
            <a:r>
              <a:rPr sz="1000" b="0" spc="-5" dirty="0">
                <a:solidFill>
                  <a:srgbClr val="FFFFFF"/>
                </a:solidFill>
                <a:latin typeface="Roboto Lt"/>
                <a:cs typeface="Roboto Lt"/>
              </a:rPr>
              <a:t>$16,000 in </a:t>
            </a:r>
            <a:r>
              <a:rPr sz="1000" b="0" spc="-10" dirty="0">
                <a:solidFill>
                  <a:srgbClr val="FFFFFF"/>
                </a:solidFill>
                <a:latin typeface="Roboto Lt"/>
                <a:cs typeface="Roboto Lt"/>
              </a:rPr>
              <a:t>stock </a:t>
            </a:r>
            <a:r>
              <a:rPr sz="1000" b="0" spc="-5" dirty="0">
                <a:solidFill>
                  <a:srgbClr val="FFFFFF"/>
                </a:solidFill>
                <a:latin typeface="Roboto Lt"/>
                <a:cs typeface="Roboto Lt"/>
              </a:rPr>
              <a:t>upon the </a:t>
            </a:r>
            <a:r>
              <a:rPr sz="1000" b="0" spc="-10" dirty="0">
                <a:solidFill>
                  <a:srgbClr val="FFFFFF"/>
                </a:solidFill>
                <a:latin typeface="Roboto Lt"/>
                <a:cs typeface="Roboto Lt"/>
              </a:rPr>
              <a:t>achievement  </a:t>
            </a:r>
            <a:r>
              <a:rPr sz="1000" b="0" spc="-5" dirty="0">
                <a:solidFill>
                  <a:srgbClr val="FFFFFF"/>
                </a:solidFill>
                <a:latin typeface="Roboto Lt"/>
                <a:cs typeface="Roboto Lt"/>
              </a:rPr>
              <a:t>of certain </a:t>
            </a:r>
            <a:r>
              <a:rPr sz="1000" b="0" spc="-10" dirty="0">
                <a:solidFill>
                  <a:srgbClr val="FFFFFF"/>
                </a:solidFill>
                <a:latin typeface="Roboto Lt"/>
                <a:cs typeface="Roboto Lt"/>
              </a:rPr>
              <a:t>production </a:t>
            </a:r>
            <a:r>
              <a:rPr sz="1000" b="0" spc="-5" dirty="0">
                <a:solidFill>
                  <a:srgbClr val="FFFFFF"/>
                </a:solidFill>
                <a:latin typeface="Roboto Lt"/>
                <a:cs typeface="Roboto Lt"/>
              </a:rPr>
              <a:t>and </a:t>
            </a:r>
            <a:r>
              <a:rPr sz="1000" b="0" spc="-10" dirty="0">
                <a:solidFill>
                  <a:srgbClr val="FFFFFF"/>
                </a:solidFill>
                <a:latin typeface="Roboto Lt"/>
                <a:cs typeface="Roboto Lt"/>
              </a:rPr>
              <a:t>cultural </a:t>
            </a:r>
            <a:r>
              <a:rPr sz="1000" b="0" spc="-5" dirty="0">
                <a:solidFill>
                  <a:srgbClr val="FFFFFF"/>
                </a:solidFill>
                <a:latin typeface="Roboto Lt"/>
                <a:cs typeface="Roboto Lt"/>
              </a:rPr>
              <a:t>goals </a:t>
            </a:r>
            <a:r>
              <a:rPr sz="1000" b="0" spc="-10" dirty="0">
                <a:solidFill>
                  <a:srgbClr val="FFFFFF"/>
                </a:solidFill>
                <a:latin typeface="Roboto Lt"/>
                <a:cs typeface="Roboto Lt"/>
              </a:rPr>
              <a:t>within  your </a:t>
            </a:r>
            <a:r>
              <a:rPr sz="1000" b="0" spc="-5" dirty="0">
                <a:solidFill>
                  <a:srgbClr val="FFFFFF"/>
                </a:solidFill>
                <a:latin typeface="Roboto Lt"/>
                <a:cs typeface="Roboto Lt"/>
              </a:rPr>
              <a:t>anniversary </a:t>
            </a:r>
            <a:r>
              <a:rPr sz="1000" b="0" spc="-10" dirty="0">
                <a:solidFill>
                  <a:srgbClr val="FFFFFF"/>
                </a:solidFill>
                <a:latin typeface="Roboto Lt"/>
                <a:cs typeface="Roboto Lt"/>
              </a:rPr>
              <a:t>year</a:t>
            </a:r>
            <a:endParaRPr sz="1000">
              <a:latin typeface="Roboto Lt"/>
              <a:cs typeface="Roboto Lt"/>
            </a:endParaRPr>
          </a:p>
        </p:txBody>
      </p:sp>
      <p:sp>
        <p:nvSpPr>
          <p:cNvPr id="14" name="object 14"/>
          <p:cNvSpPr txBox="1"/>
          <p:nvPr/>
        </p:nvSpPr>
        <p:spPr>
          <a:xfrm>
            <a:off x="4191127" y="2153407"/>
            <a:ext cx="897890" cy="421640"/>
          </a:xfrm>
          <a:prstGeom prst="rect">
            <a:avLst/>
          </a:prstGeom>
        </p:spPr>
        <p:txBody>
          <a:bodyPr vert="horz" wrap="square" lIns="0" tIns="12700" rIns="0" bIns="0" rtlCol="0">
            <a:spAutoFit/>
          </a:bodyPr>
          <a:lstStyle/>
          <a:p>
            <a:pPr marL="33655" marR="5080" indent="-21590">
              <a:lnSpc>
                <a:spcPct val="100000"/>
              </a:lnSpc>
              <a:spcBef>
                <a:spcPts val="100"/>
              </a:spcBef>
            </a:pPr>
            <a:r>
              <a:rPr sz="1300" b="1" spc="-10" dirty="0">
                <a:solidFill>
                  <a:srgbClr val="FFFFFF"/>
                </a:solidFill>
                <a:latin typeface="Roboto"/>
                <a:cs typeface="Roboto"/>
              </a:rPr>
              <a:t>Sustainable  Equity</a:t>
            </a:r>
            <a:r>
              <a:rPr sz="1300" b="1" spc="-45" dirty="0">
                <a:solidFill>
                  <a:srgbClr val="FFFFFF"/>
                </a:solidFill>
                <a:latin typeface="Roboto"/>
                <a:cs typeface="Roboto"/>
              </a:rPr>
              <a:t> </a:t>
            </a:r>
            <a:r>
              <a:rPr sz="1300" b="1" spc="-5" dirty="0">
                <a:solidFill>
                  <a:srgbClr val="FFFFFF"/>
                </a:solidFill>
                <a:latin typeface="Roboto"/>
                <a:cs typeface="Roboto"/>
              </a:rPr>
              <a:t>Plan</a:t>
            </a:r>
            <a:endParaRPr sz="1300">
              <a:latin typeface="Roboto"/>
              <a:cs typeface="Roboto"/>
            </a:endParaRPr>
          </a:p>
        </p:txBody>
      </p:sp>
      <p:sp>
        <p:nvSpPr>
          <p:cNvPr id="15" name="object 15"/>
          <p:cNvSpPr txBox="1"/>
          <p:nvPr/>
        </p:nvSpPr>
        <p:spPr>
          <a:xfrm>
            <a:off x="4161846" y="3000082"/>
            <a:ext cx="894080" cy="421640"/>
          </a:xfrm>
          <a:prstGeom prst="rect">
            <a:avLst/>
          </a:prstGeom>
        </p:spPr>
        <p:txBody>
          <a:bodyPr vert="horz" wrap="square" lIns="0" tIns="12700" rIns="0" bIns="0" rtlCol="0">
            <a:spAutoFit/>
          </a:bodyPr>
          <a:lstStyle/>
          <a:p>
            <a:pPr marL="212725" marR="5080" indent="-200660">
              <a:lnSpc>
                <a:spcPct val="100000"/>
              </a:lnSpc>
              <a:spcBef>
                <a:spcPts val="100"/>
              </a:spcBef>
            </a:pPr>
            <a:r>
              <a:rPr sz="1300" b="1" spc="-5" dirty="0">
                <a:solidFill>
                  <a:srgbClr val="FFFFFF"/>
                </a:solidFill>
                <a:latin typeface="Roboto"/>
                <a:cs typeface="Roboto"/>
              </a:rPr>
              <a:t>ICON</a:t>
            </a:r>
            <a:r>
              <a:rPr sz="1300" b="1" spc="-70" dirty="0">
                <a:solidFill>
                  <a:srgbClr val="FFFFFF"/>
                </a:solidFill>
                <a:latin typeface="Roboto"/>
                <a:cs typeface="Roboto"/>
              </a:rPr>
              <a:t> </a:t>
            </a:r>
            <a:r>
              <a:rPr sz="1300" b="1" spc="-10" dirty="0">
                <a:solidFill>
                  <a:srgbClr val="FFFFFF"/>
                </a:solidFill>
                <a:latin typeface="Roboto"/>
                <a:cs typeface="Roboto"/>
              </a:rPr>
              <a:t>Agent  </a:t>
            </a:r>
            <a:r>
              <a:rPr sz="1300" b="1" spc="-15" dirty="0">
                <a:solidFill>
                  <a:srgbClr val="FFFFFF"/>
                </a:solidFill>
                <a:latin typeface="Roboto"/>
                <a:cs typeface="Roboto"/>
              </a:rPr>
              <a:t>Award</a:t>
            </a:r>
            <a:endParaRPr sz="1300">
              <a:latin typeface="Roboto"/>
              <a:cs typeface="Roboto"/>
            </a:endParaRPr>
          </a:p>
        </p:txBody>
      </p:sp>
      <p:sp>
        <p:nvSpPr>
          <p:cNvPr id="16" name="object 16"/>
          <p:cNvSpPr txBox="1"/>
          <p:nvPr/>
        </p:nvSpPr>
        <p:spPr>
          <a:xfrm>
            <a:off x="4169081" y="3724352"/>
            <a:ext cx="953135" cy="421640"/>
          </a:xfrm>
          <a:prstGeom prst="rect">
            <a:avLst/>
          </a:prstGeom>
        </p:spPr>
        <p:txBody>
          <a:bodyPr vert="horz" wrap="square" lIns="0" tIns="12700" rIns="0" bIns="0" rtlCol="0">
            <a:spAutoFit/>
          </a:bodyPr>
          <a:lstStyle/>
          <a:p>
            <a:pPr marL="151130" marR="5080" indent="-151765">
              <a:lnSpc>
                <a:spcPct val="100000"/>
              </a:lnSpc>
              <a:spcBef>
                <a:spcPts val="100"/>
              </a:spcBef>
            </a:pPr>
            <a:r>
              <a:rPr sz="1300" b="1" spc="-5" dirty="0">
                <a:solidFill>
                  <a:srgbClr val="FFFFFF"/>
                </a:solidFill>
                <a:latin typeface="Roboto"/>
                <a:cs typeface="Roboto"/>
              </a:rPr>
              <a:t>Agent</a:t>
            </a:r>
            <a:r>
              <a:rPr sz="1300" b="1" spc="-75" dirty="0">
                <a:solidFill>
                  <a:srgbClr val="FFFFFF"/>
                </a:solidFill>
                <a:latin typeface="Roboto"/>
                <a:cs typeface="Roboto"/>
              </a:rPr>
              <a:t> </a:t>
            </a:r>
            <a:r>
              <a:rPr sz="1300" b="1" spc="-10" dirty="0">
                <a:solidFill>
                  <a:srgbClr val="FFFFFF"/>
                </a:solidFill>
                <a:latin typeface="Roboto"/>
                <a:cs typeface="Roboto"/>
              </a:rPr>
              <a:t>Equity  Program</a:t>
            </a:r>
            <a:endParaRPr sz="1300">
              <a:latin typeface="Roboto"/>
              <a:cs typeface="Roboto"/>
            </a:endParaRPr>
          </a:p>
        </p:txBody>
      </p:sp>
      <p:sp>
        <p:nvSpPr>
          <p:cNvPr id="17" name="object 17"/>
          <p:cNvSpPr txBox="1"/>
          <p:nvPr/>
        </p:nvSpPr>
        <p:spPr>
          <a:xfrm>
            <a:off x="3817339" y="988429"/>
            <a:ext cx="4558665" cy="586740"/>
          </a:xfrm>
          <a:prstGeom prst="rect">
            <a:avLst/>
          </a:prstGeom>
        </p:spPr>
        <p:txBody>
          <a:bodyPr vert="horz" wrap="square" lIns="0" tIns="48895" rIns="0" bIns="0" rtlCol="0">
            <a:spAutoFit/>
          </a:bodyPr>
          <a:lstStyle/>
          <a:p>
            <a:pPr marL="363855" indent="-351790">
              <a:lnSpc>
                <a:spcPct val="100000"/>
              </a:lnSpc>
              <a:spcBef>
                <a:spcPts val="385"/>
              </a:spcBef>
              <a:buFont typeface="Arial"/>
              <a:buChar char="●"/>
              <a:tabLst>
                <a:tab pos="363855" algn="l"/>
                <a:tab pos="364490" algn="l"/>
              </a:tabLst>
            </a:pPr>
            <a:r>
              <a:rPr sz="1600" b="0" spc="-5" dirty="0">
                <a:latin typeface="Roboto Lt"/>
                <a:cs typeface="Roboto Lt"/>
              </a:rPr>
              <a:t>Agents can become </a:t>
            </a:r>
            <a:r>
              <a:rPr sz="1600" b="0" spc="-10" dirty="0">
                <a:latin typeface="Roboto Lt"/>
                <a:cs typeface="Roboto Lt"/>
              </a:rPr>
              <a:t>shareholders </a:t>
            </a:r>
            <a:r>
              <a:rPr sz="1600" b="0" spc="-5" dirty="0">
                <a:latin typeface="Roboto Lt"/>
                <a:cs typeface="Roboto Lt"/>
              </a:rPr>
              <a:t>at eXp</a:t>
            </a:r>
            <a:r>
              <a:rPr sz="1600" b="0" spc="-20" dirty="0">
                <a:latin typeface="Roboto Lt"/>
                <a:cs typeface="Roboto Lt"/>
              </a:rPr>
              <a:t> </a:t>
            </a:r>
            <a:r>
              <a:rPr sz="1600" b="0" spc="-10" dirty="0">
                <a:latin typeface="Roboto Lt"/>
                <a:cs typeface="Roboto Lt"/>
              </a:rPr>
              <a:t>Realty</a:t>
            </a:r>
            <a:endParaRPr sz="1600">
              <a:latin typeface="Roboto Lt"/>
              <a:cs typeface="Roboto Lt"/>
            </a:endParaRPr>
          </a:p>
          <a:p>
            <a:pPr marL="363855" indent="-351790">
              <a:lnSpc>
                <a:spcPct val="100000"/>
              </a:lnSpc>
              <a:spcBef>
                <a:spcPts val="290"/>
              </a:spcBef>
              <a:buFont typeface="Arial"/>
              <a:buChar char="●"/>
              <a:tabLst>
                <a:tab pos="363855" algn="l"/>
                <a:tab pos="364490" algn="l"/>
              </a:tabLst>
            </a:pPr>
            <a:r>
              <a:rPr sz="1600" b="0" spc="-5" dirty="0">
                <a:latin typeface="Roboto Lt"/>
                <a:cs typeface="Roboto Lt"/>
              </a:rPr>
              <a:t>Nasdaq:</a:t>
            </a:r>
            <a:r>
              <a:rPr sz="1600" b="0" spc="-10" dirty="0">
                <a:latin typeface="Roboto Lt"/>
                <a:cs typeface="Roboto Lt"/>
              </a:rPr>
              <a:t> EXPI</a:t>
            </a:r>
            <a:endParaRPr sz="1600">
              <a:latin typeface="Roboto Lt"/>
              <a:cs typeface="Roboto Lt"/>
            </a:endParaRPr>
          </a:p>
        </p:txBody>
      </p:sp>
      <p:sp>
        <p:nvSpPr>
          <p:cNvPr id="18" name="object 18"/>
          <p:cNvSpPr txBox="1">
            <a:spLocks noGrp="1"/>
          </p:cNvSpPr>
          <p:nvPr>
            <p:ph type="title"/>
          </p:nvPr>
        </p:nvSpPr>
        <p:spPr>
          <a:xfrm>
            <a:off x="3893866" y="253359"/>
            <a:ext cx="3517265" cy="482600"/>
          </a:xfrm>
          <a:prstGeom prst="rect">
            <a:avLst/>
          </a:prstGeom>
        </p:spPr>
        <p:txBody>
          <a:bodyPr vert="horz" wrap="square" lIns="0" tIns="12700" rIns="0" bIns="0" rtlCol="0">
            <a:spAutoFit/>
          </a:bodyPr>
          <a:lstStyle/>
          <a:p>
            <a:pPr marL="12700">
              <a:lnSpc>
                <a:spcPct val="100000"/>
              </a:lnSpc>
              <a:spcBef>
                <a:spcPts val="100"/>
              </a:spcBef>
            </a:pPr>
            <a:r>
              <a:rPr sz="3000" spc="-15" dirty="0">
                <a:solidFill>
                  <a:srgbClr val="1A489A"/>
                </a:solidFill>
              </a:rPr>
              <a:t>Equity</a:t>
            </a:r>
            <a:r>
              <a:rPr sz="3000" spc="-75" dirty="0">
                <a:solidFill>
                  <a:srgbClr val="1A489A"/>
                </a:solidFill>
              </a:rPr>
              <a:t> </a:t>
            </a:r>
            <a:r>
              <a:rPr sz="3000" dirty="0">
                <a:solidFill>
                  <a:srgbClr val="1A489A"/>
                </a:solidFill>
              </a:rPr>
              <a:t>Opportunities</a:t>
            </a:r>
            <a:endParaRPr sz="300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5596890" cy="5143500"/>
          </a:xfrm>
          <a:custGeom>
            <a:avLst/>
            <a:gdLst/>
            <a:ahLst/>
            <a:cxnLst/>
            <a:rect l="l" t="t" r="r" b="b"/>
            <a:pathLst>
              <a:path w="5596890" h="5143500">
                <a:moveTo>
                  <a:pt x="0" y="5143489"/>
                </a:moveTo>
                <a:lnTo>
                  <a:pt x="5596488" y="5143489"/>
                </a:lnTo>
                <a:lnTo>
                  <a:pt x="5596488" y="0"/>
                </a:lnTo>
                <a:lnTo>
                  <a:pt x="0" y="0"/>
                </a:lnTo>
                <a:lnTo>
                  <a:pt x="0" y="5143489"/>
                </a:lnTo>
                <a:close/>
              </a:path>
            </a:pathLst>
          </a:custGeom>
          <a:solidFill>
            <a:srgbClr val="17469C"/>
          </a:solidFill>
        </p:spPr>
        <p:txBody>
          <a:bodyPr wrap="square" lIns="0" tIns="0" rIns="0" bIns="0" rtlCol="0"/>
          <a:lstStyle/>
          <a:p>
            <a:endParaRPr/>
          </a:p>
        </p:txBody>
      </p:sp>
      <p:sp>
        <p:nvSpPr>
          <p:cNvPr id="3" name="object 3"/>
          <p:cNvSpPr/>
          <p:nvPr/>
        </p:nvSpPr>
        <p:spPr>
          <a:xfrm>
            <a:off x="5596489" y="0"/>
            <a:ext cx="3547492" cy="5143489"/>
          </a:xfrm>
          <a:prstGeom prst="rect">
            <a:avLst/>
          </a:prstGeom>
          <a:blipFill>
            <a:blip r:embed="rId2" cstate="print"/>
            <a:stretch>
              <a:fillRect/>
            </a:stretch>
          </a:blipFill>
        </p:spPr>
        <p:txBody>
          <a:bodyPr wrap="square" lIns="0" tIns="0" rIns="0" bIns="0" rtlCol="0"/>
          <a:lstStyle/>
          <a:p>
            <a:endParaRPr/>
          </a:p>
        </p:txBody>
      </p:sp>
      <p:sp>
        <p:nvSpPr>
          <p:cNvPr id="4" name="object 4"/>
          <p:cNvSpPr txBox="1"/>
          <p:nvPr/>
        </p:nvSpPr>
        <p:spPr>
          <a:xfrm>
            <a:off x="198549" y="1683825"/>
            <a:ext cx="5200650" cy="2585720"/>
          </a:xfrm>
          <a:prstGeom prst="rect">
            <a:avLst/>
          </a:prstGeom>
        </p:spPr>
        <p:txBody>
          <a:bodyPr vert="horz" wrap="square" lIns="0" tIns="12700" rIns="0" bIns="0" rtlCol="0">
            <a:spAutoFit/>
          </a:bodyPr>
          <a:lstStyle/>
          <a:p>
            <a:pPr marL="12700">
              <a:lnSpc>
                <a:spcPct val="100000"/>
              </a:lnSpc>
              <a:spcBef>
                <a:spcPts val="100"/>
              </a:spcBef>
            </a:pPr>
            <a:r>
              <a:rPr sz="1400" b="1" spc="-5" dirty="0">
                <a:solidFill>
                  <a:srgbClr val="FFFFFF"/>
                </a:solidFill>
                <a:latin typeface="Roboto"/>
                <a:cs typeface="Roboto"/>
              </a:rPr>
              <a:t>Meeting the needs of Independent</a:t>
            </a:r>
            <a:r>
              <a:rPr sz="1400" b="1" spc="-15" dirty="0">
                <a:solidFill>
                  <a:srgbClr val="FFFFFF"/>
                </a:solidFill>
                <a:latin typeface="Roboto"/>
                <a:cs typeface="Roboto"/>
              </a:rPr>
              <a:t> </a:t>
            </a:r>
            <a:r>
              <a:rPr sz="1400" b="1" spc="-10" dirty="0">
                <a:solidFill>
                  <a:srgbClr val="FFFFFF"/>
                </a:solidFill>
                <a:latin typeface="Roboto"/>
                <a:cs typeface="Roboto"/>
              </a:rPr>
              <a:t>Contractors:</a:t>
            </a:r>
            <a:endParaRPr sz="1400">
              <a:latin typeface="Roboto"/>
              <a:cs typeface="Roboto"/>
            </a:endParaRPr>
          </a:p>
          <a:p>
            <a:pPr>
              <a:lnSpc>
                <a:spcPct val="100000"/>
              </a:lnSpc>
              <a:spcBef>
                <a:spcPts val="30"/>
              </a:spcBef>
            </a:pPr>
            <a:endParaRPr sz="1250">
              <a:latin typeface="Roboto"/>
              <a:cs typeface="Roboto"/>
            </a:endParaRPr>
          </a:p>
          <a:p>
            <a:pPr marL="469900" indent="-336550">
              <a:lnSpc>
                <a:spcPct val="100000"/>
              </a:lnSpc>
              <a:buFont typeface="Arial"/>
              <a:buChar char="●"/>
              <a:tabLst>
                <a:tab pos="469265" algn="l"/>
                <a:tab pos="469900" algn="l"/>
              </a:tabLst>
            </a:pPr>
            <a:r>
              <a:rPr sz="1400" b="0" spc="-5" dirty="0">
                <a:solidFill>
                  <a:srgbClr val="FFFFFF"/>
                </a:solidFill>
                <a:latin typeface="Roboto Lt"/>
                <a:cs typeface="Roboto Lt"/>
              </a:rPr>
              <a:t>Flex plan style with 3 choices for </a:t>
            </a:r>
            <a:r>
              <a:rPr sz="1400" b="0" spc="-10" dirty="0">
                <a:solidFill>
                  <a:srgbClr val="FFFFFF"/>
                </a:solidFill>
                <a:latin typeface="Roboto Lt"/>
                <a:cs typeface="Roboto Lt"/>
              </a:rPr>
              <a:t>coverage</a:t>
            </a:r>
            <a:r>
              <a:rPr sz="1400" b="0" spc="-20" dirty="0">
                <a:solidFill>
                  <a:srgbClr val="FFFFFF"/>
                </a:solidFill>
                <a:latin typeface="Roboto Lt"/>
                <a:cs typeface="Roboto Lt"/>
              </a:rPr>
              <a:t> </a:t>
            </a:r>
            <a:r>
              <a:rPr sz="1400" b="0" spc="-10" dirty="0">
                <a:solidFill>
                  <a:srgbClr val="FFFFFF"/>
                </a:solidFill>
                <a:latin typeface="Roboto Lt"/>
                <a:cs typeface="Roboto Lt"/>
              </a:rPr>
              <a:t>levels.</a:t>
            </a:r>
            <a:endParaRPr sz="1400">
              <a:latin typeface="Roboto Lt"/>
              <a:cs typeface="Roboto Lt"/>
            </a:endParaRPr>
          </a:p>
          <a:p>
            <a:pPr>
              <a:lnSpc>
                <a:spcPct val="100000"/>
              </a:lnSpc>
              <a:spcBef>
                <a:spcPts val="30"/>
              </a:spcBef>
              <a:buClr>
                <a:srgbClr val="FFFFFF"/>
              </a:buClr>
              <a:buFont typeface="Arial"/>
              <a:buChar char="●"/>
            </a:pPr>
            <a:endParaRPr sz="1250">
              <a:latin typeface="Roboto Lt"/>
              <a:cs typeface="Roboto Lt"/>
            </a:endParaRPr>
          </a:p>
          <a:p>
            <a:pPr marL="469265" marR="532765" indent="-336550">
              <a:lnSpc>
                <a:spcPct val="100000"/>
              </a:lnSpc>
              <a:buFont typeface="Arial"/>
              <a:buChar char="●"/>
              <a:tabLst>
                <a:tab pos="469265" algn="l"/>
                <a:tab pos="469900" algn="l"/>
              </a:tabLst>
            </a:pPr>
            <a:r>
              <a:rPr sz="1400" b="0" spc="-5" dirty="0">
                <a:solidFill>
                  <a:srgbClr val="FFFFFF"/>
                </a:solidFill>
                <a:latin typeface="Roboto Lt"/>
                <a:cs typeface="Roboto Lt"/>
              </a:rPr>
              <a:t>Each participant </a:t>
            </a:r>
            <a:r>
              <a:rPr sz="1400" b="0" spc="-10" dirty="0">
                <a:solidFill>
                  <a:srgbClr val="FFFFFF"/>
                </a:solidFill>
                <a:latin typeface="Roboto Lt"/>
                <a:cs typeface="Roboto Lt"/>
              </a:rPr>
              <a:t>may </a:t>
            </a:r>
            <a:r>
              <a:rPr sz="1400" b="0" spc="-5" dirty="0">
                <a:solidFill>
                  <a:srgbClr val="FFFFFF"/>
                </a:solidFill>
                <a:latin typeface="Roboto Lt"/>
                <a:cs typeface="Roboto Lt"/>
              </a:rPr>
              <a:t>select a plan that ﬁts within </a:t>
            </a:r>
            <a:r>
              <a:rPr sz="1400" b="0" spc="-10" dirty="0">
                <a:solidFill>
                  <a:srgbClr val="FFFFFF"/>
                </a:solidFill>
                <a:latin typeface="Roboto Lt"/>
                <a:cs typeface="Roboto Lt"/>
              </a:rPr>
              <a:t>their  </a:t>
            </a:r>
            <a:r>
              <a:rPr sz="1400" b="0" spc="-5" dirty="0">
                <a:solidFill>
                  <a:srgbClr val="FFFFFF"/>
                </a:solidFill>
                <a:latin typeface="Roboto Lt"/>
                <a:cs typeface="Roboto Lt"/>
              </a:rPr>
              <a:t>budget and </a:t>
            </a:r>
            <a:r>
              <a:rPr sz="1400" b="0" spc="-10" dirty="0">
                <a:solidFill>
                  <a:srgbClr val="FFFFFF"/>
                </a:solidFill>
                <a:latin typeface="Roboto Lt"/>
                <a:cs typeface="Roboto Lt"/>
              </a:rPr>
              <a:t>desired coverage</a:t>
            </a:r>
            <a:r>
              <a:rPr sz="1400" b="0" spc="-5" dirty="0">
                <a:solidFill>
                  <a:srgbClr val="FFFFFF"/>
                </a:solidFill>
                <a:latin typeface="Roboto Lt"/>
                <a:cs typeface="Roboto Lt"/>
              </a:rPr>
              <a:t> </a:t>
            </a:r>
            <a:r>
              <a:rPr sz="1400" b="0" spc="-10" dirty="0">
                <a:solidFill>
                  <a:srgbClr val="FFFFFF"/>
                </a:solidFill>
                <a:latin typeface="Roboto Lt"/>
                <a:cs typeface="Roboto Lt"/>
              </a:rPr>
              <a:t>level.</a:t>
            </a:r>
            <a:endParaRPr sz="1400">
              <a:latin typeface="Roboto Lt"/>
              <a:cs typeface="Roboto Lt"/>
            </a:endParaRPr>
          </a:p>
          <a:p>
            <a:pPr>
              <a:lnSpc>
                <a:spcPct val="100000"/>
              </a:lnSpc>
              <a:spcBef>
                <a:spcPts val="30"/>
              </a:spcBef>
              <a:buClr>
                <a:srgbClr val="FFFFFF"/>
              </a:buClr>
              <a:buFont typeface="Arial"/>
              <a:buChar char="●"/>
            </a:pPr>
            <a:endParaRPr sz="1250">
              <a:latin typeface="Roboto Lt"/>
              <a:cs typeface="Roboto Lt"/>
            </a:endParaRPr>
          </a:p>
          <a:p>
            <a:pPr marL="469265" marR="5080" indent="-336550">
              <a:lnSpc>
                <a:spcPct val="100000"/>
              </a:lnSpc>
              <a:spcBef>
                <a:spcPts val="5"/>
              </a:spcBef>
              <a:buFont typeface="Arial"/>
              <a:buChar char="●"/>
              <a:tabLst>
                <a:tab pos="469265" algn="l"/>
                <a:tab pos="469900" algn="l"/>
              </a:tabLst>
            </a:pPr>
            <a:r>
              <a:rPr sz="1400" b="0" spc="-5" dirty="0">
                <a:solidFill>
                  <a:srgbClr val="FFFFFF"/>
                </a:solidFill>
                <a:latin typeface="Roboto Lt"/>
                <a:cs typeface="Roboto Lt"/>
              </a:rPr>
              <a:t>All </a:t>
            </a:r>
            <a:r>
              <a:rPr sz="1400" b="1" spc="-10" dirty="0">
                <a:solidFill>
                  <a:srgbClr val="FFFFFF"/>
                </a:solidFill>
                <a:latin typeface="Roboto"/>
                <a:cs typeface="Roboto"/>
              </a:rPr>
              <a:t>pre-existing </a:t>
            </a:r>
            <a:r>
              <a:rPr sz="1400" b="1" spc="-5" dirty="0">
                <a:solidFill>
                  <a:srgbClr val="FFFFFF"/>
                </a:solidFill>
                <a:latin typeface="Roboto"/>
                <a:cs typeface="Roboto"/>
              </a:rPr>
              <a:t>conditions </a:t>
            </a:r>
            <a:r>
              <a:rPr sz="1400" b="1" spc="-10" dirty="0">
                <a:solidFill>
                  <a:srgbClr val="FFFFFF"/>
                </a:solidFill>
                <a:latin typeface="Roboto"/>
                <a:cs typeface="Roboto"/>
              </a:rPr>
              <a:t>are covered </a:t>
            </a:r>
            <a:r>
              <a:rPr sz="1400" b="1" spc="-5" dirty="0">
                <a:solidFill>
                  <a:srgbClr val="FFFFFF"/>
                </a:solidFill>
                <a:latin typeface="Roboto"/>
                <a:cs typeface="Roboto"/>
              </a:rPr>
              <a:t>immediately </a:t>
            </a:r>
            <a:r>
              <a:rPr sz="1400" b="0" spc="-10" dirty="0">
                <a:solidFill>
                  <a:srgbClr val="FFFFFF"/>
                </a:solidFill>
                <a:latin typeface="Roboto Lt"/>
                <a:cs typeface="Roboto Lt"/>
              </a:rPr>
              <a:t>for  </a:t>
            </a:r>
            <a:r>
              <a:rPr sz="1400" b="0" spc="-5" dirty="0">
                <a:solidFill>
                  <a:srgbClr val="FFFFFF"/>
                </a:solidFill>
                <a:latin typeface="Roboto Lt"/>
                <a:cs typeface="Roboto Lt"/>
              </a:rPr>
              <a:t>Health and Dental </a:t>
            </a:r>
            <a:r>
              <a:rPr sz="1400" b="0" spc="-10" dirty="0">
                <a:solidFill>
                  <a:srgbClr val="FFFFFF"/>
                </a:solidFill>
                <a:latin typeface="Roboto Lt"/>
                <a:cs typeface="Roboto Lt"/>
              </a:rPr>
              <a:t>Care </a:t>
            </a:r>
            <a:r>
              <a:rPr sz="1400" b="0" spc="-5" dirty="0">
                <a:solidFill>
                  <a:srgbClr val="FFFFFF"/>
                </a:solidFill>
                <a:latin typeface="Roboto Lt"/>
                <a:cs typeface="Roboto Lt"/>
              </a:rPr>
              <a:t>with no medical </a:t>
            </a:r>
            <a:r>
              <a:rPr sz="1400" b="0" spc="-10" dirty="0">
                <a:solidFill>
                  <a:srgbClr val="FFFFFF"/>
                </a:solidFill>
                <a:latin typeface="Roboto Lt"/>
                <a:cs typeface="Roboto Lt"/>
              </a:rPr>
              <a:t>information</a:t>
            </a:r>
            <a:r>
              <a:rPr sz="1400" b="0" dirty="0">
                <a:solidFill>
                  <a:srgbClr val="FFFFFF"/>
                </a:solidFill>
                <a:latin typeface="Roboto Lt"/>
                <a:cs typeface="Roboto Lt"/>
              </a:rPr>
              <a:t> </a:t>
            </a:r>
            <a:r>
              <a:rPr sz="1400" b="0" spc="-10" dirty="0">
                <a:solidFill>
                  <a:srgbClr val="FFFFFF"/>
                </a:solidFill>
                <a:latin typeface="Roboto Lt"/>
                <a:cs typeface="Roboto Lt"/>
              </a:rPr>
              <a:t>required.</a:t>
            </a:r>
            <a:endParaRPr sz="1400">
              <a:latin typeface="Roboto Lt"/>
              <a:cs typeface="Roboto Lt"/>
            </a:endParaRPr>
          </a:p>
          <a:p>
            <a:pPr>
              <a:lnSpc>
                <a:spcPct val="100000"/>
              </a:lnSpc>
              <a:spcBef>
                <a:spcPts val="30"/>
              </a:spcBef>
              <a:buClr>
                <a:srgbClr val="FFFFFF"/>
              </a:buClr>
              <a:buFont typeface="Arial"/>
              <a:buChar char="●"/>
            </a:pPr>
            <a:endParaRPr sz="1250">
              <a:latin typeface="Roboto Lt"/>
              <a:cs typeface="Roboto Lt"/>
            </a:endParaRPr>
          </a:p>
          <a:p>
            <a:pPr marL="469265" marR="304165" indent="-336550">
              <a:lnSpc>
                <a:spcPct val="100000"/>
              </a:lnSpc>
              <a:buFont typeface="Arial"/>
              <a:buChar char="●"/>
              <a:tabLst>
                <a:tab pos="469265" algn="l"/>
                <a:tab pos="469900" algn="l"/>
              </a:tabLst>
            </a:pPr>
            <a:r>
              <a:rPr sz="1400" b="0" spc="-5" dirty="0">
                <a:solidFill>
                  <a:srgbClr val="FFFFFF"/>
                </a:solidFill>
                <a:latin typeface="Roboto Lt"/>
                <a:cs typeface="Roboto Lt"/>
              </a:rPr>
              <a:t>Allows each participant </a:t>
            </a:r>
            <a:r>
              <a:rPr sz="1400" b="0" spc="-10" dirty="0">
                <a:solidFill>
                  <a:srgbClr val="FFFFFF"/>
                </a:solidFill>
                <a:latin typeface="Roboto Lt"/>
                <a:cs typeface="Roboto Lt"/>
              </a:rPr>
              <a:t>to </a:t>
            </a:r>
            <a:r>
              <a:rPr sz="1400" b="0" spc="-5" dirty="0">
                <a:solidFill>
                  <a:srgbClr val="FFFFFF"/>
                </a:solidFill>
                <a:latin typeface="Roboto Lt"/>
                <a:cs typeface="Roboto Lt"/>
              </a:rPr>
              <a:t>apply for additional </a:t>
            </a:r>
            <a:r>
              <a:rPr sz="1400" b="0" spc="-10" dirty="0">
                <a:solidFill>
                  <a:srgbClr val="FFFFFF"/>
                </a:solidFill>
                <a:latin typeface="Roboto Lt"/>
                <a:cs typeface="Roboto Lt"/>
              </a:rPr>
              <a:t>Life and/or  </a:t>
            </a:r>
            <a:r>
              <a:rPr sz="1400" b="0" spc="-5" dirty="0">
                <a:solidFill>
                  <a:srgbClr val="FFFFFF"/>
                </a:solidFill>
                <a:latin typeface="Roboto Lt"/>
                <a:cs typeface="Roboto Lt"/>
              </a:rPr>
              <a:t>Critical Illness </a:t>
            </a:r>
            <a:r>
              <a:rPr sz="1400" b="0" spc="-10" dirty="0">
                <a:solidFill>
                  <a:srgbClr val="FFFFFF"/>
                </a:solidFill>
                <a:latin typeface="Roboto Lt"/>
                <a:cs typeface="Roboto Lt"/>
              </a:rPr>
              <a:t>coverage </a:t>
            </a:r>
            <a:r>
              <a:rPr sz="1400" b="0" spc="-5" dirty="0">
                <a:solidFill>
                  <a:srgbClr val="FFFFFF"/>
                </a:solidFill>
                <a:latin typeface="Roboto Lt"/>
                <a:cs typeface="Roboto Lt"/>
              </a:rPr>
              <a:t>if </a:t>
            </a:r>
            <a:r>
              <a:rPr sz="1400" b="0" spc="-10" dirty="0">
                <a:solidFill>
                  <a:srgbClr val="FFFFFF"/>
                </a:solidFill>
                <a:latin typeface="Roboto Lt"/>
                <a:cs typeface="Roboto Lt"/>
              </a:rPr>
              <a:t>they desire.</a:t>
            </a:r>
            <a:endParaRPr sz="1400">
              <a:latin typeface="Roboto Lt"/>
              <a:cs typeface="Roboto Lt"/>
            </a:endParaRPr>
          </a:p>
        </p:txBody>
      </p:sp>
      <p:sp>
        <p:nvSpPr>
          <p:cNvPr id="5" name="object 5"/>
          <p:cNvSpPr txBox="1">
            <a:spLocks noGrp="1"/>
          </p:cNvSpPr>
          <p:nvPr>
            <p:ph type="title"/>
          </p:nvPr>
        </p:nvSpPr>
        <p:spPr>
          <a:xfrm>
            <a:off x="265217" y="281979"/>
            <a:ext cx="3511550" cy="878840"/>
          </a:xfrm>
          <a:prstGeom prst="rect">
            <a:avLst/>
          </a:prstGeom>
        </p:spPr>
        <p:txBody>
          <a:bodyPr vert="horz" wrap="square" lIns="0" tIns="12700" rIns="0" bIns="0" rtlCol="0">
            <a:spAutoFit/>
          </a:bodyPr>
          <a:lstStyle/>
          <a:p>
            <a:pPr marL="12700">
              <a:lnSpc>
                <a:spcPct val="100000"/>
              </a:lnSpc>
              <a:spcBef>
                <a:spcPts val="100"/>
              </a:spcBef>
            </a:pPr>
            <a:r>
              <a:rPr sz="2800" spc="-5" dirty="0"/>
              <a:t>eXp Agent</a:t>
            </a:r>
            <a:r>
              <a:rPr sz="2800" spc="-70" dirty="0"/>
              <a:t> </a:t>
            </a:r>
            <a:r>
              <a:rPr sz="2800" spc="-10" dirty="0"/>
              <a:t>Healthcare</a:t>
            </a:r>
            <a:endParaRPr sz="2800"/>
          </a:p>
          <a:p>
            <a:pPr marL="12700">
              <a:lnSpc>
                <a:spcPct val="100000"/>
              </a:lnSpc>
            </a:pPr>
            <a:r>
              <a:rPr sz="2800" b="0" spc="-10" dirty="0">
                <a:latin typeface="Roboto"/>
                <a:cs typeface="Roboto"/>
              </a:rPr>
              <a:t>Flexible </a:t>
            </a:r>
            <a:r>
              <a:rPr sz="2800" b="0" spc="-5" dirty="0">
                <a:latin typeface="Roboto"/>
                <a:cs typeface="Roboto"/>
              </a:rPr>
              <a:t>plan</a:t>
            </a:r>
            <a:r>
              <a:rPr sz="2800" b="0" spc="-20" dirty="0">
                <a:latin typeface="Roboto"/>
                <a:cs typeface="Roboto"/>
              </a:rPr>
              <a:t> </a:t>
            </a:r>
            <a:r>
              <a:rPr sz="2800" b="0" spc="-15" dirty="0">
                <a:latin typeface="Roboto"/>
                <a:cs typeface="Roboto"/>
              </a:rPr>
              <a:t>offers</a:t>
            </a:r>
            <a:endParaRPr sz="2800">
              <a:latin typeface="Roboto"/>
              <a:cs typeface="Roboto"/>
            </a:endParaRPr>
          </a:p>
        </p:txBody>
      </p:sp>
      <p:sp>
        <p:nvSpPr>
          <p:cNvPr id="6" name="object 6"/>
          <p:cNvSpPr txBox="1"/>
          <p:nvPr/>
        </p:nvSpPr>
        <p:spPr>
          <a:xfrm>
            <a:off x="5784312" y="2071435"/>
            <a:ext cx="3169920" cy="1999614"/>
          </a:xfrm>
          <a:prstGeom prst="rect">
            <a:avLst/>
          </a:prstGeom>
        </p:spPr>
        <p:txBody>
          <a:bodyPr vert="horz" wrap="square" lIns="0" tIns="51435" rIns="0" bIns="0" rtlCol="0">
            <a:spAutoFit/>
          </a:bodyPr>
          <a:lstStyle/>
          <a:p>
            <a:pPr marL="55244" algn="ctr">
              <a:lnSpc>
                <a:spcPct val="100000"/>
              </a:lnSpc>
              <a:spcBef>
                <a:spcPts val="405"/>
              </a:spcBef>
              <a:tabLst>
                <a:tab pos="3013710" algn="l"/>
              </a:tabLst>
            </a:pPr>
            <a:r>
              <a:rPr sz="1400" u="heavy" dirty="0">
                <a:solidFill>
                  <a:srgbClr val="FFFFFF"/>
                </a:solidFill>
                <a:uFill>
                  <a:solidFill>
                    <a:srgbClr val="18469C"/>
                  </a:solidFill>
                </a:uFill>
                <a:latin typeface="Times New Roman"/>
                <a:cs typeface="Times New Roman"/>
              </a:rPr>
              <a:t> 	</a:t>
            </a:r>
            <a:endParaRPr sz="1400">
              <a:latin typeface="Times New Roman"/>
              <a:cs typeface="Times New Roman"/>
            </a:endParaRPr>
          </a:p>
          <a:p>
            <a:pPr marL="12700" marR="5080" indent="3175" algn="ctr">
              <a:lnSpc>
                <a:spcPct val="100000"/>
              </a:lnSpc>
              <a:spcBef>
                <a:spcPts val="595"/>
              </a:spcBef>
            </a:pPr>
            <a:r>
              <a:rPr sz="2700" spc="-10" dirty="0">
                <a:solidFill>
                  <a:srgbClr val="18469C"/>
                </a:solidFill>
                <a:latin typeface="Roboto"/>
                <a:cs typeface="Roboto"/>
              </a:rPr>
              <a:t>Healthcare  consultants </a:t>
            </a:r>
            <a:r>
              <a:rPr sz="2700" spc="-5" dirty="0">
                <a:solidFill>
                  <a:srgbClr val="18469C"/>
                </a:solidFill>
                <a:latin typeface="Roboto"/>
                <a:cs typeface="Roboto"/>
              </a:rPr>
              <a:t>help</a:t>
            </a:r>
            <a:r>
              <a:rPr sz="2700" spc="-60" dirty="0">
                <a:solidFill>
                  <a:srgbClr val="18469C"/>
                </a:solidFill>
                <a:latin typeface="Roboto"/>
                <a:cs typeface="Roboto"/>
              </a:rPr>
              <a:t> </a:t>
            </a:r>
            <a:r>
              <a:rPr sz="2700" spc="-10" dirty="0">
                <a:solidFill>
                  <a:srgbClr val="18469C"/>
                </a:solidFill>
                <a:latin typeface="Roboto"/>
                <a:cs typeface="Roboto"/>
              </a:rPr>
              <a:t>you  </a:t>
            </a:r>
            <a:r>
              <a:rPr sz="2700" spc="-5" dirty="0">
                <a:solidFill>
                  <a:srgbClr val="18469C"/>
                </a:solidFill>
                <a:latin typeface="Roboto"/>
                <a:cs typeface="Roboto"/>
              </a:rPr>
              <a:t>get the </a:t>
            </a:r>
            <a:r>
              <a:rPr sz="2700" spc="-10" dirty="0">
                <a:solidFill>
                  <a:srgbClr val="F4770B"/>
                </a:solidFill>
                <a:latin typeface="Roboto"/>
                <a:cs typeface="Roboto"/>
              </a:rPr>
              <a:t>best </a:t>
            </a:r>
            <a:r>
              <a:rPr sz="2700" spc="-5" dirty="0">
                <a:solidFill>
                  <a:srgbClr val="18469C"/>
                </a:solidFill>
                <a:latin typeface="Roboto"/>
                <a:cs typeface="Roboto"/>
              </a:rPr>
              <a:t>plan </a:t>
            </a:r>
            <a:r>
              <a:rPr sz="2700" spc="-10" dirty="0">
                <a:solidFill>
                  <a:srgbClr val="18469C"/>
                </a:solidFill>
                <a:latin typeface="Roboto"/>
                <a:cs typeface="Roboto"/>
              </a:rPr>
              <a:t>for  </a:t>
            </a:r>
            <a:r>
              <a:rPr sz="2700" spc="-5" dirty="0">
                <a:solidFill>
                  <a:srgbClr val="18469C"/>
                </a:solidFill>
                <a:latin typeface="Roboto"/>
                <a:cs typeface="Roboto"/>
              </a:rPr>
              <a:t>the </a:t>
            </a:r>
            <a:r>
              <a:rPr sz="2700" spc="-5" dirty="0">
                <a:solidFill>
                  <a:srgbClr val="F4770B"/>
                </a:solidFill>
                <a:latin typeface="Roboto"/>
                <a:cs typeface="Roboto"/>
              </a:rPr>
              <a:t>lowest</a:t>
            </a:r>
            <a:r>
              <a:rPr sz="2700" dirty="0">
                <a:solidFill>
                  <a:srgbClr val="F4770B"/>
                </a:solidFill>
                <a:latin typeface="Roboto"/>
                <a:cs typeface="Roboto"/>
              </a:rPr>
              <a:t> </a:t>
            </a:r>
            <a:r>
              <a:rPr sz="2700" spc="-10" dirty="0">
                <a:solidFill>
                  <a:srgbClr val="18469C"/>
                </a:solidFill>
                <a:latin typeface="Roboto"/>
                <a:cs typeface="Roboto"/>
              </a:rPr>
              <a:t>cost.</a:t>
            </a:r>
            <a:endParaRPr sz="2700">
              <a:latin typeface="Roboto"/>
              <a:cs typeface="Roboto"/>
            </a:endParaRPr>
          </a:p>
        </p:txBody>
      </p:sp>
      <p:grpSp>
        <p:nvGrpSpPr>
          <p:cNvPr id="7" name="object 7"/>
          <p:cNvGrpSpPr/>
          <p:nvPr/>
        </p:nvGrpSpPr>
        <p:grpSpPr>
          <a:xfrm>
            <a:off x="5917888" y="4197041"/>
            <a:ext cx="3037205" cy="718185"/>
            <a:chOff x="5917888" y="4197041"/>
            <a:chExt cx="3037205" cy="718185"/>
          </a:xfrm>
        </p:grpSpPr>
        <p:sp>
          <p:nvSpPr>
            <p:cNvPr id="8" name="object 8"/>
            <p:cNvSpPr/>
            <p:nvPr/>
          </p:nvSpPr>
          <p:spPr>
            <a:xfrm>
              <a:off x="8000983" y="4419641"/>
              <a:ext cx="953847" cy="495249"/>
            </a:xfrm>
            <a:prstGeom prst="rect">
              <a:avLst/>
            </a:prstGeom>
            <a:blipFill>
              <a:blip r:embed="rId3" cstate="print"/>
              <a:stretch>
                <a:fillRect/>
              </a:stretch>
            </a:blipFill>
          </p:spPr>
          <p:txBody>
            <a:bodyPr wrap="square" lIns="0" tIns="0" rIns="0" bIns="0" rtlCol="0"/>
            <a:lstStyle/>
            <a:p>
              <a:endParaRPr/>
            </a:p>
          </p:txBody>
        </p:sp>
        <p:sp>
          <p:nvSpPr>
            <p:cNvPr id="9" name="object 9"/>
            <p:cNvSpPr/>
            <p:nvPr/>
          </p:nvSpPr>
          <p:spPr>
            <a:xfrm>
              <a:off x="5917888" y="4206566"/>
              <a:ext cx="2916555" cy="0"/>
            </a:xfrm>
            <a:custGeom>
              <a:avLst/>
              <a:gdLst/>
              <a:ahLst/>
              <a:cxnLst/>
              <a:rect l="l" t="t" r="r" b="b"/>
              <a:pathLst>
                <a:path w="2916554">
                  <a:moveTo>
                    <a:pt x="0" y="0"/>
                  </a:moveTo>
                  <a:lnTo>
                    <a:pt x="2915994" y="0"/>
                  </a:lnTo>
                </a:path>
              </a:pathLst>
            </a:custGeom>
            <a:ln w="19049">
              <a:solidFill>
                <a:srgbClr val="18469C"/>
              </a:solidFill>
            </a:ln>
          </p:spPr>
          <p:txBody>
            <a:bodyPr wrap="square" lIns="0" tIns="0" rIns="0" bIns="0" rtlCol="0"/>
            <a:lstStyle/>
            <a:p>
              <a:endParaRPr/>
            </a:p>
          </p:txBody>
        </p:sp>
      </p:gr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1350" y="0"/>
            <a:ext cx="9142730" cy="5143500"/>
            <a:chOff x="1350" y="0"/>
            <a:chExt cx="9142730" cy="5143500"/>
          </a:xfrm>
        </p:grpSpPr>
        <p:sp>
          <p:nvSpPr>
            <p:cNvPr id="3" name="object 3"/>
            <p:cNvSpPr/>
            <p:nvPr/>
          </p:nvSpPr>
          <p:spPr>
            <a:xfrm>
              <a:off x="2384995" y="0"/>
              <a:ext cx="6758886" cy="5143489"/>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1350" y="0"/>
              <a:ext cx="7387634" cy="5143489"/>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8000983" y="4419641"/>
              <a:ext cx="953847" cy="495249"/>
            </a:xfrm>
            <a:prstGeom prst="rect">
              <a:avLst/>
            </a:prstGeom>
            <a:blipFill>
              <a:blip r:embed="rId4" cstate="print"/>
              <a:stretch>
                <a:fillRect/>
              </a:stretch>
            </a:blipFill>
          </p:spPr>
          <p:txBody>
            <a:bodyPr wrap="square" lIns="0" tIns="0" rIns="0" bIns="0" rtlCol="0"/>
            <a:lstStyle/>
            <a:p>
              <a:endParaRPr/>
            </a:p>
          </p:txBody>
        </p:sp>
      </p:grpSp>
      <p:sp>
        <p:nvSpPr>
          <p:cNvPr id="6" name="object 6"/>
          <p:cNvSpPr txBox="1">
            <a:spLocks noGrp="1"/>
          </p:cNvSpPr>
          <p:nvPr>
            <p:ph type="title"/>
          </p:nvPr>
        </p:nvSpPr>
        <p:spPr>
          <a:xfrm>
            <a:off x="459812" y="508184"/>
            <a:ext cx="3352165" cy="482600"/>
          </a:xfrm>
          <a:prstGeom prst="rect">
            <a:avLst/>
          </a:prstGeom>
        </p:spPr>
        <p:txBody>
          <a:bodyPr vert="horz" wrap="square" lIns="0" tIns="12700" rIns="0" bIns="0" rtlCol="0">
            <a:spAutoFit/>
          </a:bodyPr>
          <a:lstStyle/>
          <a:p>
            <a:pPr marL="12700">
              <a:lnSpc>
                <a:spcPct val="100000"/>
              </a:lnSpc>
              <a:spcBef>
                <a:spcPts val="100"/>
              </a:spcBef>
            </a:pPr>
            <a:r>
              <a:rPr sz="3000" spc="-5" dirty="0">
                <a:solidFill>
                  <a:srgbClr val="18469C"/>
                </a:solidFill>
              </a:rPr>
              <a:t>What </a:t>
            </a:r>
            <a:r>
              <a:rPr sz="3000" spc="-30" dirty="0">
                <a:solidFill>
                  <a:srgbClr val="18469C"/>
                </a:solidFill>
              </a:rPr>
              <a:t>We </a:t>
            </a:r>
            <a:r>
              <a:rPr sz="3000" spc="-5" dirty="0">
                <a:solidFill>
                  <a:srgbClr val="18469C"/>
                </a:solidFill>
              </a:rPr>
              <a:t>Will</a:t>
            </a:r>
            <a:r>
              <a:rPr sz="3000" spc="-55" dirty="0">
                <a:solidFill>
                  <a:srgbClr val="18469C"/>
                </a:solidFill>
              </a:rPr>
              <a:t> </a:t>
            </a:r>
            <a:r>
              <a:rPr sz="3000" spc="-15" dirty="0">
                <a:solidFill>
                  <a:srgbClr val="18469C"/>
                </a:solidFill>
              </a:rPr>
              <a:t>Cover</a:t>
            </a:r>
            <a:endParaRPr sz="3000"/>
          </a:p>
        </p:txBody>
      </p:sp>
      <p:sp>
        <p:nvSpPr>
          <p:cNvPr id="7" name="object 7"/>
          <p:cNvSpPr txBox="1"/>
          <p:nvPr/>
        </p:nvSpPr>
        <p:spPr>
          <a:xfrm>
            <a:off x="1074748" y="1317768"/>
            <a:ext cx="2661285" cy="3002280"/>
          </a:xfrm>
          <a:prstGeom prst="rect">
            <a:avLst/>
          </a:prstGeom>
        </p:spPr>
        <p:txBody>
          <a:bodyPr vert="horz" wrap="square" lIns="0" tIns="12700" rIns="0" bIns="0" rtlCol="0">
            <a:spAutoFit/>
          </a:bodyPr>
          <a:lstStyle/>
          <a:p>
            <a:pPr marL="12700">
              <a:lnSpc>
                <a:spcPct val="100000"/>
              </a:lnSpc>
              <a:spcBef>
                <a:spcPts val="100"/>
              </a:spcBef>
            </a:pPr>
            <a:r>
              <a:rPr sz="1800" b="0" spc="-5" dirty="0">
                <a:solidFill>
                  <a:srgbClr val="18469C"/>
                </a:solidFill>
                <a:latin typeface="Roboto Lt"/>
                <a:cs typeface="Roboto Lt"/>
              </a:rPr>
              <a:t>Who </a:t>
            </a:r>
            <a:r>
              <a:rPr sz="1800" b="0" spc="-20" dirty="0">
                <a:solidFill>
                  <a:srgbClr val="18469C"/>
                </a:solidFill>
                <a:latin typeface="Roboto Lt"/>
                <a:cs typeface="Roboto Lt"/>
              </a:rPr>
              <a:t>We</a:t>
            </a:r>
            <a:r>
              <a:rPr sz="1800" b="0" spc="-15" dirty="0">
                <a:solidFill>
                  <a:srgbClr val="18469C"/>
                </a:solidFill>
                <a:latin typeface="Roboto Lt"/>
                <a:cs typeface="Roboto Lt"/>
              </a:rPr>
              <a:t> </a:t>
            </a:r>
            <a:r>
              <a:rPr sz="1800" b="0" spc="-10" dirty="0">
                <a:solidFill>
                  <a:srgbClr val="18469C"/>
                </a:solidFill>
                <a:latin typeface="Roboto Lt"/>
                <a:cs typeface="Roboto Lt"/>
              </a:rPr>
              <a:t>Are</a:t>
            </a:r>
            <a:endParaRPr sz="1800">
              <a:latin typeface="Roboto Lt"/>
              <a:cs typeface="Roboto Lt"/>
            </a:endParaRPr>
          </a:p>
          <a:p>
            <a:pPr>
              <a:lnSpc>
                <a:spcPct val="100000"/>
              </a:lnSpc>
              <a:spcBef>
                <a:spcPts val="55"/>
              </a:spcBef>
            </a:pPr>
            <a:endParaRPr sz="2250">
              <a:latin typeface="Roboto Lt"/>
              <a:cs typeface="Roboto Lt"/>
            </a:endParaRPr>
          </a:p>
          <a:p>
            <a:pPr marL="12700">
              <a:lnSpc>
                <a:spcPct val="100000"/>
              </a:lnSpc>
            </a:pPr>
            <a:r>
              <a:rPr sz="1800" b="0" spc="-5" dirty="0">
                <a:solidFill>
                  <a:srgbClr val="18469C"/>
                </a:solidFill>
                <a:latin typeface="Roboto Lt"/>
                <a:cs typeface="Roboto Lt"/>
              </a:rPr>
              <a:t>Our Business</a:t>
            </a:r>
            <a:r>
              <a:rPr sz="1800" b="0" spc="-20" dirty="0">
                <a:solidFill>
                  <a:srgbClr val="18469C"/>
                </a:solidFill>
                <a:latin typeface="Roboto Lt"/>
                <a:cs typeface="Roboto Lt"/>
              </a:rPr>
              <a:t> </a:t>
            </a:r>
            <a:r>
              <a:rPr sz="1800" b="0" spc="-10" dirty="0">
                <a:solidFill>
                  <a:srgbClr val="18469C"/>
                </a:solidFill>
                <a:latin typeface="Roboto Lt"/>
                <a:cs typeface="Roboto Lt"/>
              </a:rPr>
              <a:t>Model</a:t>
            </a:r>
            <a:endParaRPr sz="1800">
              <a:latin typeface="Roboto Lt"/>
              <a:cs typeface="Roboto Lt"/>
            </a:endParaRPr>
          </a:p>
          <a:p>
            <a:pPr marL="469900" indent="-367030">
              <a:lnSpc>
                <a:spcPct val="100000"/>
              </a:lnSpc>
              <a:spcBef>
                <a:spcPts val="865"/>
              </a:spcBef>
              <a:buFont typeface="Arial"/>
              <a:buChar char="●"/>
              <a:tabLst>
                <a:tab pos="469265" algn="l"/>
                <a:tab pos="469900" algn="l"/>
              </a:tabLst>
            </a:pPr>
            <a:r>
              <a:rPr sz="1800" b="0" spc="-10" dirty="0">
                <a:solidFill>
                  <a:srgbClr val="18469C"/>
                </a:solidFill>
                <a:latin typeface="Roboto Lt"/>
                <a:cs typeface="Roboto Lt"/>
              </a:rPr>
              <a:t>Compensation</a:t>
            </a:r>
            <a:endParaRPr sz="1800">
              <a:latin typeface="Roboto Lt"/>
              <a:cs typeface="Roboto Lt"/>
            </a:endParaRPr>
          </a:p>
          <a:p>
            <a:pPr marL="469900" indent="-367030">
              <a:lnSpc>
                <a:spcPct val="100000"/>
              </a:lnSpc>
              <a:spcBef>
                <a:spcPts val="645"/>
              </a:spcBef>
              <a:buFont typeface="Arial"/>
              <a:buChar char="●"/>
              <a:tabLst>
                <a:tab pos="469265" algn="l"/>
                <a:tab pos="469900" algn="l"/>
              </a:tabLst>
            </a:pPr>
            <a:r>
              <a:rPr sz="1800" b="0" spc="-10" dirty="0">
                <a:solidFill>
                  <a:srgbClr val="18469C"/>
                </a:solidFill>
                <a:latin typeface="Roboto Lt"/>
                <a:cs typeface="Roboto Lt"/>
              </a:rPr>
              <a:t>Cloud-based</a:t>
            </a:r>
            <a:endParaRPr sz="1800">
              <a:latin typeface="Roboto Lt"/>
              <a:cs typeface="Roboto Lt"/>
            </a:endParaRPr>
          </a:p>
          <a:p>
            <a:pPr marL="469900" indent="-367030">
              <a:lnSpc>
                <a:spcPct val="100000"/>
              </a:lnSpc>
              <a:spcBef>
                <a:spcPts val="650"/>
              </a:spcBef>
              <a:buFont typeface="Arial"/>
              <a:buChar char="●"/>
              <a:tabLst>
                <a:tab pos="469265" algn="l"/>
                <a:tab pos="469900" algn="l"/>
              </a:tabLst>
            </a:pPr>
            <a:r>
              <a:rPr sz="1800" b="0" spc="-10" dirty="0">
                <a:solidFill>
                  <a:srgbClr val="18469C"/>
                </a:solidFill>
                <a:latin typeface="Roboto Lt"/>
                <a:cs typeface="Roboto Lt"/>
              </a:rPr>
              <a:t>Community</a:t>
            </a:r>
            <a:endParaRPr sz="1800">
              <a:latin typeface="Roboto Lt"/>
              <a:cs typeface="Roboto Lt"/>
            </a:endParaRPr>
          </a:p>
          <a:p>
            <a:pPr>
              <a:lnSpc>
                <a:spcPct val="100000"/>
              </a:lnSpc>
              <a:spcBef>
                <a:spcPts val="30"/>
              </a:spcBef>
            </a:pPr>
            <a:endParaRPr sz="2350">
              <a:latin typeface="Roboto Lt"/>
              <a:cs typeface="Roboto Lt"/>
            </a:endParaRPr>
          </a:p>
          <a:p>
            <a:pPr marL="12700" marR="5080">
              <a:lnSpc>
                <a:spcPct val="100000"/>
              </a:lnSpc>
              <a:spcBef>
                <a:spcPts val="5"/>
              </a:spcBef>
            </a:pPr>
            <a:r>
              <a:rPr sz="1800" b="0" spc="-5" dirty="0">
                <a:solidFill>
                  <a:srgbClr val="18469C"/>
                </a:solidFill>
                <a:latin typeface="Roboto Lt"/>
                <a:cs typeface="Roboto Lt"/>
              </a:rPr>
              <a:t>Join the team </a:t>
            </a:r>
            <a:r>
              <a:rPr sz="1800" b="0" spc="-25" dirty="0">
                <a:solidFill>
                  <a:srgbClr val="18469C"/>
                </a:solidFill>
                <a:latin typeface="Roboto Lt"/>
                <a:cs typeface="Roboto Lt"/>
              </a:rPr>
              <a:t>that’s  </a:t>
            </a:r>
            <a:r>
              <a:rPr sz="1800" b="0" spc="-10" dirty="0">
                <a:solidFill>
                  <a:srgbClr val="18469C"/>
                </a:solidFill>
                <a:latin typeface="Roboto Lt"/>
                <a:cs typeface="Roboto Lt"/>
              </a:rPr>
              <a:t>breaking </a:t>
            </a:r>
            <a:r>
              <a:rPr sz="1800" b="0" spc="-5" dirty="0">
                <a:solidFill>
                  <a:srgbClr val="18469C"/>
                </a:solidFill>
                <a:latin typeface="Roboto Lt"/>
                <a:cs typeface="Roboto Lt"/>
              </a:rPr>
              <a:t>down</a:t>
            </a:r>
            <a:r>
              <a:rPr sz="1800" b="0" spc="-30" dirty="0">
                <a:solidFill>
                  <a:srgbClr val="18469C"/>
                </a:solidFill>
                <a:latin typeface="Roboto Lt"/>
                <a:cs typeface="Roboto Lt"/>
              </a:rPr>
              <a:t> </a:t>
            </a:r>
            <a:r>
              <a:rPr sz="1800" b="0" spc="-10" dirty="0">
                <a:solidFill>
                  <a:srgbClr val="18469C"/>
                </a:solidFill>
                <a:latin typeface="Roboto Lt"/>
                <a:cs typeface="Roboto Lt"/>
              </a:rPr>
              <a:t>boundaries</a:t>
            </a:r>
            <a:endParaRPr sz="1800">
              <a:latin typeface="Roboto Lt"/>
              <a:cs typeface="Roboto Lt"/>
            </a:endParaRPr>
          </a:p>
        </p:txBody>
      </p:sp>
      <p:grpSp>
        <p:nvGrpSpPr>
          <p:cNvPr id="8" name="object 8"/>
          <p:cNvGrpSpPr/>
          <p:nvPr/>
        </p:nvGrpSpPr>
        <p:grpSpPr>
          <a:xfrm>
            <a:off x="486399" y="1252547"/>
            <a:ext cx="416559" cy="2849245"/>
            <a:chOff x="486399" y="1252547"/>
            <a:chExt cx="416559" cy="2849245"/>
          </a:xfrm>
        </p:grpSpPr>
        <p:sp>
          <p:nvSpPr>
            <p:cNvPr id="9" name="object 9"/>
            <p:cNvSpPr/>
            <p:nvPr/>
          </p:nvSpPr>
          <p:spPr>
            <a:xfrm>
              <a:off x="486399" y="1252547"/>
              <a:ext cx="416559" cy="416559"/>
            </a:xfrm>
            <a:custGeom>
              <a:avLst/>
              <a:gdLst/>
              <a:ahLst/>
              <a:cxnLst/>
              <a:rect l="l" t="t" r="r" b="b"/>
              <a:pathLst>
                <a:path w="416559" h="416560">
                  <a:moveTo>
                    <a:pt x="208049" y="416099"/>
                  </a:moveTo>
                  <a:lnTo>
                    <a:pt x="160345" y="410604"/>
                  </a:lnTo>
                  <a:lnTo>
                    <a:pt x="116554" y="394952"/>
                  </a:lnTo>
                  <a:lnTo>
                    <a:pt x="77925" y="370392"/>
                  </a:lnTo>
                  <a:lnTo>
                    <a:pt x="45706" y="338173"/>
                  </a:lnTo>
                  <a:lnTo>
                    <a:pt x="21146" y="299544"/>
                  </a:lnTo>
                  <a:lnTo>
                    <a:pt x="5494" y="255753"/>
                  </a:lnTo>
                  <a:lnTo>
                    <a:pt x="0" y="208049"/>
                  </a:lnTo>
                  <a:lnTo>
                    <a:pt x="5494" y="160345"/>
                  </a:lnTo>
                  <a:lnTo>
                    <a:pt x="21146" y="116554"/>
                  </a:lnTo>
                  <a:lnTo>
                    <a:pt x="45706" y="77925"/>
                  </a:lnTo>
                  <a:lnTo>
                    <a:pt x="77925" y="45706"/>
                  </a:lnTo>
                  <a:lnTo>
                    <a:pt x="116554" y="21146"/>
                  </a:lnTo>
                  <a:lnTo>
                    <a:pt x="160345" y="5494"/>
                  </a:lnTo>
                  <a:lnTo>
                    <a:pt x="208049" y="0"/>
                  </a:lnTo>
                  <a:lnTo>
                    <a:pt x="248827" y="4034"/>
                  </a:lnTo>
                  <a:lnTo>
                    <a:pt x="287666" y="15837"/>
                  </a:lnTo>
                  <a:lnTo>
                    <a:pt x="323475" y="34955"/>
                  </a:lnTo>
                  <a:lnTo>
                    <a:pt x="355161" y="60937"/>
                  </a:lnTo>
                  <a:lnTo>
                    <a:pt x="381143" y="92623"/>
                  </a:lnTo>
                  <a:lnTo>
                    <a:pt x="400262" y="128432"/>
                  </a:lnTo>
                  <a:lnTo>
                    <a:pt x="412064" y="167271"/>
                  </a:lnTo>
                  <a:lnTo>
                    <a:pt x="416099" y="208049"/>
                  </a:lnTo>
                  <a:lnTo>
                    <a:pt x="410604" y="255753"/>
                  </a:lnTo>
                  <a:lnTo>
                    <a:pt x="394952" y="299544"/>
                  </a:lnTo>
                  <a:lnTo>
                    <a:pt x="370392" y="338173"/>
                  </a:lnTo>
                  <a:lnTo>
                    <a:pt x="338173" y="370392"/>
                  </a:lnTo>
                  <a:lnTo>
                    <a:pt x="299544" y="394952"/>
                  </a:lnTo>
                  <a:lnTo>
                    <a:pt x="255753" y="410604"/>
                  </a:lnTo>
                  <a:lnTo>
                    <a:pt x="208049" y="416099"/>
                  </a:lnTo>
                  <a:close/>
                </a:path>
              </a:pathLst>
            </a:custGeom>
            <a:solidFill>
              <a:srgbClr val="18469C"/>
            </a:solidFill>
          </p:spPr>
          <p:txBody>
            <a:bodyPr wrap="square" lIns="0" tIns="0" rIns="0" bIns="0" rtlCol="0"/>
            <a:lstStyle/>
            <a:p>
              <a:endParaRPr/>
            </a:p>
          </p:txBody>
        </p:sp>
        <p:sp>
          <p:nvSpPr>
            <p:cNvPr id="10" name="object 10"/>
            <p:cNvSpPr/>
            <p:nvPr/>
          </p:nvSpPr>
          <p:spPr>
            <a:xfrm>
              <a:off x="617341" y="1349212"/>
              <a:ext cx="153240" cy="223204"/>
            </a:xfrm>
            <a:prstGeom prst="rect">
              <a:avLst/>
            </a:prstGeom>
            <a:blipFill>
              <a:blip r:embed="rId5" cstate="print"/>
              <a:stretch>
                <a:fillRect/>
              </a:stretch>
            </a:blipFill>
          </p:spPr>
          <p:txBody>
            <a:bodyPr wrap="square" lIns="0" tIns="0" rIns="0" bIns="0" rtlCol="0"/>
            <a:lstStyle/>
            <a:p>
              <a:endParaRPr/>
            </a:p>
          </p:txBody>
        </p:sp>
        <p:sp>
          <p:nvSpPr>
            <p:cNvPr id="11" name="object 11"/>
            <p:cNvSpPr/>
            <p:nvPr/>
          </p:nvSpPr>
          <p:spPr>
            <a:xfrm>
              <a:off x="486399" y="3685617"/>
              <a:ext cx="416559" cy="416559"/>
            </a:xfrm>
            <a:custGeom>
              <a:avLst/>
              <a:gdLst/>
              <a:ahLst/>
              <a:cxnLst/>
              <a:rect l="l" t="t" r="r" b="b"/>
              <a:pathLst>
                <a:path w="416559" h="416560">
                  <a:moveTo>
                    <a:pt x="208049" y="416099"/>
                  </a:moveTo>
                  <a:lnTo>
                    <a:pt x="160345" y="410604"/>
                  </a:lnTo>
                  <a:lnTo>
                    <a:pt x="116554" y="394952"/>
                  </a:lnTo>
                  <a:lnTo>
                    <a:pt x="77925" y="370392"/>
                  </a:lnTo>
                  <a:lnTo>
                    <a:pt x="45706" y="338172"/>
                  </a:lnTo>
                  <a:lnTo>
                    <a:pt x="21146" y="299543"/>
                  </a:lnTo>
                  <a:lnTo>
                    <a:pt x="5494" y="255752"/>
                  </a:lnTo>
                  <a:lnTo>
                    <a:pt x="0" y="208049"/>
                  </a:lnTo>
                  <a:lnTo>
                    <a:pt x="5494" y="160346"/>
                  </a:lnTo>
                  <a:lnTo>
                    <a:pt x="21146" y="116555"/>
                  </a:lnTo>
                  <a:lnTo>
                    <a:pt x="45706" y="77926"/>
                  </a:lnTo>
                  <a:lnTo>
                    <a:pt x="77925" y="45707"/>
                  </a:lnTo>
                  <a:lnTo>
                    <a:pt x="116554" y="21146"/>
                  </a:lnTo>
                  <a:lnTo>
                    <a:pt x="160345" y="5494"/>
                  </a:lnTo>
                  <a:lnTo>
                    <a:pt x="208049" y="0"/>
                  </a:lnTo>
                  <a:lnTo>
                    <a:pt x="248827" y="4035"/>
                  </a:lnTo>
                  <a:lnTo>
                    <a:pt x="287666" y="15837"/>
                  </a:lnTo>
                  <a:lnTo>
                    <a:pt x="323475" y="34952"/>
                  </a:lnTo>
                  <a:lnTo>
                    <a:pt x="355161" y="60924"/>
                  </a:lnTo>
                  <a:lnTo>
                    <a:pt x="381143" y="92617"/>
                  </a:lnTo>
                  <a:lnTo>
                    <a:pt x="400262" y="128430"/>
                  </a:lnTo>
                  <a:lnTo>
                    <a:pt x="412064" y="167272"/>
                  </a:lnTo>
                  <a:lnTo>
                    <a:pt x="416099" y="208049"/>
                  </a:lnTo>
                  <a:lnTo>
                    <a:pt x="410604" y="255752"/>
                  </a:lnTo>
                  <a:lnTo>
                    <a:pt x="394952" y="299543"/>
                  </a:lnTo>
                  <a:lnTo>
                    <a:pt x="370392" y="338172"/>
                  </a:lnTo>
                  <a:lnTo>
                    <a:pt x="338173" y="370392"/>
                  </a:lnTo>
                  <a:lnTo>
                    <a:pt x="299544" y="394952"/>
                  </a:lnTo>
                  <a:lnTo>
                    <a:pt x="255753" y="410604"/>
                  </a:lnTo>
                  <a:lnTo>
                    <a:pt x="208049" y="416099"/>
                  </a:lnTo>
                  <a:close/>
                </a:path>
              </a:pathLst>
            </a:custGeom>
            <a:solidFill>
              <a:srgbClr val="18469C"/>
            </a:solidFill>
          </p:spPr>
          <p:txBody>
            <a:bodyPr wrap="square" lIns="0" tIns="0" rIns="0" bIns="0" rtlCol="0"/>
            <a:lstStyle/>
            <a:p>
              <a:endParaRPr/>
            </a:p>
          </p:txBody>
        </p:sp>
        <p:sp>
          <p:nvSpPr>
            <p:cNvPr id="12" name="object 12"/>
            <p:cNvSpPr/>
            <p:nvPr/>
          </p:nvSpPr>
          <p:spPr>
            <a:xfrm>
              <a:off x="546726" y="3794892"/>
              <a:ext cx="295439" cy="197549"/>
            </a:xfrm>
            <a:prstGeom prst="rect">
              <a:avLst/>
            </a:prstGeom>
            <a:blipFill>
              <a:blip r:embed="rId6" cstate="print"/>
              <a:stretch>
                <a:fillRect/>
              </a:stretch>
            </a:blipFill>
          </p:spPr>
          <p:txBody>
            <a:bodyPr wrap="square" lIns="0" tIns="0" rIns="0" bIns="0" rtlCol="0"/>
            <a:lstStyle/>
            <a:p>
              <a:endParaRPr/>
            </a:p>
          </p:txBody>
        </p:sp>
        <p:sp>
          <p:nvSpPr>
            <p:cNvPr id="13" name="object 13"/>
            <p:cNvSpPr/>
            <p:nvPr/>
          </p:nvSpPr>
          <p:spPr>
            <a:xfrm>
              <a:off x="486399" y="1902143"/>
              <a:ext cx="416559" cy="416559"/>
            </a:xfrm>
            <a:custGeom>
              <a:avLst/>
              <a:gdLst/>
              <a:ahLst/>
              <a:cxnLst/>
              <a:rect l="l" t="t" r="r" b="b"/>
              <a:pathLst>
                <a:path w="416559" h="416560">
                  <a:moveTo>
                    <a:pt x="208049" y="416099"/>
                  </a:moveTo>
                  <a:lnTo>
                    <a:pt x="160345" y="410604"/>
                  </a:lnTo>
                  <a:lnTo>
                    <a:pt x="116554" y="394952"/>
                  </a:lnTo>
                  <a:lnTo>
                    <a:pt x="77925" y="370392"/>
                  </a:lnTo>
                  <a:lnTo>
                    <a:pt x="45706" y="338173"/>
                  </a:lnTo>
                  <a:lnTo>
                    <a:pt x="21146" y="299544"/>
                  </a:lnTo>
                  <a:lnTo>
                    <a:pt x="5494" y="255753"/>
                  </a:lnTo>
                  <a:lnTo>
                    <a:pt x="0" y="208049"/>
                  </a:lnTo>
                  <a:lnTo>
                    <a:pt x="5494" y="160345"/>
                  </a:lnTo>
                  <a:lnTo>
                    <a:pt x="21146" y="116554"/>
                  </a:lnTo>
                  <a:lnTo>
                    <a:pt x="45706" y="77925"/>
                  </a:lnTo>
                  <a:lnTo>
                    <a:pt x="77925" y="45706"/>
                  </a:lnTo>
                  <a:lnTo>
                    <a:pt x="116554" y="21146"/>
                  </a:lnTo>
                  <a:lnTo>
                    <a:pt x="160345" y="5494"/>
                  </a:lnTo>
                  <a:lnTo>
                    <a:pt x="208049" y="0"/>
                  </a:lnTo>
                  <a:lnTo>
                    <a:pt x="248827" y="4034"/>
                  </a:lnTo>
                  <a:lnTo>
                    <a:pt x="287666" y="15836"/>
                  </a:lnTo>
                  <a:lnTo>
                    <a:pt x="323475" y="34954"/>
                  </a:lnTo>
                  <a:lnTo>
                    <a:pt x="355161" y="60934"/>
                  </a:lnTo>
                  <a:lnTo>
                    <a:pt x="381143" y="92622"/>
                  </a:lnTo>
                  <a:lnTo>
                    <a:pt x="400262" y="128431"/>
                  </a:lnTo>
                  <a:lnTo>
                    <a:pt x="412064" y="167270"/>
                  </a:lnTo>
                  <a:lnTo>
                    <a:pt x="416099" y="208049"/>
                  </a:lnTo>
                  <a:lnTo>
                    <a:pt x="410604" y="255753"/>
                  </a:lnTo>
                  <a:lnTo>
                    <a:pt x="394952" y="299544"/>
                  </a:lnTo>
                  <a:lnTo>
                    <a:pt x="370392" y="338173"/>
                  </a:lnTo>
                  <a:lnTo>
                    <a:pt x="338173" y="370392"/>
                  </a:lnTo>
                  <a:lnTo>
                    <a:pt x="299544" y="394952"/>
                  </a:lnTo>
                  <a:lnTo>
                    <a:pt x="255753" y="410604"/>
                  </a:lnTo>
                  <a:lnTo>
                    <a:pt x="208049" y="416099"/>
                  </a:lnTo>
                  <a:close/>
                </a:path>
              </a:pathLst>
            </a:custGeom>
            <a:solidFill>
              <a:srgbClr val="18469C"/>
            </a:solidFill>
          </p:spPr>
          <p:txBody>
            <a:bodyPr wrap="square" lIns="0" tIns="0" rIns="0" bIns="0" rtlCol="0"/>
            <a:lstStyle/>
            <a:p>
              <a:endParaRPr/>
            </a:p>
          </p:txBody>
        </p:sp>
        <p:sp>
          <p:nvSpPr>
            <p:cNvPr id="14" name="object 14"/>
            <p:cNvSpPr/>
            <p:nvPr/>
          </p:nvSpPr>
          <p:spPr>
            <a:xfrm>
              <a:off x="548298" y="1997496"/>
              <a:ext cx="287576" cy="225434"/>
            </a:xfrm>
            <a:prstGeom prst="rect">
              <a:avLst/>
            </a:prstGeom>
            <a:blipFill>
              <a:blip r:embed="rId7" cstate="print"/>
              <a:stretch>
                <a:fillRect/>
              </a:stretch>
            </a:blipFill>
          </p:spPr>
          <p:txBody>
            <a:bodyPr wrap="square" lIns="0" tIns="0" rIns="0" bIns="0" rtlCol="0"/>
            <a:lstStyle/>
            <a:p>
              <a:endParaRPr/>
            </a:p>
          </p:txBody>
        </p:sp>
      </p:gr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4277791" y="1639096"/>
            <a:ext cx="588645" cy="430530"/>
          </a:xfrm>
          <a:custGeom>
            <a:avLst/>
            <a:gdLst/>
            <a:ahLst/>
            <a:cxnLst/>
            <a:rect l="l" t="t" r="r" b="b"/>
            <a:pathLst>
              <a:path w="588645" h="430530">
                <a:moveTo>
                  <a:pt x="471924" y="430499"/>
                </a:moveTo>
                <a:lnTo>
                  <a:pt x="138999" y="430499"/>
                </a:lnTo>
                <a:lnTo>
                  <a:pt x="111113" y="428071"/>
                </a:lnTo>
                <a:lnTo>
                  <a:pt x="62626" y="408648"/>
                </a:lnTo>
                <a:lnTo>
                  <a:pt x="24542" y="371019"/>
                </a:lnTo>
                <a:lnTo>
                  <a:pt x="2927" y="322468"/>
                </a:lnTo>
                <a:lnTo>
                  <a:pt x="0" y="294551"/>
                </a:lnTo>
                <a:lnTo>
                  <a:pt x="1717" y="275181"/>
                </a:lnTo>
                <a:lnTo>
                  <a:pt x="13637" y="237654"/>
                </a:lnTo>
                <a:lnTo>
                  <a:pt x="35356" y="204324"/>
                </a:lnTo>
                <a:lnTo>
                  <a:pt x="80799" y="171549"/>
                </a:lnTo>
                <a:lnTo>
                  <a:pt x="80799" y="158602"/>
                </a:lnTo>
                <a:lnTo>
                  <a:pt x="91306" y="97507"/>
                </a:lnTo>
                <a:lnTo>
                  <a:pt x="126074" y="48549"/>
                </a:lnTo>
                <a:lnTo>
                  <a:pt x="176165" y="12137"/>
                </a:lnTo>
                <a:lnTo>
                  <a:pt x="235949" y="0"/>
                </a:lnTo>
                <a:lnTo>
                  <a:pt x="259599" y="1820"/>
                </a:lnTo>
                <a:lnTo>
                  <a:pt x="303241" y="16384"/>
                </a:lnTo>
                <a:lnTo>
                  <a:pt x="341427" y="42481"/>
                </a:lnTo>
                <a:lnTo>
                  <a:pt x="370516" y="76468"/>
                </a:lnTo>
                <a:lnTo>
                  <a:pt x="381424" y="97102"/>
                </a:lnTo>
                <a:lnTo>
                  <a:pt x="392230" y="89111"/>
                </a:lnTo>
                <a:lnTo>
                  <a:pt x="404858" y="84155"/>
                </a:lnTo>
                <a:lnTo>
                  <a:pt x="418700" y="81627"/>
                </a:lnTo>
                <a:lnTo>
                  <a:pt x="433149" y="80919"/>
                </a:lnTo>
                <a:lnTo>
                  <a:pt x="447634" y="82184"/>
                </a:lnTo>
                <a:lnTo>
                  <a:pt x="488099" y="103577"/>
                </a:lnTo>
                <a:lnTo>
                  <a:pt x="509006" y="142266"/>
                </a:lnTo>
                <a:lnTo>
                  <a:pt x="510723" y="158602"/>
                </a:lnTo>
                <a:lnTo>
                  <a:pt x="509611" y="168818"/>
                </a:lnTo>
                <a:lnTo>
                  <a:pt x="506680" y="179641"/>
                </a:lnTo>
                <a:lnTo>
                  <a:pt x="502539" y="190464"/>
                </a:lnTo>
                <a:lnTo>
                  <a:pt x="497798" y="200679"/>
                </a:lnTo>
                <a:lnTo>
                  <a:pt x="516531" y="206750"/>
                </a:lnTo>
                <a:lnTo>
                  <a:pt x="562448" y="239522"/>
                </a:lnTo>
                <a:lnTo>
                  <a:pt x="581430" y="275532"/>
                </a:lnTo>
                <a:lnTo>
                  <a:pt x="588298" y="313969"/>
                </a:lnTo>
                <a:lnTo>
                  <a:pt x="585925" y="337588"/>
                </a:lnTo>
                <a:lnTo>
                  <a:pt x="567848" y="379971"/>
                </a:lnTo>
                <a:lnTo>
                  <a:pt x="535110" y="412746"/>
                </a:lnTo>
                <a:lnTo>
                  <a:pt x="495004" y="428627"/>
                </a:lnTo>
                <a:lnTo>
                  <a:pt x="471924" y="430499"/>
                </a:lnTo>
                <a:close/>
              </a:path>
            </a:pathLst>
          </a:custGeom>
          <a:solidFill>
            <a:srgbClr val="FFFFFF"/>
          </a:solidFill>
        </p:spPr>
        <p:txBody>
          <a:bodyPr wrap="square" lIns="0" tIns="0" rIns="0" bIns="0" rtlCol="0"/>
          <a:lstStyle/>
          <a:p>
            <a:endParaRPr/>
          </a:p>
        </p:txBody>
      </p:sp>
      <p:sp>
        <p:nvSpPr>
          <p:cNvPr id="3" name="object 3"/>
          <p:cNvSpPr txBox="1"/>
          <p:nvPr/>
        </p:nvSpPr>
        <p:spPr>
          <a:xfrm>
            <a:off x="1342949" y="2002683"/>
            <a:ext cx="6451600" cy="1797685"/>
          </a:xfrm>
          <a:prstGeom prst="rect">
            <a:avLst/>
          </a:prstGeom>
        </p:spPr>
        <p:txBody>
          <a:bodyPr vert="horz" wrap="square" lIns="0" tIns="248285" rIns="0" bIns="0" rtlCol="0">
            <a:spAutoFit/>
          </a:bodyPr>
          <a:lstStyle/>
          <a:p>
            <a:pPr marL="5080" algn="ctr">
              <a:lnSpc>
                <a:spcPct val="100000"/>
              </a:lnSpc>
              <a:spcBef>
                <a:spcPts val="1955"/>
              </a:spcBef>
            </a:pPr>
            <a:r>
              <a:rPr sz="5000" b="1" spc="-10" dirty="0">
                <a:solidFill>
                  <a:srgbClr val="FFFFFF"/>
                </a:solidFill>
                <a:latin typeface="Roboto"/>
                <a:cs typeface="Roboto"/>
              </a:rPr>
              <a:t>Cloud-Based</a:t>
            </a:r>
            <a:endParaRPr sz="5000">
              <a:latin typeface="Roboto"/>
              <a:cs typeface="Roboto"/>
            </a:endParaRPr>
          </a:p>
          <a:p>
            <a:pPr marL="12700" marR="5080" algn="ctr">
              <a:lnSpc>
                <a:spcPct val="100000"/>
              </a:lnSpc>
              <a:spcBef>
                <a:spcPts val="815"/>
              </a:spcBef>
            </a:pPr>
            <a:r>
              <a:rPr sz="2200" b="0" spc="-15" dirty="0">
                <a:solidFill>
                  <a:srgbClr val="FFFFFF"/>
                </a:solidFill>
                <a:latin typeface="Roboto Lt"/>
                <a:cs typeface="Roboto Lt"/>
              </a:rPr>
              <a:t>Brokerage </a:t>
            </a:r>
            <a:r>
              <a:rPr sz="2200" b="0" spc="-10" dirty="0">
                <a:solidFill>
                  <a:srgbClr val="FFFFFF"/>
                </a:solidFill>
                <a:latin typeface="Roboto Lt"/>
                <a:cs typeface="Roboto Lt"/>
              </a:rPr>
              <a:t>whose foundation </a:t>
            </a:r>
            <a:r>
              <a:rPr sz="2200" b="0" spc="-5" dirty="0">
                <a:solidFill>
                  <a:srgbClr val="FFFFFF"/>
                </a:solidFill>
                <a:latin typeface="Roboto Lt"/>
                <a:cs typeface="Roboto Lt"/>
              </a:rPr>
              <a:t>is built using </a:t>
            </a:r>
            <a:r>
              <a:rPr sz="2200" b="0" spc="-10" dirty="0">
                <a:solidFill>
                  <a:srgbClr val="FFFFFF"/>
                </a:solidFill>
                <a:latin typeface="Roboto Lt"/>
                <a:cs typeface="Roboto Lt"/>
              </a:rPr>
              <a:t>innovation  </a:t>
            </a:r>
            <a:r>
              <a:rPr sz="2200" b="0" spc="-5" dirty="0">
                <a:solidFill>
                  <a:srgbClr val="FFFFFF"/>
                </a:solidFill>
                <a:latin typeface="Roboto Lt"/>
                <a:cs typeface="Roboto Lt"/>
              </a:rPr>
              <a:t>and </a:t>
            </a:r>
            <a:r>
              <a:rPr sz="2200" b="0" spc="-10" dirty="0">
                <a:solidFill>
                  <a:srgbClr val="FFFFFF"/>
                </a:solidFill>
                <a:latin typeface="Roboto Lt"/>
                <a:cs typeface="Roboto Lt"/>
              </a:rPr>
              <a:t>cutting-edge</a:t>
            </a:r>
            <a:r>
              <a:rPr sz="2200" b="0" spc="-5" dirty="0">
                <a:solidFill>
                  <a:srgbClr val="FFFFFF"/>
                </a:solidFill>
                <a:latin typeface="Roboto Lt"/>
                <a:cs typeface="Roboto Lt"/>
              </a:rPr>
              <a:t> </a:t>
            </a:r>
            <a:r>
              <a:rPr sz="2200" b="0" spc="-20" dirty="0">
                <a:solidFill>
                  <a:srgbClr val="FFFFFF"/>
                </a:solidFill>
                <a:latin typeface="Roboto Lt"/>
                <a:cs typeface="Roboto Lt"/>
              </a:rPr>
              <a:t>technology.</a:t>
            </a:r>
            <a:endParaRPr sz="2200">
              <a:latin typeface="Roboto Lt"/>
              <a:cs typeface="Roboto Lt"/>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3456868" y="0"/>
            <a:ext cx="5687695" cy="5143500"/>
            <a:chOff x="3456868" y="0"/>
            <a:chExt cx="5687695" cy="5143500"/>
          </a:xfrm>
        </p:grpSpPr>
        <p:sp>
          <p:nvSpPr>
            <p:cNvPr id="3" name="object 3"/>
            <p:cNvSpPr/>
            <p:nvPr/>
          </p:nvSpPr>
          <p:spPr>
            <a:xfrm>
              <a:off x="3456863" y="0"/>
              <a:ext cx="5687695" cy="5143500"/>
            </a:xfrm>
            <a:custGeom>
              <a:avLst/>
              <a:gdLst/>
              <a:ahLst/>
              <a:cxnLst/>
              <a:rect l="l" t="t" r="r" b="b"/>
              <a:pathLst>
                <a:path w="5687695" h="5143500">
                  <a:moveTo>
                    <a:pt x="2461869" y="0"/>
                  </a:moveTo>
                  <a:lnTo>
                    <a:pt x="125450" y="0"/>
                  </a:lnTo>
                  <a:lnTo>
                    <a:pt x="1275422" y="1554200"/>
                  </a:lnTo>
                  <a:lnTo>
                    <a:pt x="2461869" y="0"/>
                  </a:lnTo>
                  <a:close/>
                </a:path>
                <a:path w="5687695" h="5143500">
                  <a:moveTo>
                    <a:pt x="5687111" y="6985"/>
                  </a:moveTo>
                  <a:lnTo>
                    <a:pt x="3895941" y="6985"/>
                  </a:lnTo>
                  <a:lnTo>
                    <a:pt x="0" y="5129542"/>
                  </a:lnTo>
                  <a:lnTo>
                    <a:pt x="2982938" y="5136515"/>
                  </a:lnTo>
                  <a:lnTo>
                    <a:pt x="3491712" y="4439577"/>
                  </a:lnTo>
                  <a:lnTo>
                    <a:pt x="4021391" y="5143500"/>
                  </a:lnTo>
                  <a:lnTo>
                    <a:pt x="5687111" y="5143500"/>
                  </a:lnTo>
                  <a:lnTo>
                    <a:pt x="5687111" y="4439577"/>
                  </a:lnTo>
                  <a:lnTo>
                    <a:pt x="5687111" y="3371202"/>
                  </a:lnTo>
                  <a:lnTo>
                    <a:pt x="5004117" y="2488120"/>
                  </a:lnTo>
                  <a:lnTo>
                    <a:pt x="5687111" y="1577454"/>
                  </a:lnTo>
                  <a:lnTo>
                    <a:pt x="5687111" y="6985"/>
                  </a:lnTo>
                  <a:close/>
                </a:path>
              </a:pathLst>
            </a:custGeom>
            <a:solidFill>
              <a:srgbClr val="E1E2E4">
                <a:alpha val="44309"/>
              </a:srgbClr>
            </a:solidFill>
          </p:spPr>
          <p:txBody>
            <a:bodyPr wrap="square" lIns="0" tIns="0" rIns="0" bIns="0" rtlCol="0"/>
            <a:lstStyle/>
            <a:p>
              <a:endParaRPr/>
            </a:p>
          </p:txBody>
        </p:sp>
        <p:sp>
          <p:nvSpPr>
            <p:cNvPr id="4" name="object 4"/>
            <p:cNvSpPr/>
            <p:nvPr/>
          </p:nvSpPr>
          <p:spPr>
            <a:xfrm>
              <a:off x="7973109" y="4419640"/>
              <a:ext cx="953847" cy="495249"/>
            </a:xfrm>
            <a:prstGeom prst="rect">
              <a:avLst/>
            </a:prstGeom>
            <a:blipFill>
              <a:blip r:embed="rId2" cstate="print"/>
              <a:stretch>
                <a:fillRect/>
              </a:stretch>
            </a:blipFill>
          </p:spPr>
          <p:txBody>
            <a:bodyPr wrap="square" lIns="0" tIns="0" rIns="0" bIns="0" rtlCol="0"/>
            <a:lstStyle/>
            <a:p>
              <a:endParaRPr/>
            </a:p>
          </p:txBody>
        </p:sp>
      </p:grpSp>
      <p:sp>
        <p:nvSpPr>
          <p:cNvPr id="5" name="object 5"/>
          <p:cNvSpPr txBox="1">
            <a:spLocks noGrp="1"/>
          </p:cNvSpPr>
          <p:nvPr>
            <p:ph type="title"/>
          </p:nvPr>
        </p:nvSpPr>
        <p:spPr>
          <a:xfrm>
            <a:off x="421999" y="253359"/>
            <a:ext cx="8318500" cy="482600"/>
          </a:xfrm>
          <a:prstGeom prst="rect">
            <a:avLst/>
          </a:prstGeom>
        </p:spPr>
        <p:txBody>
          <a:bodyPr vert="horz" wrap="square" lIns="0" tIns="12700" rIns="0" bIns="0" rtlCol="0">
            <a:spAutoFit/>
          </a:bodyPr>
          <a:lstStyle/>
          <a:p>
            <a:pPr marL="12700">
              <a:lnSpc>
                <a:spcPct val="100000"/>
              </a:lnSpc>
              <a:spcBef>
                <a:spcPts val="100"/>
              </a:spcBef>
            </a:pPr>
            <a:r>
              <a:rPr sz="3000" spc="-15" dirty="0">
                <a:solidFill>
                  <a:srgbClr val="18469C"/>
                </a:solidFill>
              </a:rPr>
              <a:t>Welcome </a:t>
            </a:r>
            <a:r>
              <a:rPr sz="3000" spc="-25" dirty="0">
                <a:solidFill>
                  <a:srgbClr val="18469C"/>
                </a:solidFill>
              </a:rPr>
              <a:t>to </a:t>
            </a:r>
            <a:r>
              <a:rPr sz="3000" spc="-5" dirty="0">
                <a:solidFill>
                  <a:srgbClr val="18469C"/>
                </a:solidFill>
              </a:rPr>
              <a:t>Our </a:t>
            </a:r>
            <a:r>
              <a:rPr sz="3000" spc="-15" dirty="0">
                <a:solidFill>
                  <a:srgbClr val="18469C"/>
                </a:solidFill>
              </a:rPr>
              <a:t>World: </a:t>
            </a:r>
            <a:r>
              <a:rPr sz="3000" spc="-20" dirty="0">
                <a:solidFill>
                  <a:srgbClr val="18469C"/>
                </a:solidFill>
              </a:rPr>
              <a:t>Work Anywhere,</a:t>
            </a:r>
            <a:r>
              <a:rPr sz="3000" spc="80" dirty="0">
                <a:solidFill>
                  <a:srgbClr val="18469C"/>
                </a:solidFill>
              </a:rPr>
              <a:t> </a:t>
            </a:r>
            <a:r>
              <a:rPr sz="3000" spc="-20" dirty="0">
                <a:solidFill>
                  <a:srgbClr val="18469C"/>
                </a:solidFill>
              </a:rPr>
              <a:t>Anytime</a:t>
            </a:r>
            <a:endParaRPr sz="3000"/>
          </a:p>
        </p:txBody>
      </p:sp>
      <p:grpSp>
        <p:nvGrpSpPr>
          <p:cNvPr id="6" name="object 6"/>
          <p:cNvGrpSpPr/>
          <p:nvPr/>
        </p:nvGrpSpPr>
        <p:grpSpPr>
          <a:xfrm>
            <a:off x="393099" y="968973"/>
            <a:ext cx="5283835" cy="4175125"/>
            <a:chOff x="393099" y="968973"/>
            <a:chExt cx="5283835" cy="4175125"/>
          </a:xfrm>
        </p:grpSpPr>
        <p:sp>
          <p:nvSpPr>
            <p:cNvPr id="7" name="object 7"/>
            <p:cNvSpPr/>
            <p:nvPr/>
          </p:nvSpPr>
          <p:spPr>
            <a:xfrm>
              <a:off x="393099" y="968973"/>
              <a:ext cx="4979864" cy="3973216"/>
            </a:xfrm>
            <a:prstGeom prst="rect">
              <a:avLst/>
            </a:prstGeom>
            <a:blipFill>
              <a:blip r:embed="rId3" cstate="print"/>
              <a:stretch>
                <a:fillRect/>
              </a:stretch>
            </a:blipFill>
          </p:spPr>
          <p:txBody>
            <a:bodyPr wrap="square" lIns="0" tIns="0" rIns="0" bIns="0" rtlCol="0"/>
            <a:lstStyle/>
            <a:p>
              <a:endParaRPr/>
            </a:p>
          </p:txBody>
        </p:sp>
        <p:sp>
          <p:nvSpPr>
            <p:cNvPr id="8" name="object 8"/>
            <p:cNvSpPr/>
            <p:nvPr/>
          </p:nvSpPr>
          <p:spPr>
            <a:xfrm>
              <a:off x="540061" y="1169697"/>
              <a:ext cx="4685940" cy="2635844"/>
            </a:xfrm>
            <a:prstGeom prst="rect">
              <a:avLst/>
            </a:prstGeom>
            <a:blipFill>
              <a:blip r:embed="rId4" cstate="print"/>
              <a:stretch>
                <a:fillRect/>
              </a:stretch>
            </a:blipFill>
          </p:spPr>
          <p:txBody>
            <a:bodyPr wrap="square" lIns="0" tIns="0" rIns="0" bIns="0" rtlCol="0"/>
            <a:lstStyle/>
            <a:p>
              <a:endParaRPr/>
            </a:p>
          </p:txBody>
        </p:sp>
        <p:sp>
          <p:nvSpPr>
            <p:cNvPr id="9" name="object 9"/>
            <p:cNvSpPr/>
            <p:nvPr/>
          </p:nvSpPr>
          <p:spPr>
            <a:xfrm>
              <a:off x="4521565" y="3232018"/>
              <a:ext cx="1155172" cy="1911471"/>
            </a:xfrm>
            <a:prstGeom prst="rect">
              <a:avLst/>
            </a:prstGeom>
            <a:blipFill>
              <a:blip r:embed="rId5" cstate="print"/>
              <a:stretch>
                <a:fillRect/>
              </a:stretch>
            </a:blipFill>
          </p:spPr>
          <p:txBody>
            <a:bodyPr wrap="square" lIns="0" tIns="0" rIns="0" bIns="0" rtlCol="0"/>
            <a:lstStyle/>
            <a:p>
              <a:endParaRPr/>
            </a:p>
          </p:txBody>
        </p:sp>
        <p:sp>
          <p:nvSpPr>
            <p:cNvPr id="10" name="object 10"/>
            <p:cNvSpPr/>
            <p:nvPr/>
          </p:nvSpPr>
          <p:spPr>
            <a:xfrm>
              <a:off x="4748340" y="3533020"/>
              <a:ext cx="693856" cy="1233644"/>
            </a:xfrm>
            <a:prstGeom prst="rect">
              <a:avLst/>
            </a:prstGeom>
            <a:blipFill>
              <a:blip r:embed="rId6" cstate="print"/>
              <a:stretch>
                <a:fillRect/>
              </a:stretch>
            </a:blipFill>
          </p:spPr>
          <p:txBody>
            <a:bodyPr wrap="square" lIns="0" tIns="0" rIns="0" bIns="0" rtlCol="0"/>
            <a:lstStyle/>
            <a:p>
              <a:endParaRPr/>
            </a:p>
          </p:txBody>
        </p:sp>
      </p:grpSp>
      <p:sp>
        <p:nvSpPr>
          <p:cNvPr id="11" name="object 11"/>
          <p:cNvSpPr txBox="1"/>
          <p:nvPr/>
        </p:nvSpPr>
        <p:spPr>
          <a:xfrm>
            <a:off x="5732888" y="1242747"/>
            <a:ext cx="3161665" cy="2979420"/>
          </a:xfrm>
          <a:prstGeom prst="rect">
            <a:avLst/>
          </a:prstGeom>
          <a:solidFill>
            <a:srgbClr val="113170"/>
          </a:solidFill>
        </p:spPr>
        <p:txBody>
          <a:bodyPr vert="horz" wrap="square" lIns="0" tIns="67310" rIns="0" bIns="0" rtlCol="0">
            <a:spAutoFit/>
          </a:bodyPr>
          <a:lstStyle/>
          <a:p>
            <a:pPr marL="323215" marR="376555">
              <a:lnSpc>
                <a:spcPct val="114999"/>
              </a:lnSpc>
              <a:spcBef>
                <a:spcPts val="530"/>
              </a:spcBef>
            </a:pPr>
            <a:r>
              <a:rPr sz="1700" b="0" spc="-5" dirty="0">
                <a:solidFill>
                  <a:srgbClr val="FFFFFF"/>
                </a:solidFill>
                <a:latin typeface="Roboto Lt"/>
                <a:cs typeface="Roboto Lt"/>
              </a:rPr>
              <a:t>Join a </a:t>
            </a:r>
            <a:r>
              <a:rPr sz="1700" b="0" spc="-10" dirty="0">
                <a:solidFill>
                  <a:srgbClr val="FFFFFF"/>
                </a:solidFill>
                <a:latin typeface="Roboto Lt"/>
                <a:cs typeface="Roboto Lt"/>
              </a:rPr>
              <a:t>meeting </a:t>
            </a:r>
            <a:r>
              <a:rPr sz="1700" b="0" spc="-5" dirty="0">
                <a:solidFill>
                  <a:srgbClr val="FFFFFF"/>
                </a:solidFill>
                <a:latin typeface="Roboto Lt"/>
                <a:cs typeface="Roboto Lt"/>
              </a:rPr>
              <a:t>or learn </a:t>
            </a:r>
            <a:r>
              <a:rPr sz="1700" b="0" spc="-10" dirty="0">
                <a:solidFill>
                  <a:srgbClr val="FFFFFF"/>
                </a:solidFill>
                <a:latin typeface="Roboto Lt"/>
                <a:cs typeface="Roboto Lt"/>
              </a:rPr>
              <a:t>on  </a:t>
            </a:r>
            <a:r>
              <a:rPr sz="1700" b="0" spc="-5" dirty="0">
                <a:solidFill>
                  <a:srgbClr val="FFFFFF"/>
                </a:solidFill>
                <a:latin typeface="Roboto Lt"/>
                <a:cs typeface="Roboto Lt"/>
              </a:rPr>
              <a:t>the go with eXp </a:t>
            </a:r>
            <a:r>
              <a:rPr sz="1700" b="0" spc="-10" dirty="0">
                <a:solidFill>
                  <a:srgbClr val="FFFFFF"/>
                </a:solidFill>
                <a:latin typeface="Roboto Lt"/>
                <a:cs typeface="Roboto Lt"/>
              </a:rPr>
              <a:t>Realty  agents everywhere.</a:t>
            </a:r>
            <a:endParaRPr sz="1700">
              <a:latin typeface="Roboto Lt"/>
              <a:cs typeface="Roboto Lt"/>
            </a:endParaRPr>
          </a:p>
          <a:p>
            <a:pPr marL="323215" marR="313055">
              <a:lnSpc>
                <a:spcPct val="114999"/>
              </a:lnSpc>
              <a:spcBef>
                <a:spcPts val="1000"/>
              </a:spcBef>
            </a:pPr>
            <a:r>
              <a:rPr sz="1700" b="0" spc="-5" dirty="0">
                <a:solidFill>
                  <a:srgbClr val="FFFFFF"/>
                </a:solidFill>
                <a:latin typeface="Roboto Lt"/>
                <a:cs typeface="Roboto Lt"/>
              </a:rPr>
              <a:t>Agents gain </a:t>
            </a:r>
            <a:r>
              <a:rPr sz="1700" b="0" spc="-10" dirty="0">
                <a:solidFill>
                  <a:srgbClr val="FFFFFF"/>
                </a:solidFill>
                <a:latin typeface="Roboto Lt"/>
                <a:cs typeface="Roboto Lt"/>
              </a:rPr>
              <a:t>instant, live  </a:t>
            </a:r>
            <a:r>
              <a:rPr sz="1700" b="0" dirty="0">
                <a:solidFill>
                  <a:srgbClr val="FFFFFF"/>
                </a:solidFill>
                <a:latin typeface="Roboto Lt"/>
                <a:cs typeface="Roboto Lt"/>
              </a:rPr>
              <a:t>support </a:t>
            </a:r>
            <a:r>
              <a:rPr sz="1700" b="0" spc="-10" dirty="0">
                <a:solidFill>
                  <a:srgbClr val="FFFFFF"/>
                </a:solidFill>
                <a:latin typeface="Roboto Lt"/>
                <a:cs typeface="Roboto Lt"/>
              </a:rPr>
              <a:t>from </a:t>
            </a:r>
            <a:r>
              <a:rPr sz="1700" b="0" spc="-30" dirty="0">
                <a:solidFill>
                  <a:srgbClr val="FFFFFF"/>
                </a:solidFill>
                <a:latin typeface="Roboto Lt"/>
                <a:cs typeface="Roboto Lt"/>
              </a:rPr>
              <a:t>eXp’s </a:t>
            </a:r>
            <a:r>
              <a:rPr sz="1700" b="0" spc="-10" dirty="0">
                <a:solidFill>
                  <a:srgbClr val="FFFFFF"/>
                </a:solidFill>
                <a:latin typeface="Roboto Lt"/>
                <a:cs typeface="Roboto Lt"/>
              </a:rPr>
              <a:t>agent  </a:t>
            </a:r>
            <a:r>
              <a:rPr sz="1700" b="0" spc="-5" dirty="0">
                <a:solidFill>
                  <a:srgbClr val="FFFFFF"/>
                </a:solidFill>
                <a:latin typeface="Roboto Lt"/>
                <a:cs typeface="Roboto Lt"/>
              </a:rPr>
              <a:t>services, </a:t>
            </a:r>
            <a:r>
              <a:rPr sz="1700" b="0" spc="-10" dirty="0">
                <a:solidFill>
                  <a:srgbClr val="FFFFFF"/>
                </a:solidFill>
                <a:latin typeface="Roboto Lt"/>
                <a:cs typeface="Roboto Lt"/>
              </a:rPr>
              <a:t>technology and  </a:t>
            </a:r>
            <a:r>
              <a:rPr sz="1700" b="0" spc="-5" dirty="0">
                <a:solidFill>
                  <a:srgbClr val="FFFFFF"/>
                </a:solidFill>
                <a:latin typeface="Roboto Lt"/>
                <a:cs typeface="Roboto Lt"/>
              </a:rPr>
              <a:t>ﬁnance </a:t>
            </a:r>
            <a:r>
              <a:rPr sz="1700" b="0" dirty="0">
                <a:solidFill>
                  <a:srgbClr val="FFFFFF"/>
                </a:solidFill>
                <a:latin typeface="Roboto Lt"/>
                <a:cs typeface="Roboto Lt"/>
              </a:rPr>
              <a:t>experts </a:t>
            </a:r>
            <a:r>
              <a:rPr sz="1700" b="0" spc="-5" dirty="0">
                <a:solidFill>
                  <a:srgbClr val="FFFFFF"/>
                </a:solidFill>
                <a:latin typeface="Roboto Lt"/>
                <a:cs typeface="Roboto Lt"/>
              </a:rPr>
              <a:t>-- all </a:t>
            </a:r>
            <a:r>
              <a:rPr sz="1700" b="0" spc="-10" dirty="0">
                <a:solidFill>
                  <a:srgbClr val="FFFFFF"/>
                </a:solidFill>
                <a:latin typeface="Roboto Lt"/>
                <a:cs typeface="Roboto Lt"/>
              </a:rPr>
              <a:t>from  wherever </a:t>
            </a:r>
            <a:r>
              <a:rPr sz="1700" b="0" spc="-5" dirty="0">
                <a:solidFill>
                  <a:srgbClr val="FFFFFF"/>
                </a:solidFill>
                <a:latin typeface="Roboto Lt"/>
                <a:cs typeface="Roboto Lt"/>
              </a:rPr>
              <a:t>an agent or </a:t>
            </a:r>
            <a:r>
              <a:rPr sz="1700" b="0" spc="-10" dirty="0">
                <a:solidFill>
                  <a:srgbClr val="FFFFFF"/>
                </a:solidFill>
                <a:latin typeface="Roboto Lt"/>
                <a:cs typeface="Roboto Lt"/>
              </a:rPr>
              <a:t>team  </a:t>
            </a:r>
            <a:r>
              <a:rPr sz="1700" b="0" spc="-5" dirty="0">
                <a:solidFill>
                  <a:srgbClr val="FFFFFF"/>
                </a:solidFill>
                <a:latin typeface="Roboto Lt"/>
                <a:cs typeface="Roboto Lt"/>
              </a:rPr>
              <a:t>is</a:t>
            </a:r>
            <a:r>
              <a:rPr sz="1700" b="0" spc="-10" dirty="0">
                <a:solidFill>
                  <a:srgbClr val="FFFFFF"/>
                </a:solidFill>
                <a:latin typeface="Roboto Lt"/>
                <a:cs typeface="Roboto Lt"/>
              </a:rPr>
              <a:t> located.</a:t>
            </a:r>
            <a:endParaRPr sz="1700">
              <a:latin typeface="Roboto Lt"/>
              <a:cs typeface="Roboto Lt"/>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9144000" cy="5143500"/>
          </a:xfrm>
          <a:custGeom>
            <a:avLst/>
            <a:gdLst/>
            <a:ahLst/>
            <a:cxnLst/>
            <a:rect l="l" t="t" r="r" b="b"/>
            <a:pathLst>
              <a:path w="9144000" h="5143500">
                <a:moveTo>
                  <a:pt x="0" y="0"/>
                </a:moveTo>
                <a:lnTo>
                  <a:pt x="9143981" y="0"/>
                </a:lnTo>
                <a:lnTo>
                  <a:pt x="9143981" y="5143489"/>
                </a:lnTo>
                <a:lnTo>
                  <a:pt x="0" y="5143489"/>
                </a:lnTo>
                <a:lnTo>
                  <a:pt x="0" y="0"/>
                </a:lnTo>
                <a:close/>
              </a:path>
            </a:pathLst>
          </a:custGeom>
          <a:solidFill>
            <a:srgbClr val="17469C"/>
          </a:solidFill>
        </p:spPr>
        <p:txBody>
          <a:bodyPr wrap="square" lIns="0" tIns="0" rIns="0" bIns="0" rtlCol="0"/>
          <a:lstStyle/>
          <a:p>
            <a:endParaRPr/>
          </a:p>
        </p:txBody>
      </p:sp>
      <p:grpSp>
        <p:nvGrpSpPr>
          <p:cNvPr id="3" name="object 3"/>
          <p:cNvGrpSpPr/>
          <p:nvPr/>
        </p:nvGrpSpPr>
        <p:grpSpPr>
          <a:xfrm>
            <a:off x="0" y="776023"/>
            <a:ext cx="3211830" cy="2260600"/>
            <a:chOff x="0" y="776023"/>
            <a:chExt cx="3211830" cy="2260600"/>
          </a:xfrm>
        </p:grpSpPr>
        <p:sp>
          <p:nvSpPr>
            <p:cNvPr id="4" name="object 4"/>
            <p:cNvSpPr/>
            <p:nvPr/>
          </p:nvSpPr>
          <p:spPr>
            <a:xfrm>
              <a:off x="0" y="776033"/>
              <a:ext cx="3181350" cy="1965325"/>
            </a:xfrm>
            <a:custGeom>
              <a:avLst/>
              <a:gdLst/>
              <a:ahLst/>
              <a:cxnLst/>
              <a:rect l="l" t="t" r="r" b="b"/>
              <a:pathLst>
                <a:path w="3181350" h="1965325">
                  <a:moveTo>
                    <a:pt x="188163" y="1628444"/>
                  </a:moveTo>
                  <a:lnTo>
                    <a:pt x="6972" y="1628444"/>
                  </a:lnTo>
                  <a:lnTo>
                    <a:pt x="0" y="1844497"/>
                  </a:lnTo>
                  <a:lnTo>
                    <a:pt x="188163" y="1628444"/>
                  </a:lnTo>
                  <a:close/>
                </a:path>
                <a:path w="3181350" h="1965325">
                  <a:moveTo>
                    <a:pt x="511365" y="1214170"/>
                  </a:moveTo>
                  <a:lnTo>
                    <a:pt x="364782" y="1020419"/>
                  </a:lnTo>
                  <a:lnTo>
                    <a:pt x="76708" y="1020419"/>
                  </a:lnTo>
                  <a:lnTo>
                    <a:pt x="367804" y="1402905"/>
                  </a:lnTo>
                  <a:lnTo>
                    <a:pt x="511365" y="1214170"/>
                  </a:lnTo>
                  <a:close/>
                </a:path>
                <a:path w="3181350" h="1965325">
                  <a:moveTo>
                    <a:pt x="1257211" y="794550"/>
                  </a:moveTo>
                  <a:lnTo>
                    <a:pt x="970114" y="794550"/>
                  </a:lnTo>
                  <a:lnTo>
                    <a:pt x="76708" y="1965096"/>
                  </a:lnTo>
                  <a:lnTo>
                    <a:pt x="363778" y="1965096"/>
                  </a:lnTo>
                  <a:lnTo>
                    <a:pt x="580631" y="1680984"/>
                  </a:lnTo>
                  <a:lnTo>
                    <a:pt x="797458" y="1965096"/>
                  </a:lnTo>
                  <a:lnTo>
                    <a:pt x="1084554" y="1965096"/>
                  </a:lnTo>
                  <a:lnTo>
                    <a:pt x="724179" y="1493253"/>
                  </a:lnTo>
                  <a:lnTo>
                    <a:pt x="1257211" y="794550"/>
                  </a:lnTo>
                  <a:close/>
                </a:path>
                <a:path w="3181350" h="1965325">
                  <a:moveTo>
                    <a:pt x="1561007" y="419620"/>
                  </a:moveTo>
                  <a:lnTo>
                    <a:pt x="1414437" y="225882"/>
                  </a:lnTo>
                  <a:lnTo>
                    <a:pt x="1126350" y="225882"/>
                  </a:lnTo>
                  <a:lnTo>
                    <a:pt x="1417459" y="608355"/>
                  </a:lnTo>
                  <a:lnTo>
                    <a:pt x="1561007" y="419620"/>
                  </a:lnTo>
                  <a:close/>
                </a:path>
                <a:path w="3181350" h="1965325">
                  <a:moveTo>
                    <a:pt x="2306866" y="0"/>
                  </a:moveTo>
                  <a:lnTo>
                    <a:pt x="2019757" y="0"/>
                  </a:lnTo>
                  <a:lnTo>
                    <a:pt x="1126350" y="1170533"/>
                  </a:lnTo>
                  <a:lnTo>
                    <a:pt x="1413421" y="1170533"/>
                  </a:lnTo>
                  <a:lnTo>
                    <a:pt x="1630286" y="886434"/>
                  </a:lnTo>
                  <a:lnTo>
                    <a:pt x="1847100" y="1170533"/>
                  </a:lnTo>
                  <a:lnTo>
                    <a:pt x="2134209" y="1170533"/>
                  </a:lnTo>
                  <a:lnTo>
                    <a:pt x="1773834" y="698715"/>
                  </a:lnTo>
                  <a:lnTo>
                    <a:pt x="2306866" y="0"/>
                  </a:lnTo>
                  <a:close/>
                </a:path>
                <a:path w="3181350" h="1965325">
                  <a:moveTo>
                    <a:pt x="2434907" y="907491"/>
                  </a:moveTo>
                  <a:lnTo>
                    <a:pt x="2288336" y="713740"/>
                  </a:lnTo>
                  <a:lnTo>
                    <a:pt x="2000262" y="713740"/>
                  </a:lnTo>
                  <a:lnTo>
                    <a:pt x="2291359" y="1096225"/>
                  </a:lnTo>
                  <a:lnTo>
                    <a:pt x="2434907" y="907491"/>
                  </a:lnTo>
                  <a:close/>
                </a:path>
                <a:path w="3181350" h="1965325">
                  <a:moveTo>
                    <a:pt x="3180765" y="487870"/>
                  </a:moveTo>
                  <a:lnTo>
                    <a:pt x="2893657" y="487870"/>
                  </a:lnTo>
                  <a:lnTo>
                    <a:pt x="2000262" y="1658404"/>
                  </a:lnTo>
                  <a:lnTo>
                    <a:pt x="2287320" y="1658404"/>
                  </a:lnTo>
                  <a:lnTo>
                    <a:pt x="2504186" y="1374305"/>
                  </a:lnTo>
                  <a:lnTo>
                    <a:pt x="2721013" y="1658404"/>
                  </a:lnTo>
                  <a:lnTo>
                    <a:pt x="3008109" y="1658404"/>
                  </a:lnTo>
                  <a:lnTo>
                    <a:pt x="2647734" y="1186573"/>
                  </a:lnTo>
                  <a:lnTo>
                    <a:pt x="3180765" y="487870"/>
                  </a:lnTo>
                  <a:close/>
                </a:path>
              </a:pathLst>
            </a:custGeom>
            <a:solidFill>
              <a:srgbClr val="000000">
                <a:alpha val="6669"/>
              </a:srgbClr>
            </a:solidFill>
          </p:spPr>
          <p:txBody>
            <a:bodyPr wrap="square" lIns="0" tIns="0" rIns="0" bIns="0" rtlCol="0"/>
            <a:lstStyle/>
            <a:p>
              <a:endParaRPr/>
            </a:p>
          </p:txBody>
        </p:sp>
        <p:sp>
          <p:nvSpPr>
            <p:cNvPr id="5" name="object 5"/>
            <p:cNvSpPr/>
            <p:nvPr/>
          </p:nvSpPr>
          <p:spPr>
            <a:xfrm>
              <a:off x="0" y="2706219"/>
              <a:ext cx="3211830" cy="330200"/>
            </a:xfrm>
            <a:custGeom>
              <a:avLst/>
              <a:gdLst/>
              <a:ahLst/>
              <a:cxnLst/>
              <a:rect l="l" t="t" r="r" b="b"/>
              <a:pathLst>
                <a:path w="3211830" h="330200">
                  <a:moveTo>
                    <a:pt x="0" y="329799"/>
                  </a:moveTo>
                  <a:lnTo>
                    <a:pt x="3211693" y="329799"/>
                  </a:lnTo>
                  <a:lnTo>
                    <a:pt x="3211693" y="0"/>
                  </a:lnTo>
                  <a:lnTo>
                    <a:pt x="0" y="0"/>
                  </a:lnTo>
                  <a:lnTo>
                    <a:pt x="0" y="329799"/>
                  </a:lnTo>
                  <a:close/>
                </a:path>
              </a:pathLst>
            </a:custGeom>
            <a:solidFill>
              <a:srgbClr val="FFFFFF"/>
            </a:solidFill>
          </p:spPr>
          <p:txBody>
            <a:bodyPr wrap="square" lIns="0" tIns="0" rIns="0" bIns="0" rtlCol="0"/>
            <a:lstStyle/>
            <a:p>
              <a:endParaRPr/>
            </a:p>
          </p:txBody>
        </p:sp>
      </p:grpSp>
      <p:grpSp>
        <p:nvGrpSpPr>
          <p:cNvPr id="6" name="object 6"/>
          <p:cNvGrpSpPr/>
          <p:nvPr/>
        </p:nvGrpSpPr>
        <p:grpSpPr>
          <a:xfrm>
            <a:off x="0" y="0"/>
            <a:ext cx="9144000" cy="3036570"/>
            <a:chOff x="0" y="0"/>
            <a:chExt cx="9144000" cy="3036570"/>
          </a:xfrm>
        </p:grpSpPr>
        <p:sp>
          <p:nvSpPr>
            <p:cNvPr id="7" name="object 7"/>
            <p:cNvSpPr/>
            <p:nvPr/>
          </p:nvSpPr>
          <p:spPr>
            <a:xfrm>
              <a:off x="0" y="0"/>
              <a:ext cx="9144000" cy="3036570"/>
            </a:xfrm>
            <a:custGeom>
              <a:avLst/>
              <a:gdLst/>
              <a:ahLst/>
              <a:cxnLst/>
              <a:rect l="l" t="t" r="r" b="b"/>
              <a:pathLst>
                <a:path w="9144000" h="3036570">
                  <a:moveTo>
                    <a:pt x="9143975" y="0"/>
                  </a:moveTo>
                  <a:lnTo>
                    <a:pt x="0" y="0"/>
                  </a:lnTo>
                  <a:lnTo>
                    <a:pt x="0" y="2706230"/>
                  </a:lnTo>
                  <a:lnTo>
                    <a:pt x="8718423" y="2706230"/>
                  </a:lnTo>
                  <a:lnTo>
                    <a:pt x="8718423" y="3036024"/>
                  </a:lnTo>
                  <a:lnTo>
                    <a:pt x="9143975" y="3036024"/>
                  </a:lnTo>
                  <a:lnTo>
                    <a:pt x="9143975" y="2706230"/>
                  </a:lnTo>
                  <a:lnTo>
                    <a:pt x="9143975" y="0"/>
                  </a:lnTo>
                  <a:close/>
                </a:path>
              </a:pathLst>
            </a:custGeom>
            <a:solidFill>
              <a:srgbClr val="FFFFFF"/>
            </a:solidFill>
          </p:spPr>
          <p:txBody>
            <a:bodyPr wrap="square" lIns="0" tIns="0" rIns="0" bIns="0" rtlCol="0"/>
            <a:lstStyle/>
            <a:p>
              <a:endParaRPr/>
            </a:p>
          </p:txBody>
        </p:sp>
        <p:sp>
          <p:nvSpPr>
            <p:cNvPr id="8" name="object 8"/>
            <p:cNvSpPr/>
            <p:nvPr/>
          </p:nvSpPr>
          <p:spPr>
            <a:xfrm>
              <a:off x="458324" y="1375522"/>
              <a:ext cx="2753995" cy="1341120"/>
            </a:xfrm>
            <a:custGeom>
              <a:avLst/>
              <a:gdLst/>
              <a:ahLst/>
              <a:cxnLst/>
              <a:rect l="l" t="t" r="r" b="b"/>
              <a:pathLst>
                <a:path w="2753995" h="1341120">
                  <a:moveTo>
                    <a:pt x="2753369" y="1341072"/>
                  </a:moveTo>
                  <a:lnTo>
                    <a:pt x="0" y="1341072"/>
                  </a:lnTo>
                  <a:lnTo>
                    <a:pt x="0" y="0"/>
                  </a:lnTo>
                  <a:lnTo>
                    <a:pt x="2753369" y="0"/>
                  </a:lnTo>
                  <a:lnTo>
                    <a:pt x="2753369" y="1341072"/>
                  </a:lnTo>
                  <a:close/>
                </a:path>
              </a:pathLst>
            </a:custGeom>
            <a:solidFill>
              <a:srgbClr val="1C4DB3"/>
            </a:solidFill>
          </p:spPr>
          <p:txBody>
            <a:bodyPr wrap="square" lIns="0" tIns="0" rIns="0" bIns="0" rtlCol="0"/>
            <a:lstStyle/>
            <a:p>
              <a:endParaRPr/>
            </a:p>
          </p:txBody>
        </p:sp>
        <p:sp>
          <p:nvSpPr>
            <p:cNvPr id="9" name="object 9"/>
            <p:cNvSpPr/>
            <p:nvPr/>
          </p:nvSpPr>
          <p:spPr>
            <a:xfrm>
              <a:off x="3211693" y="1375522"/>
              <a:ext cx="2753995" cy="1341120"/>
            </a:xfrm>
            <a:custGeom>
              <a:avLst/>
              <a:gdLst/>
              <a:ahLst/>
              <a:cxnLst/>
              <a:rect l="l" t="t" r="r" b="b"/>
              <a:pathLst>
                <a:path w="2753995" h="1341120">
                  <a:moveTo>
                    <a:pt x="2753369" y="1341072"/>
                  </a:moveTo>
                  <a:lnTo>
                    <a:pt x="0" y="1341072"/>
                  </a:lnTo>
                  <a:lnTo>
                    <a:pt x="0" y="0"/>
                  </a:lnTo>
                  <a:lnTo>
                    <a:pt x="2753369" y="0"/>
                  </a:lnTo>
                  <a:lnTo>
                    <a:pt x="2753369" y="1341072"/>
                  </a:lnTo>
                  <a:close/>
                </a:path>
              </a:pathLst>
            </a:custGeom>
            <a:solidFill>
              <a:srgbClr val="113170"/>
            </a:solidFill>
          </p:spPr>
          <p:txBody>
            <a:bodyPr wrap="square" lIns="0" tIns="0" rIns="0" bIns="0" rtlCol="0"/>
            <a:lstStyle/>
            <a:p>
              <a:endParaRPr/>
            </a:p>
          </p:txBody>
        </p:sp>
        <p:sp>
          <p:nvSpPr>
            <p:cNvPr id="10" name="object 10"/>
            <p:cNvSpPr/>
            <p:nvPr/>
          </p:nvSpPr>
          <p:spPr>
            <a:xfrm>
              <a:off x="5965063" y="1375522"/>
              <a:ext cx="2753995" cy="1341120"/>
            </a:xfrm>
            <a:custGeom>
              <a:avLst/>
              <a:gdLst/>
              <a:ahLst/>
              <a:cxnLst/>
              <a:rect l="l" t="t" r="r" b="b"/>
              <a:pathLst>
                <a:path w="2753995" h="1341120">
                  <a:moveTo>
                    <a:pt x="2753369" y="1341072"/>
                  </a:moveTo>
                  <a:lnTo>
                    <a:pt x="0" y="1341072"/>
                  </a:lnTo>
                  <a:lnTo>
                    <a:pt x="0" y="0"/>
                  </a:lnTo>
                  <a:lnTo>
                    <a:pt x="2753369" y="0"/>
                  </a:lnTo>
                  <a:lnTo>
                    <a:pt x="2753369" y="1341072"/>
                  </a:lnTo>
                  <a:close/>
                </a:path>
              </a:pathLst>
            </a:custGeom>
            <a:solidFill>
              <a:srgbClr val="699ABC"/>
            </a:solidFill>
          </p:spPr>
          <p:txBody>
            <a:bodyPr wrap="square" lIns="0" tIns="0" rIns="0" bIns="0" rtlCol="0"/>
            <a:lstStyle/>
            <a:p>
              <a:endParaRPr/>
            </a:p>
          </p:txBody>
        </p:sp>
        <p:sp>
          <p:nvSpPr>
            <p:cNvPr id="11" name="object 11"/>
            <p:cNvSpPr/>
            <p:nvPr/>
          </p:nvSpPr>
          <p:spPr>
            <a:xfrm>
              <a:off x="458324" y="1365997"/>
              <a:ext cx="0" cy="1360170"/>
            </a:xfrm>
            <a:custGeom>
              <a:avLst/>
              <a:gdLst/>
              <a:ahLst/>
              <a:cxnLst/>
              <a:rect l="l" t="t" r="r" b="b"/>
              <a:pathLst>
                <a:path h="1360170">
                  <a:moveTo>
                    <a:pt x="0" y="1340222"/>
                  </a:moveTo>
                  <a:lnTo>
                    <a:pt x="0" y="1360122"/>
                  </a:lnTo>
                </a:path>
                <a:path h="1360170">
                  <a:moveTo>
                    <a:pt x="0" y="0"/>
                  </a:moveTo>
                  <a:lnTo>
                    <a:pt x="0" y="1340222"/>
                  </a:lnTo>
                </a:path>
              </a:pathLst>
            </a:custGeom>
            <a:ln w="19049">
              <a:solidFill>
                <a:srgbClr val="FFFFFF"/>
              </a:solidFill>
            </a:ln>
          </p:spPr>
          <p:txBody>
            <a:bodyPr wrap="square" lIns="0" tIns="0" rIns="0" bIns="0" rtlCol="0"/>
            <a:lstStyle/>
            <a:p>
              <a:endParaRPr/>
            </a:p>
          </p:txBody>
        </p:sp>
        <p:sp>
          <p:nvSpPr>
            <p:cNvPr id="12" name="object 12"/>
            <p:cNvSpPr/>
            <p:nvPr/>
          </p:nvSpPr>
          <p:spPr>
            <a:xfrm>
              <a:off x="3206930" y="2706219"/>
              <a:ext cx="0" cy="20320"/>
            </a:xfrm>
            <a:custGeom>
              <a:avLst/>
              <a:gdLst/>
              <a:ahLst/>
              <a:cxnLst/>
              <a:rect l="l" t="t" r="r" b="b"/>
              <a:pathLst>
                <a:path h="20319">
                  <a:moveTo>
                    <a:pt x="0" y="0"/>
                  </a:moveTo>
                  <a:lnTo>
                    <a:pt x="0" y="19899"/>
                  </a:lnTo>
                </a:path>
              </a:pathLst>
            </a:custGeom>
            <a:ln w="9524">
              <a:solidFill>
                <a:srgbClr val="FFFFFF"/>
              </a:solidFill>
            </a:ln>
          </p:spPr>
          <p:txBody>
            <a:bodyPr wrap="square" lIns="0" tIns="0" rIns="0" bIns="0" rtlCol="0"/>
            <a:lstStyle/>
            <a:p>
              <a:endParaRPr/>
            </a:p>
          </p:txBody>
        </p:sp>
        <p:sp>
          <p:nvSpPr>
            <p:cNvPr id="13" name="object 13"/>
            <p:cNvSpPr/>
            <p:nvPr/>
          </p:nvSpPr>
          <p:spPr>
            <a:xfrm>
              <a:off x="3211693" y="1365997"/>
              <a:ext cx="0" cy="1340485"/>
            </a:xfrm>
            <a:custGeom>
              <a:avLst/>
              <a:gdLst/>
              <a:ahLst/>
              <a:cxnLst/>
              <a:rect l="l" t="t" r="r" b="b"/>
              <a:pathLst>
                <a:path h="1340485">
                  <a:moveTo>
                    <a:pt x="0" y="0"/>
                  </a:moveTo>
                  <a:lnTo>
                    <a:pt x="0" y="1340222"/>
                  </a:lnTo>
                </a:path>
              </a:pathLst>
            </a:custGeom>
            <a:ln w="19049">
              <a:solidFill>
                <a:srgbClr val="FFFFFF"/>
              </a:solidFill>
            </a:ln>
          </p:spPr>
          <p:txBody>
            <a:bodyPr wrap="square" lIns="0" tIns="0" rIns="0" bIns="0" rtlCol="0"/>
            <a:lstStyle/>
            <a:p>
              <a:endParaRPr/>
            </a:p>
          </p:txBody>
        </p:sp>
        <p:sp>
          <p:nvSpPr>
            <p:cNvPr id="14" name="object 14"/>
            <p:cNvSpPr/>
            <p:nvPr/>
          </p:nvSpPr>
          <p:spPr>
            <a:xfrm>
              <a:off x="5960300" y="2706219"/>
              <a:ext cx="0" cy="20320"/>
            </a:xfrm>
            <a:custGeom>
              <a:avLst/>
              <a:gdLst/>
              <a:ahLst/>
              <a:cxnLst/>
              <a:rect l="l" t="t" r="r" b="b"/>
              <a:pathLst>
                <a:path h="20319">
                  <a:moveTo>
                    <a:pt x="0" y="0"/>
                  </a:moveTo>
                  <a:lnTo>
                    <a:pt x="0" y="19899"/>
                  </a:lnTo>
                </a:path>
              </a:pathLst>
            </a:custGeom>
            <a:ln w="9524">
              <a:solidFill>
                <a:srgbClr val="FFFFFF"/>
              </a:solidFill>
            </a:ln>
          </p:spPr>
          <p:txBody>
            <a:bodyPr wrap="square" lIns="0" tIns="0" rIns="0" bIns="0" rtlCol="0"/>
            <a:lstStyle/>
            <a:p>
              <a:endParaRPr/>
            </a:p>
          </p:txBody>
        </p:sp>
        <p:sp>
          <p:nvSpPr>
            <p:cNvPr id="15" name="object 15"/>
            <p:cNvSpPr/>
            <p:nvPr/>
          </p:nvSpPr>
          <p:spPr>
            <a:xfrm>
              <a:off x="5965063" y="1365997"/>
              <a:ext cx="2753995" cy="1360170"/>
            </a:xfrm>
            <a:custGeom>
              <a:avLst/>
              <a:gdLst/>
              <a:ahLst/>
              <a:cxnLst/>
              <a:rect l="l" t="t" r="r" b="b"/>
              <a:pathLst>
                <a:path w="2753995" h="1360170">
                  <a:moveTo>
                    <a:pt x="0" y="0"/>
                  </a:moveTo>
                  <a:lnTo>
                    <a:pt x="0" y="1340222"/>
                  </a:lnTo>
                </a:path>
                <a:path w="2753995" h="1360170">
                  <a:moveTo>
                    <a:pt x="2753369" y="1340222"/>
                  </a:moveTo>
                  <a:lnTo>
                    <a:pt x="2753369" y="1360122"/>
                  </a:lnTo>
                </a:path>
                <a:path w="2753995" h="1360170">
                  <a:moveTo>
                    <a:pt x="2753369" y="0"/>
                  </a:moveTo>
                  <a:lnTo>
                    <a:pt x="2753369" y="1340222"/>
                  </a:lnTo>
                </a:path>
              </a:pathLst>
            </a:custGeom>
            <a:ln w="19049">
              <a:solidFill>
                <a:srgbClr val="FFFFFF"/>
              </a:solidFill>
            </a:ln>
          </p:spPr>
          <p:txBody>
            <a:bodyPr wrap="square" lIns="0" tIns="0" rIns="0" bIns="0" rtlCol="0"/>
            <a:lstStyle/>
            <a:p>
              <a:endParaRPr/>
            </a:p>
          </p:txBody>
        </p:sp>
        <p:sp>
          <p:nvSpPr>
            <p:cNvPr id="16" name="object 16"/>
            <p:cNvSpPr/>
            <p:nvPr/>
          </p:nvSpPr>
          <p:spPr>
            <a:xfrm>
              <a:off x="448799" y="1375522"/>
              <a:ext cx="8279765" cy="0"/>
            </a:xfrm>
            <a:custGeom>
              <a:avLst/>
              <a:gdLst/>
              <a:ahLst/>
              <a:cxnLst/>
              <a:rect l="l" t="t" r="r" b="b"/>
              <a:pathLst>
                <a:path w="8279765">
                  <a:moveTo>
                    <a:pt x="0" y="0"/>
                  </a:moveTo>
                  <a:lnTo>
                    <a:pt x="8279158" y="0"/>
                  </a:lnTo>
                </a:path>
              </a:pathLst>
            </a:custGeom>
            <a:ln w="19049">
              <a:solidFill>
                <a:srgbClr val="FFFFFF"/>
              </a:solidFill>
            </a:ln>
          </p:spPr>
          <p:txBody>
            <a:bodyPr wrap="square" lIns="0" tIns="0" rIns="0" bIns="0" rtlCol="0"/>
            <a:lstStyle/>
            <a:p>
              <a:endParaRPr/>
            </a:p>
          </p:txBody>
        </p:sp>
        <p:sp>
          <p:nvSpPr>
            <p:cNvPr id="17" name="object 17"/>
            <p:cNvSpPr/>
            <p:nvPr/>
          </p:nvSpPr>
          <p:spPr>
            <a:xfrm>
              <a:off x="453561" y="2707069"/>
              <a:ext cx="0" cy="19050"/>
            </a:xfrm>
            <a:custGeom>
              <a:avLst/>
              <a:gdLst/>
              <a:ahLst/>
              <a:cxnLst/>
              <a:rect l="l" t="t" r="r" b="b"/>
              <a:pathLst>
                <a:path h="19050">
                  <a:moveTo>
                    <a:pt x="0" y="0"/>
                  </a:moveTo>
                  <a:lnTo>
                    <a:pt x="0" y="19049"/>
                  </a:lnTo>
                </a:path>
              </a:pathLst>
            </a:custGeom>
            <a:ln w="9524">
              <a:solidFill>
                <a:srgbClr val="FFFFFF"/>
              </a:solidFill>
            </a:ln>
          </p:spPr>
          <p:txBody>
            <a:bodyPr wrap="square" lIns="0" tIns="0" rIns="0" bIns="0" rtlCol="0"/>
            <a:lstStyle/>
            <a:p>
              <a:endParaRPr/>
            </a:p>
          </p:txBody>
        </p:sp>
      </p:grpSp>
      <p:sp>
        <p:nvSpPr>
          <p:cNvPr id="18" name="object 18"/>
          <p:cNvSpPr txBox="1"/>
          <p:nvPr/>
        </p:nvSpPr>
        <p:spPr>
          <a:xfrm>
            <a:off x="1257580" y="2174857"/>
            <a:ext cx="1153795" cy="363855"/>
          </a:xfrm>
          <a:prstGeom prst="rect">
            <a:avLst/>
          </a:prstGeom>
        </p:spPr>
        <p:txBody>
          <a:bodyPr vert="horz" wrap="square" lIns="0" tIns="12700" rIns="0" bIns="0" rtlCol="0">
            <a:spAutoFit/>
          </a:bodyPr>
          <a:lstStyle/>
          <a:p>
            <a:pPr algn="ctr">
              <a:lnSpc>
                <a:spcPct val="100000"/>
              </a:lnSpc>
              <a:spcBef>
                <a:spcPts val="100"/>
              </a:spcBef>
            </a:pPr>
            <a:r>
              <a:rPr sz="1400" b="0" spc="-5" dirty="0">
                <a:solidFill>
                  <a:srgbClr val="FFFFFF"/>
                </a:solidFill>
                <a:latin typeface="Roboto Lt"/>
                <a:cs typeface="Roboto Lt"/>
              </a:rPr>
              <a:t>eXp</a:t>
            </a:r>
            <a:r>
              <a:rPr sz="1400" b="0" spc="-45" dirty="0">
                <a:solidFill>
                  <a:srgbClr val="FFFFFF"/>
                </a:solidFill>
                <a:latin typeface="Roboto Lt"/>
                <a:cs typeface="Roboto Lt"/>
              </a:rPr>
              <a:t> </a:t>
            </a:r>
            <a:r>
              <a:rPr sz="1400" b="0" spc="-10" dirty="0">
                <a:solidFill>
                  <a:srgbClr val="FFFFFF"/>
                </a:solidFill>
                <a:latin typeface="Roboto Lt"/>
                <a:cs typeface="Roboto Lt"/>
              </a:rPr>
              <a:t>Enterprise</a:t>
            </a:r>
            <a:endParaRPr sz="1400">
              <a:latin typeface="Roboto Lt"/>
              <a:cs typeface="Roboto Lt"/>
            </a:endParaRPr>
          </a:p>
          <a:p>
            <a:pPr marL="635" algn="ctr">
              <a:lnSpc>
                <a:spcPct val="100000"/>
              </a:lnSpc>
              <a:spcBef>
                <a:spcPts val="20"/>
              </a:spcBef>
            </a:pPr>
            <a:r>
              <a:rPr sz="800" b="0" spc="-5" dirty="0">
                <a:solidFill>
                  <a:srgbClr val="FFFFFF"/>
                </a:solidFill>
                <a:latin typeface="Roboto Lt"/>
                <a:cs typeface="Roboto Lt"/>
              </a:rPr>
              <a:t>Business</a:t>
            </a:r>
            <a:r>
              <a:rPr sz="800" b="0" spc="-15" dirty="0">
                <a:solidFill>
                  <a:srgbClr val="FFFFFF"/>
                </a:solidFill>
                <a:latin typeface="Roboto Lt"/>
                <a:cs typeface="Roboto Lt"/>
              </a:rPr>
              <a:t> </a:t>
            </a:r>
            <a:r>
              <a:rPr sz="800" b="0" spc="-10" dirty="0">
                <a:solidFill>
                  <a:srgbClr val="FFFFFF"/>
                </a:solidFill>
                <a:latin typeface="Roboto Lt"/>
                <a:cs typeface="Roboto Lt"/>
              </a:rPr>
              <a:t>Intelligence</a:t>
            </a:r>
            <a:endParaRPr sz="800">
              <a:latin typeface="Roboto Lt"/>
              <a:cs typeface="Roboto Lt"/>
            </a:endParaRPr>
          </a:p>
        </p:txBody>
      </p:sp>
      <p:sp>
        <p:nvSpPr>
          <p:cNvPr id="19" name="object 19"/>
          <p:cNvSpPr txBox="1"/>
          <p:nvPr/>
        </p:nvSpPr>
        <p:spPr>
          <a:xfrm>
            <a:off x="3576285" y="2174857"/>
            <a:ext cx="2023110" cy="238760"/>
          </a:xfrm>
          <a:prstGeom prst="rect">
            <a:avLst/>
          </a:prstGeom>
        </p:spPr>
        <p:txBody>
          <a:bodyPr vert="horz" wrap="square" lIns="0" tIns="12700" rIns="0" bIns="0" rtlCol="0">
            <a:spAutoFit/>
          </a:bodyPr>
          <a:lstStyle/>
          <a:p>
            <a:pPr marL="12700">
              <a:lnSpc>
                <a:spcPct val="100000"/>
              </a:lnSpc>
              <a:spcBef>
                <a:spcPts val="100"/>
              </a:spcBef>
            </a:pPr>
            <a:r>
              <a:rPr sz="1400" b="0" spc="-15" dirty="0">
                <a:solidFill>
                  <a:srgbClr val="FFFFFF"/>
                </a:solidFill>
                <a:latin typeface="Roboto Lt"/>
                <a:cs typeface="Roboto Lt"/>
              </a:rPr>
              <a:t>Transaction</a:t>
            </a:r>
            <a:r>
              <a:rPr sz="1400" b="0" spc="-20" dirty="0">
                <a:solidFill>
                  <a:srgbClr val="FFFFFF"/>
                </a:solidFill>
                <a:latin typeface="Roboto Lt"/>
                <a:cs typeface="Roboto Lt"/>
              </a:rPr>
              <a:t> </a:t>
            </a:r>
            <a:r>
              <a:rPr sz="1400" b="0" spc="-10" dirty="0">
                <a:solidFill>
                  <a:srgbClr val="FFFFFF"/>
                </a:solidFill>
                <a:latin typeface="Roboto Lt"/>
                <a:cs typeface="Roboto Lt"/>
              </a:rPr>
              <a:t>Management</a:t>
            </a:r>
            <a:endParaRPr sz="1400">
              <a:latin typeface="Roboto Lt"/>
              <a:cs typeface="Roboto Lt"/>
            </a:endParaRPr>
          </a:p>
        </p:txBody>
      </p:sp>
      <p:sp>
        <p:nvSpPr>
          <p:cNvPr id="20" name="object 20"/>
          <p:cNvSpPr txBox="1"/>
          <p:nvPr/>
        </p:nvSpPr>
        <p:spPr>
          <a:xfrm>
            <a:off x="6515646" y="2174857"/>
            <a:ext cx="1651000" cy="238760"/>
          </a:xfrm>
          <a:prstGeom prst="rect">
            <a:avLst/>
          </a:prstGeom>
        </p:spPr>
        <p:txBody>
          <a:bodyPr vert="horz" wrap="square" lIns="0" tIns="12700" rIns="0" bIns="0" rtlCol="0">
            <a:spAutoFit/>
          </a:bodyPr>
          <a:lstStyle/>
          <a:p>
            <a:pPr marL="12700">
              <a:lnSpc>
                <a:spcPct val="100000"/>
              </a:lnSpc>
              <a:spcBef>
                <a:spcPts val="100"/>
              </a:spcBef>
            </a:pPr>
            <a:r>
              <a:rPr sz="1400" b="0" spc="-5" dirty="0">
                <a:solidFill>
                  <a:srgbClr val="FFFFFF"/>
                </a:solidFill>
                <a:latin typeface="Roboto Lt"/>
                <a:cs typeface="Roboto Lt"/>
              </a:rPr>
              <a:t>Community</a:t>
            </a:r>
            <a:r>
              <a:rPr sz="1400" b="0" spc="-50" dirty="0">
                <a:solidFill>
                  <a:srgbClr val="FFFFFF"/>
                </a:solidFill>
                <a:latin typeface="Roboto Lt"/>
                <a:cs typeface="Roboto Lt"/>
              </a:rPr>
              <a:t> </a:t>
            </a:r>
            <a:r>
              <a:rPr sz="1400" b="0" spc="-10" dirty="0">
                <a:solidFill>
                  <a:srgbClr val="FFFFFF"/>
                </a:solidFill>
                <a:latin typeface="Roboto Lt"/>
                <a:cs typeface="Roboto Lt"/>
              </a:rPr>
              <a:t>Platform</a:t>
            </a:r>
            <a:endParaRPr sz="1400">
              <a:latin typeface="Roboto Lt"/>
              <a:cs typeface="Roboto Lt"/>
            </a:endParaRPr>
          </a:p>
        </p:txBody>
      </p:sp>
      <p:grpSp>
        <p:nvGrpSpPr>
          <p:cNvPr id="21" name="object 21"/>
          <p:cNvGrpSpPr/>
          <p:nvPr/>
        </p:nvGrpSpPr>
        <p:grpSpPr>
          <a:xfrm>
            <a:off x="439274" y="2687169"/>
            <a:ext cx="8298815" cy="1379220"/>
            <a:chOff x="439274" y="2687169"/>
            <a:chExt cx="8298815" cy="1379220"/>
          </a:xfrm>
        </p:grpSpPr>
        <p:sp>
          <p:nvSpPr>
            <p:cNvPr id="22" name="object 22"/>
            <p:cNvSpPr/>
            <p:nvPr/>
          </p:nvSpPr>
          <p:spPr>
            <a:xfrm>
              <a:off x="458324" y="2706219"/>
              <a:ext cx="2753995" cy="1341120"/>
            </a:xfrm>
            <a:custGeom>
              <a:avLst/>
              <a:gdLst/>
              <a:ahLst/>
              <a:cxnLst/>
              <a:rect l="l" t="t" r="r" b="b"/>
              <a:pathLst>
                <a:path w="2753995" h="1341120">
                  <a:moveTo>
                    <a:pt x="2753369" y="1341072"/>
                  </a:moveTo>
                  <a:lnTo>
                    <a:pt x="0" y="1341072"/>
                  </a:lnTo>
                  <a:lnTo>
                    <a:pt x="0" y="0"/>
                  </a:lnTo>
                  <a:lnTo>
                    <a:pt x="2753369" y="0"/>
                  </a:lnTo>
                  <a:lnTo>
                    <a:pt x="2753369" y="1341072"/>
                  </a:lnTo>
                  <a:close/>
                </a:path>
              </a:pathLst>
            </a:custGeom>
            <a:solidFill>
              <a:srgbClr val="699ABC"/>
            </a:solidFill>
          </p:spPr>
          <p:txBody>
            <a:bodyPr wrap="square" lIns="0" tIns="0" rIns="0" bIns="0" rtlCol="0"/>
            <a:lstStyle/>
            <a:p>
              <a:endParaRPr/>
            </a:p>
          </p:txBody>
        </p:sp>
        <p:sp>
          <p:nvSpPr>
            <p:cNvPr id="23" name="object 23"/>
            <p:cNvSpPr/>
            <p:nvPr/>
          </p:nvSpPr>
          <p:spPr>
            <a:xfrm>
              <a:off x="3211693" y="2706219"/>
              <a:ext cx="2753995" cy="1341120"/>
            </a:xfrm>
            <a:custGeom>
              <a:avLst/>
              <a:gdLst/>
              <a:ahLst/>
              <a:cxnLst/>
              <a:rect l="l" t="t" r="r" b="b"/>
              <a:pathLst>
                <a:path w="2753995" h="1341120">
                  <a:moveTo>
                    <a:pt x="2753369" y="1341072"/>
                  </a:moveTo>
                  <a:lnTo>
                    <a:pt x="0" y="1341072"/>
                  </a:lnTo>
                  <a:lnTo>
                    <a:pt x="0" y="0"/>
                  </a:lnTo>
                  <a:lnTo>
                    <a:pt x="2753369" y="0"/>
                  </a:lnTo>
                  <a:lnTo>
                    <a:pt x="2753369" y="1341072"/>
                  </a:lnTo>
                  <a:close/>
                </a:path>
              </a:pathLst>
            </a:custGeom>
            <a:solidFill>
              <a:srgbClr val="1C4DB3"/>
            </a:solidFill>
          </p:spPr>
          <p:txBody>
            <a:bodyPr wrap="square" lIns="0" tIns="0" rIns="0" bIns="0" rtlCol="0"/>
            <a:lstStyle/>
            <a:p>
              <a:endParaRPr/>
            </a:p>
          </p:txBody>
        </p:sp>
        <p:sp>
          <p:nvSpPr>
            <p:cNvPr id="24" name="object 24"/>
            <p:cNvSpPr/>
            <p:nvPr/>
          </p:nvSpPr>
          <p:spPr>
            <a:xfrm>
              <a:off x="5965063" y="2706219"/>
              <a:ext cx="2753995" cy="1341120"/>
            </a:xfrm>
            <a:custGeom>
              <a:avLst/>
              <a:gdLst/>
              <a:ahLst/>
              <a:cxnLst/>
              <a:rect l="l" t="t" r="r" b="b"/>
              <a:pathLst>
                <a:path w="2753995" h="1341120">
                  <a:moveTo>
                    <a:pt x="2753369" y="1341072"/>
                  </a:moveTo>
                  <a:lnTo>
                    <a:pt x="0" y="1341072"/>
                  </a:lnTo>
                  <a:lnTo>
                    <a:pt x="0" y="0"/>
                  </a:lnTo>
                  <a:lnTo>
                    <a:pt x="2753369" y="0"/>
                  </a:lnTo>
                  <a:lnTo>
                    <a:pt x="2753369" y="1341072"/>
                  </a:lnTo>
                  <a:close/>
                </a:path>
              </a:pathLst>
            </a:custGeom>
            <a:solidFill>
              <a:srgbClr val="113170"/>
            </a:solidFill>
          </p:spPr>
          <p:txBody>
            <a:bodyPr wrap="square" lIns="0" tIns="0" rIns="0" bIns="0" rtlCol="0"/>
            <a:lstStyle/>
            <a:p>
              <a:endParaRPr/>
            </a:p>
          </p:txBody>
        </p:sp>
        <p:sp>
          <p:nvSpPr>
            <p:cNvPr id="25" name="object 25"/>
            <p:cNvSpPr/>
            <p:nvPr/>
          </p:nvSpPr>
          <p:spPr>
            <a:xfrm>
              <a:off x="448799" y="2696694"/>
              <a:ext cx="8279765" cy="1360170"/>
            </a:xfrm>
            <a:custGeom>
              <a:avLst/>
              <a:gdLst/>
              <a:ahLst/>
              <a:cxnLst/>
              <a:rect l="l" t="t" r="r" b="b"/>
              <a:pathLst>
                <a:path w="8279765" h="1360170">
                  <a:moveTo>
                    <a:pt x="9524" y="0"/>
                  </a:moveTo>
                  <a:lnTo>
                    <a:pt x="9524" y="1360122"/>
                  </a:lnTo>
                </a:path>
                <a:path w="8279765" h="1360170">
                  <a:moveTo>
                    <a:pt x="2762894" y="0"/>
                  </a:moveTo>
                  <a:lnTo>
                    <a:pt x="2762894" y="1360122"/>
                  </a:lnTo>
                </a:path>
                <a:path w="8279765" h="1360170">
                  <a:moveTo>
                    <a:pt x="5516263" y="0"/>
                  </a:moveTo>
                  <a:lnTo>
                    <a:pt x="5516263" y="1360122"/>
                  </a:lnTo>
                </a:path>
                <a:path w="8279765" h="1360170">
                  <a:moveTo>
                    <a:pt x="8269633" y="0"/>
                  </a:moveTo>
                  <a:lnTo>
                    <a:pt x="8269633" y="1360122"/>
                  </a:lnTo>
                </a:path>
                <a:path w="8279765" h="1360170">
                  <a:moveTo>
                    <a:pt x="0" y="9524"/>
                  </a:moveTo>
                  <a:lnTo>
                    <a:pt x="8279158" y="9524"/>
                  </a:lnTo>
                </a:path>
                <a:path w="8279765" h="1360170">
                  <a:moveTo>
                    <a:pt x="0" y="1350597"/>
                  </a:moveTo>
                  <a:lnTo>
                    <a:pt x="8279158" y="1350597"/>
                  </a:lnTo>
                </a:path>
              </a:pathLst>
            </a:custGeom>
            <a:ln w="19049">
              <a:solidFill>
                <a:srgbClr val="FFFFFF"/>
              </a:solidFill>
            </a:ln>
          </p:spPr>
          <p:txBody>
            <a:bodyPr wrap="square" lIns="0" tIns="0" rIns="0" bIns="0" rtlCol="0"/>
            <a:lstStyle/>
            <a:p>
              <a:endParaRPr/>
            </a:p>
          </p:txBody>
        </p:sp>
      </p:grpSp>
      <p:sp>
        <p:nvSpPr>
          <p:cNvPr id="26" name="object 26"/>
          <p:cNvSpPr txBox="1"/>
          <p:nvPr/>
        </p:nvSpPr>
        <p:spPr>
          <a:xfrm>
            <a:off x="1343783" y="3505554"/>
            <a:ext cx="981710" cy="452120"/>
          </a:xfrm>
          <a:prstGeom prst="rect">
            <a:avLst/>
          </a:prstGeom>
        </p:spPr>
        <p:txBody>
          <a:bodyPr vert="horz" wrap="square" lIns="0" tIns="12700" rIns="0" bIns="0" rtlCol="0">
            <a:spAutoFit/>
          </a:bodyPr>
          <a:lstStyle/>
          <a:p>
            <a:pPr marL="66675" marR="5080" indent="-54610">
              <a:lnSpc>
                <a:spcPct val="100000"/>
              </a:lnSpc>
              <a:spcBef>
                <a:spcPts val="100"/>
              </a:spcBef>
            </a:pPr>
            <a:r>
              <a:rPr sz="1400" b="0" spc="-5" dirty="0">
                <a:solidFill>
                  <a:srgbClr val="FFFFFF"/>
                </a:solidFill>
                <a:latin typeface="Roboto Lt"/>
                <a:cs typeface="Roboto Lt"/>
              </a:rPr>
              <a:t>CRM &amp;</a:t>
            </a:r>
            <a:r>
              <a:rPr sz="1400" b="0" spc="-75" dirty="0">
                <a:solidFill>
                  <a:srgbClr val="FFFFFF"/>
                </a:solidFill>
                <a:latin typeface="Roboto Lt"/>
                <a:cs typeface="Roboto Lt"/>
              </a:rPr>
              <a:t> </a:t>
            </a:r>
            <a:r>
              <a:rPr sz="1400" b="0" spc="-10" dirty="0">
                <a:solidFill>
                  <a:srgbClr val="FFFFFF"/>
                </a:solidFill>
                <a:latin typeface="Roboto Lt"/>
                <a:cs typeface="Roboto Lt"/>
              </a:rPr>
              <a:t>Lead  Generation</a:t>
            </a:r>
            <a:endParaRPr sz="1400">
              <a:latin typeface="Roboto Lt"/>
              <a:cs typeface="Roboto Lt"/>
            </a:endParaRPr>
          </a:p>
        </p:txBody>
      </p:sp>
      <p:sp>
        <p:nvSpPr>
          <p:cNvPr id="27" name="object 27"/>
          <p:cNvSpPr txBox="1"/>
          <p:nvPr/>
        </p:nvSpPr>
        <p:spPr>
          <a:xfrm>
            <a:off x="4088737" y="3505554"/>
            <a:ext cx="998219" cy="238760"/>
          </a:xfrm>
          <a:prstGeom prst="rect">
            <a:avLst/>
          </a:prstGeom>
        </p:spPr>
        <p:txBody>
          <a:bodyPr vert="horz" wrap="square" lIns="0" tIns="12700" rIns="0" bIns="0" rtlCol="0">
            <a:spAutoFit/>
          </a:bodyPr>
          <a:lstStyle/>
          <a:p>
            <a:pPr marL="12700">
              <a:lnSpc>
                <a:spcPct val="100000"/>
              </a:lnSpc>
              <a:spcBef>
                <a:spcPts val="100"/>
              </a:spcBef>
            </a:pPr>
            <a:r>
              <a:rPr sz="1400" b="0" spc="-10" dirty="0">
                <a:solidFill>
                  <a:srgbClr val="FFFFFF"/>
                </a:solidFill>
                <a:latin typeface="Roboto Lt"/>
                <a:cs typeface="Roboto Lt"/>
              </a:rPr>
              <a:t>Live</a:t>
            </a:r>
            <a:r>
              <a:rPr sz="1400" b="0" spc="-90" dirty="0">
                <a:solidFill>
                  <a:srgbClr val="FFFFFF"/>
                </a:solidFill>
                <a:latin typeface="Roboto Lt"/>
                <a:cs typeface="Roboto Lt"/>
              </a:rPr>
              <a:t> </a:t>
            </a:r>
            <a:r>
              <a:rPr sz="1400" b="0" spc="-15" dirty="0">
                <a:solidFill>
                  <a:srgbClr val="FFFFFF"/>
                </a:solidFill>
                <a:latin typeface="Roboto Lt"/>
                <a:cs typeface="Roboto Lt"/>
              </a:rPr>
              <a:t>Training</a:t>
            </a:r>
            <a:endParaRPr sz="1400">
              <a:latin typeface="Roboto Lt"/>
              <a:cs typeface="Roboto Lt"/>
            </a:endParaRPr>
          </a:p>
        </p:txBody>
      </p:sp>
      <p:sp>
        <p:nvSpPr>
          <p:cNvPr id="28" name="object 28"/>
          <p:cNvSpPr txBox="1"/>
          <p:nvPr/>
        </p:nvSpPr>
        <p:spPr>
          <a:xfrm>
            <a:off x="6490357" y="3505554"/>
            <a:ext cx="1702435" cy="238760"/>
          </a:xfrm>
          <a:prstGeom prst="rect">
            <a:avLst/>
          </a:prstGeom>
        </p:spPr>
        <p:txBody>
          <a:bodyPr vert="horz" wrap="square" lIns="0" tIns="12700" rIns="0" bIns="0" rtlCol="0">
            <a:spAutoFit/>
          </a:bodyPr>
          <a:lstStyle/>
          <a:p>
            <a:pPr marL="12700">
              <a:lnSpc>
                <a:spcPct val="100000"/>
              </a:lnSpc>
              <a:spcBef>
                <a:spcPts val="100"/>
              </a:spcBef>
            </a:pPr>
            <a:r>
              <a:rPr sz="1400" b="0" spc="-25" dirty="0">
                <a:solidFill>
                  <a:srgbClr val="FFFFFF"/>
                </a:solidFill>
                <a:latin typeface="Roboto Lt"/>
                <a:cs typeface="Roboto Lt"/>
              </a:rPr>
              <a:t>eXp’s </a:t>
            </a:r>
            <a:r>
              <a:rPr sz="1400" b="0" spc="-10" dirty="0">
                <a:solidFill>
                  <a:srgbClr val="FFFFFF"/>
                </a:solidFill>
                <a:latin typeface="Roboto Lt"/>
                <a:cs typeface="Roboto Lt"/>
              </a:rPr>
              <a:t>Resource</a:t>
            </a:r>
            <a:r>
              <a:rPr sz="1400" b="0" spc="-20" dirty="0">
                <a:solidFill>
                  <a:srgbClr val="FFFFFF"/>
                </a:solidFill>
                <a:latin typeface="Roboto Lt"/>
                <a:cs typeface="Roboto Lt"/>
              </a:rPr>
              <a:t> </a:t>
            </a:r>
            <a:r>
              <a:rPr sz="1400" b="0" spc="-10" dirty="0">
                <a:solidFill>
                  <a:srgbClr val="FFFFFF"/>
                </a:solidFill>
                <a:latin typeface="Roboto Lt"/>
                <a:cs typeface="Roboto Lt"/>
              </a:rPr>
              <a:t>Guide</a:t>
            </a:r>
            <a:endParaRPr sz="1400">
              <a:latin typeface="Roboto Lt"/>
              <a:cs typeface="Roboto Lt"/>
            </a:endParaRPr>
          </a:p>
        </p:txBody>
      </p:sp>
      <p:sp>
        <p:nvSpPr>
          <p:cNvPr id="29" name="object 29"/>
          <p:cNvSpPr txBox="1">
            <a:spLocks noGrp="1"/>
          </p:cNvSpPr>
          <p:nvPr>
            <p:ph type="title"/>
          </p:nvPr>
        </p:nvSpPr>
        <p:spPr>
          <a:xfrm>
            <a:off x="421999" y="153721"/>
            <a:ext cx="5172075" cy="879475"/>
          </a:xfrm>
          <a:prstGeom prst="rect">
            <a:avLst/>
          </a:prstGeom>
        </p:spPr>
        <p:txBody>
          <a:bodyPr vert="horz" wrap="square" lIns="0" tIns="112395" rIns="0" bIns="0" rtlCol="0">
            <a:spAutoFit/>
          </a:bodyPr>
          <a:lstStyle/>
          <a:p>
            <a:pPr marL="12700">
              <a:lnSpc>
                <a:spcPct val="100000"/>
              </a:lnSpc>
              <a:spcBef>
                <a:spcPts val="885"/>
              </a:spcBef>
            </a:pPr>
            <a:r>
              <a:rPr sz="3000" spc="-10" dirty="0">
                <a:solidFill>
                  <a:srgbClr val="18469C"/>
                </a:solidFill>
              </a:rPr>
              <a:t>Cloud-Based Agent</a:t>
            </a:r>
            <a:r>
              <a:rPr sz="3000" spc="-95" dirty="0">
                <a:solidFill>
                  <a:srgbClr val="18469C"/>
                </a:solidFill>
              </a:rPr>
              <a:t> </a:t>
            </a:r>
            <a:r>
              <a:rPr sz="3000" spc="-70" dirty="0">
                <a:solidFill>
                  <a:srgbClr val="18469C"/>
                </a:solidFill>
              </a:rPr>
              <a:t>Tools</a:t>
            </a:r>
            <a:endParaRPr sz="3000"/>
          </a:p>
          <a:p>
            <a:pPr marL="36195">
              <a:lnSpc>
                <a:spcPct val="100000"/>
              </a:lnSpc>
              <a:spcBef>
                <a:spcPts val="415"/>
              </a:spcBef>
            </a:pPr>
            <a:r>
              <a:rPr sz="1600" b="0" spc="-5" dirty="0">
                <a:solidFill>
                  <a:srgbClr val="343A42"/>
                </a:solidFill>
                <a:latin typeface="Roboto Lt"/>
                <a:cs typeface="Roboto Lt"/>
              </a:rPr>
              <a:t>The best </a:t>
            </a:r>
            <a:r>
              <a:rPr sz="1600" b="0" spc="-10" dirty="0">
                <a:solidFill>
                  <a:srgbClr val="343A42"/>
                </a:solidFill>
                <a:latin typeface="Roboto Lt"/>
                <a:cs typeface="Roboto Lt"/>
              </a:rPr>
              <a:t>tools </a:t>
            </a:r>
            <a:r>
              <a:rPr sz="1600" b="0" spc="-5" dirty="0">
                <a:solidFill>
                  <a:srgbClr val="343A42"/>
                </a:solidFill>
                <a:latin typeface="Roboto Lt"/>
                <a:cs typeface="Roboto Lt"/>
              </a:rPr>
              <a:t>and services </a:t>
            </a:r>
            <a:r>
              <a:rPr sz="1600" b="0" spc="-10" dirty="0">
                <a:solidFill>
                  <a:srgbClr val="343A42"/>
                </a:solidFill>
                <a:latin typeface="Roboto Lt"/>
                <a:cs typeface="Roboto Lt"/>
              </a:rPr>
              <a:t>to grow </a:t>
            </a:r>
            <a:r>
              <a:rPr sz="1600" b="0" spc="-5" dirty="0">
                <a:solidFill>
                  <a:srgbClr val="343A42"/>
                </a:solidFill>
                <a:latin typeface="Roboto Lt"/>
                <a:cs typeface="Roboto Lt"/>
              </a:rPr>
              <a:t>a </a:t>
            </a:r>
            <a:r>
              <a:rPr sz="1600" b="0" spc="-10" dirty="0">
                <a:solidFill>
                  <a:srgbClr val="343A42"/>
                </a:solidFill>
                <a:latin typeface="Roboto Lt"/>
                <a:cs typeface="Roboto Lt"/>
              </a:rPr>
              <a:t>real </a:t>
            </a:r>
            <a:r>
              <a:rPr sz="1600" b="0" spc="-5" dirty="0">
                <a:solidFill>
                  <a:srgbClr val="343A42"/>
                </a:solidFill>
                <a:latin typeface="Roboto Lt"/>
                <a:cs typeface="Roboto Lt"/>
              </a:rPr>
              <a:t>estate</a:t>
            </a:r>
            <a:r>
              <a:rPr sz="1600" b="0" spc="10" dirty="0">
                <a:solidFill>
                  <a:srgbClr val="343A42"/>
                </a:solidFill>
                <a:latin typeface="Roboto Lt"/>
                <a:cs typeface="Roboto Lt"/>
              </a:rPr>
              <a:t> </a:t>
            </a:r>
            <a:r>
              <a:rPr sz="1600" b="0" spc="-10" dirty="0">
                <a:solidFill>
                  <a:srgbClr val="343A42"/>
                </a:solidFill>
                <a:latin typeface="Roboto Lt"/>
                <a:cs typeface="Roboto Lt"/>
              </a:rPr>
              <a:t>business</a:t>
            </a:r>
            <a:endParaRPr sz="1600">
              <a:latin typeface="Roboto Lt"/>
              <a:cs typeface="Roboto Lt"/>
            </a:endParaRPr>
          </a:p>
        </p:txBody>
      </p:sp>
      <p:sp>
        <p:nvSpPr>
          <p:cNvPr id="30" name="object 30"/>
          <p:cNvSpPr/>
          <p:nvPr/>
        </p:nvSpPr>
        <p:spPr>
          <a:xfrm>
            <a:off x="8000983" y="4419641"/>
            <a:ext cx="953847" cy="495249"/>
          </a:xfrm>
          <a:prstGeom prst="rect">
            <a:avLst/>
          </a:prstGeom>
          <a:blipFill>
            <a:blip r:embed="rId2" cstate="print"/>
            <a:stretch>
              <a:fillRect/>
            </a:stretch>
          </a:blipFill>
        </p:spPr>
        <p:txBody>
          <a:bodyPr wrap="square" lIns="0" tIns="0" rIns="0" bIns="0" rtlCol="0"/>
          <a:lstStyle/>
          <a:p>
            <a:endParaRPr/>
          </a:p>
        </p:txBody>
      </p:sp>
      <p:grpSp>
        <p:nvGrpSpPr>
          <p:cNvPr id="31" name="object 31"/>
          <p:cNvGrpSpPr/>
          <p:nvPr/>
        </p:nvGrpSpPr>
        <p:grpSpPr>
          <a:xfrm>
            <a:off x="1513734" y="1526601"/>
            <a:ext cx="6153785" cy="1904364"/>
            <a:chOff x="1513734" y="1526601"/>
            <a:chExt cx="6153785" cy="1904364"/>
          </a:xfrm>
        </p:grpSpPr>
        <p:sp>
          <p:nvSpPr>
            <p:cNvPr id="32" name="object 32"/>
            <p:cNvSpPr/>
            <p:nvPr/>
          </p:nvSpPr>
          <p:spPr>
            <a:xfrm>
              <a:off x="1513725" y="1526603"/>
              <a:ext cx="6153785" cy="1904364"/>
            </a:xfrm>
            <a:custGeom>
              <a:avLst/>
              <a:gdLst/>
              <a:ahLst/>
              <a:cxnLst/>
              <a:rect l="l" t="t" r="r" b="b"/>
              <a:pathLst>
                <a:path w="6153784" h="1904364">
                  <a:moveTo>
                    <a:pt x="294043" y="389394"/>
                  </a:moveTo>
                  <a:lnTo>
                    <a:pt x="277850" y="373011"/>
                  </a:lnTo>
                  <a:lnTo>
                    <a:pt x="100838" y="373011"/>
                  </a:lnTo>
                  <a:lnTo>
                    <a:pt x="84442" y="389394"/>
                  </a:lnTo>
                  <a:lnTo>
                    <a:pt x="84645" y="392633"/>
                  </a:lnTo>
                  <a:lnTo>
                    <a:pt x="87071" y="398500"/>
                  </a:lnTo>
                  <a:lnTo>
                    <a:pt x="91528" y="403161"/>
                  </a:lnTo>
                  <a:lnTo>
                    <a:pt x="97396" y="405587"/>
                  </a:lnTo>
                  <a:lnTo>
                    <a:pt x="100838" y="405790"/>
                  </a:lnTo>
                  <a:lnTo>
                    <a:pt x="277850" y="405790"/>
                  </a:lnTo>
                  <a:lnTo>
                    <a:pt x="294043" y="389394"/>
                  </a:lnTo>
                  <a:close/>
                </a:path>
                <a:path w="6153784" h="1904364">
                  <a:moveTo>
                    <a:pt x="294043" y="333768"/>
                  </a:moveTo>
                  <a:lnTo>
                    <a:pt x="277850" y="317373"/>
                  </a:lnTo>
                  <a:lnTo>
                    <a:pt x="100838" y="317373"/>
                  </a:lnTo>
                  <a:lnTo>
                    <a:pt x="84442" y="333768"/>
                  </a:lnTo>
                  <a:lnTo>
                    <a:pt x="84645" y="337007"/>
                  </a:lnTo>
                  <a:lnTo>
                    <a:pt x="87071" y="342874"/>
                  </a:lnTo>
                  <a:lnTo>
                    <a:pt x="91528" y="347522"/>
                  </a:lnTo>
                  <a:lnTo>
                    <a:pt x="97396" y="349948"/>
                  </a:lnTo>
                  <a:lnTo>
                    <a:pt x="100838" y="350151"/>
                  </a:lnTo>
                  <a:lnTo>
                    <a:pt x="277850" y="350151"/>
                  </a:lnTo>
                  <a:lnTo>
                    <a:pt x="294043" y="333768"/>
                  </a:lnTo>
                  <a:close/>
                </a:path>
                <a:path w="6153784" h="1904364">
                  <a:moveTo>
                    <a:pt x="294043" y="278130"/>
                  </a:moveTo>
                  <a:lnTo>
                    <a:pt x="277850" y="261747"/>
                  </a:lnTo>
                  <a:lnTo>
                    <a:pt x="100838" y="261747"/>
                  </a:lnTo>
                  <a:lnTo>
                    <a:pt x="84442" y="278130"/>
                  </a:lnTo>
                  <a:lnTo>
                    <a:pt x="84645" y="281368"/>
                  </a:lnTo>
                  <a:lnTo>
                    <a:pt x="87071" y="287235"/>
                  </a:lnTo>
                  <a:lnTo>
                    <a:pt x="91528" y="291884"/>
                  </a:lnTo>
                  <a:lnTo>
                    <a:pt x="97396" y="294309"/>
                  </a:lnTo>
                  <a:lnTo>
                    <a:pt x="100838" y="294513"/>
                  </a:lnTo>
                  <a:lnTo>
                    <a:pt x="277850" y="294513"/>
                  </a:lnTo>
                  <a:lnTo>
                    <a:pt x="294043" y="278130"/>
                  </a:lnTo>
                  <a:close/>
                </a:path>
                <a:path w="6153784" h="1904364">
                  <a:moveTo>
                    <a:pt x="294043" y="222491"/>
                  </a:moveTo>
                  <a:lnTo>
                    <a:pt x="277850" y="206108"/>
                  </a:lnTo>
                  <a:lnTo>
                    <a:pt x="100838" y="206108"/>
                  </a:lnTo>
                  <a:lnTo>
                    <a:pt x="84442" y="222491"/>
                  </a:lnTo>
                  <a:lnTo>
                    <a:pt x="84645" y="225729"/>
                  </a:lnTo>
                  <a:lnTo>
                    <a:pt x="87071" y="231597"/>
                  </a:lnTo>
                  <a:lnTo>
                    <a:pt x="91528" y="236258"/>
                  </a:lnTo>
                  <a:lnTo>
                    <a:pt x="97396" y="238683"/>
                  </a:lnTo>
                  <a:lnTo>
                    <a:pt x="100838" y="238887"/>
                  </a:lnTo>
                  <a:lnTo>
                    <a:pt x="277850" y="238887"/>
                  </a:lnTo>
                  <a:lnTo>
                    <a:pt x="294043" y="222491"/>
                  </a:lnTo>
                  <a:close/>
                </a:path>
                <a:path w="6153784" h="1904364">
                  <a:moveTo>
                    <a:pt x="558774" y="1863471"/>
                  </a:moveTo>
                  <a:lnTo>
                    <a:pt x="496862" y="1782800"/>
                  </a:lnTo>
                  <a:lnTo>
                    <a:pt x="451942" y="1739125"/>
                  </a:lnTo>
                  <a:lnTo>
                    <a:pt x="438111" y="1725676"/>
                  </a:lnTo>
                  <a:lnTo>
                    <a:pt x="455714" y="1695323"/>
                  </a:lnTo>
                  <a:lnTo>
                    <a:pt x="468274" y="1664347"/>
                  </a:lnTo>
                  <a:lnTo>
                    <a:pt x="475818" y="1632102"/>
                  </a:lnTo>
                  <a:lnTo>
                    <a:pt x="478332" y="1597977"/>
                  </a:lnTo>
                  <a:lnTo>
                    <a:pt x="477126" y="1575333"/>
                  </a:lnTo>
                  <a:lnTo>
                    <a:pt x="468439" y="1531327"/>
                  </a:lnTo>
                  <a:lnTo>
                    <a:pt x="451421" y="1491056"/>
                  </a:lnTo>
                  <a:lnTo>
                    <a:pt x="429336" y="1456817"/>
                  </a:lnTo>
                  <a:lnTo>
                    <a:pt x="398894" y="1425562"/>
                  </a:lnTo>
                  <a:lnTo>
                    <a:pt x="397891" y="1424825"/>
                  </a:lnTo>
                  <a:lnTo>
                    <a:pt x="397891" y="1597977"/>
                  </a:lnTo>
                  <a:lnTo>
                    <a:pt x="395325" y="1626958"/>
                  </a:lnTo>
                  <a:lnTo>
                    <a:pt x="373862" y="1677365"/>
                  </a:lnTo>
                  <a:lnTo>
                    <a:pt x="332955" y="1716430"/>
                  </a:lnTo>
                  <a:lnTo>
                    <a:pt x="282689" y="1736598"/>
                  </a:lnTo>
                  <a:lnTo>
                    <a:pt x="253771" y="1739125"/>
                  </a:lnTo>
                  <a:lnTo>
                    <a:pt x="226809" y="1736598"/>
                  </a:lnTo>
                  <a:lnTo>
                    <a:pt x="177888" y="1716430"/>
                  </a:lnTo>
                  <a:lnTo>
                    <a:pt x="137045" y="1677365"/>
                  </a:lnTo>
                  <a:lnTo>
                    <a:pt x="115570" y="1626958"/>
                  </a:lnTo>
                  <a:lnTo>
                    <a:pt x="113004" y="1597977"/>
                  </a:lnTo>
                  <a:lnTo>
                    <a:pt x="115570" y="1568983"/>
                  </a:lnTo>
                  <a:lnTo>
                    <a:pt x="137045" y="1518564"/>
                  </a:lnTo>
                  <a:lnTo>
                    <a:pt x="177888" y="1479499"/>
                  </a:lnTo>
                  <a:lnTo>
                    <a:pt x="226809" y="1459344"/>
                  </a:lnTo>
                  <a:lnTo>
                    <a:pt x="253771" y="1456817"/>
                  </a:lnTo>
                  <a:lnTo>
                    <a:pt x="282689" y="1459344"/>
                  </a:lnTo>
                  <a:lnTo>
                    <a:pt x="332955" y="1479499"/>
                  </a:lnTo>
                  <a:lnTo>
                    <a:pt x="373862" y="1518564"/>
                  </a:lnTo>
                  <a:lnTo>
                    <a:pt x="395325" y="1568983"/>
                  </a:lnTo>
                  <a:lnTo>
                    <a:pt x="397891" y="1597977"/>
                  </a:lnTo>
                  <a:lnTo>
                    <a:pt x="397891" y="1424825"/>
                  </a:lnTo>
                  <a:lnTo>
                    <a:pt x="381558" y="1412697"/>
                  </a:lnTo>
                  <a:lnTo>
                    <a:pt x="362331" y="1401724"/>
                  </a:lnTo>
                  <a:lnTo>
                    <a:pt x="340918" y="1392948"/>
                  </a:lnTo>
                  <a:lnTo>
                    <a:pt x="320230" y="1384134"/>
                  </a:lnTo>
                  <a:lnTo>
                    <a:pt x="298602" y="1377835"/>
                  </a:lnTo>
                  <a:lnTo>
                    <a:pt x="276352" y="1374063"/>
                  </a:lnTo>
                  <a:lnTo>
                    <a:pt x="253771" y="1372793"/>
                  </a:lnTo>
                  <a:lnTo>
                    <a:pt x="231724" y="1374063"/>
                  </a:lnTo>
                  <a:lnTo>
                    <a:pt x="210629" y="1377835"/>
                  </a:lnTo>
                  <a:lnTo>
                    <a:pt x="190144" y="1384134"/>
                  </a:lnTo>
                  <a:lnTo>
                    <a:pt x="169989" y="1392948"/>
                  </a:lnTo>
                  <a:lnTo>
                    <a:pt x="148564" y="1401724"/>
                  </a:lnTo>
                  <a:lnTo>
                    <a:pt x="112014" y="1425562"/>
                  </a:lnTo>
                  <a:lnTo>
                    <a:pt x="82321" y="1455762"/>
                  </a:lnTo>
                  <a:lnTo>
                    <a:pt x="59486" y="1491056"/>
                  </a:lnTo>
                  <a:lnTo>
                    <a:pt x="42468" y="1531327"/>
                  </a:lnTo>
                  <a:lnTo>
                    <a:pt x="33782" y="1575333"/>
                  </a:lnTo>
                  <a:lnTo>
                    <a:pt x="32575" y="1597977"/>
                  </a:lnTo>
                  <a:lnTo>
                    <a:pt x="33782" y="1620608"/>
                  </a:lnTo>
                  <a:lnTo>
                    <a:pt x="42468" y="1664601"/>
                  </a:lnTo>
                  <a:lnTo>
                    <a:pt x="59486" y="1704873"/>
                  </a:lnTo>
                  <a:lnTo>
                    <a:pt x="82321" y="1740166"/>
                  </a:lnTo>
                  <a:lnTo>
                    <a:pt x="112014" y="1770367"/>
                  </a:lnTo>
                  <a:lnTo>
                    <a:pt x="148564" y="1794205"/>
                  </a:lnTo>
                  <a:lnTo>
                    <a:pt x="190144" y="1811274"/>
                  </a:lnTo>
                  <a:lnTo>
                    <a:pt x="231724" y="1819033"/>
                  </a:lnTo>
                  <a:lnTo>
                    <a:pt x="253771" y="1819770"/>
                  </a:lnTo>
                  <a:lnTo>
                    <a:pt x="288290" y="1817776"/>
                  </a:lnTo>
                  <a:lnTo>
                    <a:pt x="321221" y="1811375"/>
                  </a:lnTo>
                  <a:lnTo>
                    <a:pt x="352285" y="1799920"/>
                  </a:lnTo>
                  <a:lnTo>
                    <a:pt x="381139" y="1782800"/>
                  </a:lnTo>
                  <a:lnTo>
                    <a:pt x="491744" y="1890344"/>
                  </a:lnTo>
                  <a:lnTo>
                    <a:pt x="497344" y="1895284"/>
                  </a:lnTo>
                  <a:lnTo>
                    <a:pt x="503885" y="1899589"/>
                  </a:lnTo>
                  <a:lnTo>
                    <a:pt x="511060" y="1902637"/>
                  </a:lnTo>
                  <a:lnTo>
                    <a:pt x="518553" y="1903793"/>
                  </a:lnTo>
                  <a:lnTo>
                    <a:pt x="526097" y="1902637"/>
                  </a:lnTo>
                  <a:lnTo>
                    <a:pt x="556260" y="1878164"/>
                  </a:lnTo>
                  <a:lnTo>
                    <a:pt x="558139" y="1870976"/>
                  </a:lnTo>
                  <a:lnTo>
                    <a:pt x="558774" y="1863471"/>
                  </a:lnTo>
                  <a:close/>
                </a:path>
                <a:path w="6153784" h="1904364">
                  <a:moveTo>
                    <a:pt x="667499" y="112445"/>
                  </a:moveTo>
                  <a:lnTo>
                    <a:pt x="657987" y="70358"/>
                  </a:lnTo>
                  <a:lnTo>
                    <a:pt x="629056" y="54368"/>
                  </a:lnTo>
                  <a:lnTo>
                    <a:pt x="627735" y="54368"/>
                  </a:lnTo>
                  <a:lnTo>
                    <a:pt x="627735" y="94234"/>
                  </a:lnTo>
                  <a:lnTo>
                    <a:pt x="627646" y="99288"/>
                  </a:lnTo>
                  <a:lnTo>
                    <a:pt x="627240" y="100317"/>
                  </a:lnTo>
                  <a:lnTo>
                    <a:pt x="627240" y="137934"/>
                  </a:lnTo>
                  <a:lnTo>
                    <a:pt x="627037" y="138938"/>
                  </a:lnTo>
                  <a:lnTo>
                    <a:pt x="627037" y="513207"/>
                  </a:lnTo>
                  <a:lnTo>
                    <a:pt x="627240" y="514223"/>
                  </a:lnTo>
                  <a:lnTo>
                    <a:pt x="626630" y="514629"/>
                  </a:lnTo>
                  <a:lnTo>
                    <a:pt x="40347" y="514629"/>
                  </a:lnTo>
                  <a:lnTo>
                    <a:pt x="40347" y="138938"/>
                  </a:lnTo>
                  <a:lnTo>
                    <a:pt x="40944" y="137934"/>
                  </a:lnTo>
                  <a:lnTo>
                    <a:pt x="42367" y="137731"/>
                  </a:lnTo>
                  <a:lnTo>
                    <a:pt x="626630" y="137731"/>
                  </a:lnTo>
                  <a:lnTo>
                    <a:pt x="627240" y="137934"/>
                  </a:lnTo>
                  <a:lnTo>
                    <a:pt x="627240" y="100317"/>
                  </a:lnTo>
                  <a:lnTo>
                    <a:pt x="625221" y="105359"/>
                  </a:lnTo>
                  <a:lnTo>
                    <a:pt x="620763" y="109804"/>
                  </a:lnTo>
                  <a:lnTo>
                    <a:pt x="614895" y="112242"/>
                  </a:lnTo>
                  <a:lnTo>
                    <a:pt x="611657" y="112445"/>
                  </a:lnTo>
                  <a:lnTo>
                    <a:pt x="434644" y="112445"/>
                  </a:lnTo>
                  <a:lnTo>
                    <a:pt x="418261" y="96050"/>
                  </a:lnTo>
                  <a:lnTo>
                    <a:pt x="418452" y="92608"/>
                  </a:lnTo>
                  <a:lnTo>
                    <a:pt x="420890" y="86741"/>
                  </a:lnTo>
                  <a:lnTo>
                    <a:pt x="425335" y="82296"/>
                  </a:lnTo>
                  <a:lnTo>
                    <a:pt x="431203" y="79870"/>
                  </a:lnTo>
                  <a:lnTo>
                    <a:pt x="434644" y="79667"/>
                  </a:lnTo>
                  <a:lnTo>
                    <a:pt x="611657" y="79667"/>
                  </a:lnTo>
                  <a:lnTo>
                    <a:pt x="627735" y="94234"/>
                  </a:lnTo>
                  <a:lnTo>
                    <a:pt x="627735" y="54368"/>
                  </a:lnTo>
                  <a:lnTo>
                    <a:pt x="168300" y="54368"/>
                  </a:lnTo>
                  <a:lnTo>
                    <a:pt x="168300" y="94234"/>
                  </a:lnTo>
                  <a:lnTo>
                    <a:pt x="168198" y="99288"/>
                  </a:lnTo>
                  <a:lnTo>
                    <a:pt x="165773" y="105156"/>
                  </a:lnTo>
                  <a:lnTo>
                    <a:pt x="161328" y="109601"/>
                  </a:lnTo>
                  <a:lnTo>
                    <a:pt x="155460" y="112039"/>
                  </a:lnTo>
                  <a:lnTo>
                    <a:pt x="152222" y="112242"/>
                  </a:lnTo>
                  <a:lnTo>
                    <a:pt x="148780" y="112039"/>
                  </a:lnTo>
                  <a:lnTo>
                    <a:pt x="143116" y="109601"/>
                  </a:lnTo>
                  <a:lnTo>
                    <a:pt x="138658" y="105156"/>
                  </a:lnTo>
                  <a:lnTo>
                    <a:pt x="136029" y="99288"/>
                  </a:lnTo>
                  <a:lnTo>
                    <a:pt x="135839" y="96050"/>
                  </a:lnTo>
                  <a:lnTo>
                    <a:pt x="136029" y="92608"/>
                  </a:lnTo>
                  <a:lnTo>
                    <a:pt x="138658" y="86741"/>
                  </a:lnTo>
                  <a:lnTo>
                    <a:pt x="143116" y="82296"/>
                  </a:lnTo>
                  <a:lnTo>
                    <a:pt x="148780" y="79870"/>
                  </a:lnTo>
                  <a:lnTo>
                    <a:pt x="152222" y="79667"/>
                  </a:lnTo>
                  <a:lnTo>
                    <a:pt x="155460" y="79870"/>
                  </a:lnTo>
                  <a:lnTo>
                    <a:pt x="161328" y="82296"/>
                  </a:lnTo>
                  <a:lnTo>
                    <a:pt x="165773" y="86741"/>
                  </a:lnTo>
                  <a:lnTo>
                    <a:pt x="168198" y="92608"/>
                  </a:lnTo>
                  <a:lnTo>
                    <a:pt x="168300" y="94234"/>
                  </a:lnTo>
                  <a:lnTo>
                    <a:pt x="168300" y="54368"/>
                  </a:lnTo>
                  <a:lnTo>
                    <a:pt x="121577" y="54368"/>
                  </a:lnTo>
                  <a:lnTo>
                    <a:pt x="121577" y="94234"/>
                  </a:lnTo>
                  <a:lnTo>
                    <a:pt x="121475" y="99288"/>
                  </a:lnTo>
                  <a:lnTo>
                    <a:pt x="119037" y="105156"/>
                  </a:lnTo>
                  <a:lnTo>
                    <a:pt x="114592" y="109601"/>
                  </a:lnTo>
                  <a:lnTo>
                    <a:pt x="108724" y="112039"/>
                  </a:lnTo>
                  <a:lnTo>
                    <a:pt x="105486" y="112242"/>
                  </a:lnTo>
                  <a:lnTo>
                    <a:pt x="102044" y="112039"/>
                  </a:lnTo>
                  <a:lnTo>
                    <a:pt x="96177" y="109601"/>
                  </a:lnTo>
                  <a:lnTo>
                    <a:pt x="91732" y="105156"/>
                  </a:lnTo>
                  <a:lnTo>
                    <a:pt x="89306" y="99288"/>
                  </a:lnTo>
                  <a:lnTo>
                    <a:pt x="89115" y="96050"/>
                  </a:lnTo>
                  <a:lnTo>
                    <a:pt x="89306" y="92608"/>
                  </a:lnTo>
                  <a:lnTo>
                    <a:pt x="91732" y="86741"/>
                  </a:lnTo>
                  <a:lnTo>
                    <a:pt x="96177" y="82296"/>
                  </a:lnTo>
                  <a:lnTo>
                    <a:pt x="102044" y="79870"/>
                  </a:lnTo>
                  <a:lnTo>
                    <a:pt x="105486" y="79667"/>
                  </a:lnTo>
                  <a:lnTo>
                    <a:pt x="108724" y="79870"/>
                  </a:lnTo>
                  <a:lnTo>
                    <a:pt x="114592" y="82296"/>
                  </a:lnTo>
                  <a:lnTo>
                    <a:pt x="119037" y="86741"/>
                  </a:lnTo>
                  <a:lnTo>
                    <a:pt x="121475" y="92608"/>
                  </a:lnTo>
                  <a:lnTo>
                    <a:pt x="121577" y="94234"/>
                  </a:lnTo>
                  <a:lnTo>
                    <a:pt x="121577" y="54368"/>
                  </a:lnTo>
                  <a:lnTo>
                    <a:pt x="74841" y="54368"/>
                  </a:lnTo>
                  <a:lnTo>
                    <a:pt x="74841" y="94234"/>
                  </a:lnTo>
                  <a:lnTo>
                    <a:pt x="74739" y="99288"/>
                  </a:lnTo>
                  <a:lnTo>
                    <a:pt x="72301" y="105156"/>
                  </a:lnTo>
                  <a:lnTo>
                    <a:pt x="67856" y="109601"/>
                  </a:lnTo>
                  <a:lnTo>
                    <a:pt x="61988" y="112039"/>
                  </a:lnTo>
                  <a:lnTo>
                    <a:pt x="58547" y="112242"/>
                  </a:lnTo>
                  <a:lnTo>
                    <a:pt x="55308" y="112039"/>
                  </a:lnTo>
                  <a:lnTo>
                    <a:pt x="49441" y="109601"/>
                  </a:lnTo>
                  <a:lnTo>
                    <a:pt x="44996" y="105156"/>
                  </a:lnTo>
                  <a:lnTo>
                    <a:pt x="42570" y="99288"/>
                  </a:lnTo>
                  <a:lnTo>
                    <a:pt x="42379" y="96050"/>
                  </a:lnTo>
                  <a:lnTo>
                    <a:pt x="42570" y="92608"/>
                  </a:lnTo>
                  <a:lnTo>
                    <a:pt x="44996" y="86741"/>
                  </a:lnTo>
                  <a:lnTo>
                    <a:pt x="49441" y="82296"/>
                  </a:lnTo>
                  <a:lnTo>
                    <a:pt x="55308" y="79870"/>
                  </a:lnTo>
                  <a:lnTo>
                    <a:pt x="58547" y="79667"/>
                  </a:lnTo>
                  <a:lnTo>
                    <a:pt x="61988" y="79870"/>
                  </a:lnTo>
                  <a:lnTo>
                    <a:pt x="67856" y="82296"/>
                  </a:lnTo>
                  <a:lnTo>
                    <a:pt x="72301" y="86741"/>
                  </a:lnTo>
                  <a:lnTo>
                    <a:pt x="74739" y="92608"/>
                  </a:lnTo>
                  <a:lnTo>
                    <a:pt x="74841" y="94234"/>
                  </a:lnTo>
                  <a:lnTo>
                    <a:pt x="74841" y="54368"/>
                  </a:lnTo>
                  <a:lnTo>
                    <a:pt x="40551" y="54368"/>
                  </a:lnTo>
                  <a:lnTo>
                    <a:pt x="31851" y="56197"/>
                  </a:lnTo>
                  <a:lnTo>
                    <a:pt x="1905" y="85534"/>
                  </a:lnTo>
                  <a:lnTo>
                    <a:pt x="0" y="96050"/>
                  </a:lnTo>
                  <a:lnTo>
                    <a:pt x="88" y="515632"/>
                  </a:lnTo>
                  <a:lnTo>
                    <a:pt x="23558" y="549833"/>
                  </a:lnTo>
                  <a:lnTo>
                    <a:pt x="45199" y="555091"/>
                  </a:lnTo>
                  <a:lnTo>
                    <a:pt x="624408" y="555091"/>
                  </a:lnTo>
                  <a:lnTo>
                    <a:pt x="662444" y="532231"/>
                  </a:lnTo>
                  <a:lnTo>
                    <a:pt x="667499" y="137731"/>
                  </a:lnTo>
                  <a:lnTo>
                    <a:pt x="667499" y="112445"/>
                  </a:lnTo>
                  <a:close/>
                </a:path>
                <a:path w="6153784" h="1904364">
                  <a:moveTo>
                    <a:pt x="2920835" y="131152"/>
                  </a:moveTo>
                  <a:lnTo>
                    <a:pt x="2898305" y="108648"/>
                  </a:lnTo>
                  <a:lnTo>
                    <a:pt x="2895955" y="108762"/>
                  </a:lnTo>
                  <a:lnTo>
                    <a:pt x="2875813" y="131152"/>
                  </a:lnTo>
                  <a:lnTo>
                    <a:pt x="2875915" y="133502"/>
                  </a:lnTo>
                  <a:lnTo>
                    <a:pt x="2895955" y="153670"/>
                  </a:lnTo>
                  <a:lnTo>
                    <a:pt x="2900654" y="153670"/>
                  </a:lnTo>
                  <a:lnTo>
                    <a:pt x="2920835" y="131152"/>
                  </a:lnTo>
                  <a:close/>
                </a:path>
                <a:path w="6153784" h="1904364">
                  <a:moveTo>
                    <a:pt x="2999562" y="128917"/>
                  </a:moveTo>
                  <a:lnTo>
                    <a:pt x="2977032" y="108648"/>
                  </a:lnTo>
                  <a:lnTo>
                    <a:pt x="2974810" y="108762"/>
                  </a:lnTo>
                  <a:lnTo>
                    <a:pt x="2954528" y="131152"/>
                  </a:lnTo>
                  <a:lnTo>
                    <a:pt x="2954629" y="133502"/>
                  </a:lnTo>
                  <a:lnTo>
                    <a:pt x="2974810" y="153670"/>
                  </a:lnTo>
                  <a:lnTo>
                    <a:pt x="2979382" y="153670"/>
                  </a:lnTo>
                  <a:lnTo>
                    <a:pt x="2999562" y="133502"/>
                  </a:lnTo>
                  <a:lnTo>
                    <a:pt x="2999562" y="128917"/>
                  </a:lnTo>
                  <a:close/>
                </a:path>
                <a:path w="6153784" h="1904364">
                  <a:moveTo>
                    <a:pt x="3112503" y="388886"/>
                  </a:moveTo>
                  <a:lnTo>
                    <a:pt x="3084982" y="358267"/>
                  </a:lnTo>
                  <a:lnTo>
                    <a:pt x="3081909" y="358165"/>
                  </a:lnTo>
                  <a:lnTo>
                    <a:pt x="3079762" y="358051"/>
                  </a:lnTo>
                  <a:lnTo>
                    <a:pt x="3076130" y="356450"/>
                  </a:lnTo>
                  <a:lnTo>
                    <a:pt x="3073362" y="353682"/>
                  </a:lnTo>
                  <a:lnTo>
                    <a:pt x="3071761" y="350050"/>
                  </a:lnTo>
                  <a:lnTo>
                    <a:pt x="3071660" y="347916"/>
                  </a:lnTo>
                  <a:lnTo>
                    <a:pt x="3071761" y="345897"/>
                  </a:lnTo>
                  <a:lnTo>
                    <a:pt x="3073362" y="342265"/>
                  </a:lnTo>
                  <a:lnTo>
                    <a:pt x="3076130" y="339496"/>
                  </a:lnTo>
                  <a:lnTo>
                    <a:pt x="3079762" y="337896"/>
                  </a:lnTo>
                  <a:lnTo>
                    <a:pt x="3081909" y="337781"/>
                  </a:lnTo>
                  <a:lnTo>
                    <a:pt x="3083280" y="337781"/>
                  </a:lnTo>
                  <a:lnTo>
                    <a:pt x="3086062" y="338531"/>
                  </a:lnTo>
                  <a:lnTo>
                    <a:pt x="3088830" y="339813"/>
                  </a:lnTo>
                  <a:lnTo>
                    <a:pt x="3091611" y="341833"/>
                  </a:lnTo>
                  <a:lnTo>
                    <a:pt x="3092881" y="343115"/>
                  </a:lnTo>
                  <a:lnTo>
                    <a:pt x="3094482" y="344398"/>
                  </a:lnTo>
                  <a:lnTo>
                    <a:pt x="3098228" y="345897"/>
                  </a:lnTo>
                  <a:lnTo>
                    <a:pt x="3102152" y="345782"/>
                  </a:lnTo>
                  <a:lnTo>
                    <a:pt x="3105810" y="344297"/>
                  </a:lnTo>
                  <a:lnTo>
                    <a:pt x="3107385" y="342798"/>
                  </a:lnTo>
                  <a:lnTo>
                    <a:pt x="3108782" y="341312"/>
                  </a:lnTo>
                  <a:lnTo>
                    <a:pt x="3110153" y="337566"/>
                  </a:lnTo>
                  <a:lnTo>
                    <a:pt x="3110065" y="333629"/>
                  </a:lnTo>
                  <a:lnTo>
                    <a:pt x="3092132" y="319011"/>
                  </a:lnTo>
                  <a:lnTo>
                    <a:pt x="3092132" y="307060"/>
                  </a:lnTo>
                  <a:lnTo>
                    <a:pt x="3081909" y="296824"/>
                  </a:lnTo>
                  <a:lnTo>
                    <a:pt x="3079762" y="297040"/>
                  </a:lnTo>
                  <a:lnTo>
                    <a:pt x="3076130" y="298526"/>
                  </a:lnTo>
                  <a:lnTo>
                    <a:pt x="3073362" y="301307"/>
                  </a:lnTo>
                  <a:lnTo>
                    <a:pt x="3071761" y="305041"/>
                  </a:lnTo>
                  <a:lnTo>
                    <a:pt x="3071660" y="307060"/>
                  </a:lnTo>
                  <a:lnTo>
                    <a:pt x="3071660" y="319011"/>
                  </a:lnTo>
                  <a:lnTo>
                    <a:pt x="3069412" y="319862"/>
                  </a:lnTo>
                  <a:lnTo>
                    <a:pt x="3051187" y="348030"/>
                  </a:lnTo>
                  <a:lnTo>
                    <a:pt x="3051289" y="351116"/>
                  </a:lnTo>
                  <a:lnTo>
                    <a:pt x="3078708" y="378536"/>
                  </a:lnTo>
                  <a:lnTo>
                    <a:pt x="3081909" y="378637"/>
                  </a:lnTo>
                  <a:lnTo>
                    <a:pt x="3083928" y="378853"/>
                  </a:lnTo>
                  <a:lnTo>
                    <a:pt x="3087662" y="380352"/>
                  </a:lnTo>
                  <a:lnTo>
                    <a:pt x="3090430" y="383120"/>
                  </a:lnTo>
                  <a:lnTo>
                    <a:pt x="3091929" y="386854"/>
                  </a:lnTo>
                  <a:lnTo>
                    <a:pt x="3092132" y="388886"/>
                  </a:lnTo>
                  <a:lnTo>
                    <a:pt x="3091929" y="391020"/>
                  </a:lnTo>
                  <a:lnTo>
                    <a:pt x="3090430" y="394639"/>
                  </a:lnTo>
                  <a:lnTo>
                    <a:pt x="3087662" y="397421"/>
                  </a:lnTo>
                  <a:lnTo>
                    <a:pt x="3083928" y="398907"/>
                  </a:lnTo>
                  <a:lnTo>
                    <a:pt x="3081909" y="399122"/>
                  </a:lnTo>
                  <a:lnTo>
                    <a:pt x="3080181" y="399021"/>
                  </a:lnTo>
                  <a:lnTo>
                    <a:pt x="3076879" y="398056"/>
                  </a:lnTo>
                  <a:lnTo>
                    <a:pt x="3073489" y="396036"/>
                  </a:lnTo>
                  <a:lnTo>
                    <a:pt x="3070161" y="393153"/>
                  </a:lnTo>
                  <a:lnTo>
                    <a:pt x="3068561" y="391337"/>
                  </a:lnTo>
                  <a:lnTo>
                    <a:pt x="3067189" y="389851"/>
                  </a:lnTo>
                  <a:lnTo>
                    <a:pt x="3063557" y="388035"/>
                  </a:lnTo>
                  <a:lnTo>
                    <a:pt x="3059709" y="387705"/>
                  </a:lnTo>
                  <a:lnTo>
                    <a:pt x="3055886" y="388886"/>
                  </a:lnTo>
                  <a:lnTo>
                    <a:pt x="3054159" y="390169"/>
                  </a:lnTo>
                  <a:lnTo>
                    <a:pt x="3052686" y="391553"/>
                  </a:lnTo>
                  <a:lnTo>
                    <a:pt x="3050857" y="395173"/>
                  </a:lnTo>
                  <a:lnTo>
                    <a:pt x="3050540" y="399021"/>
                  </a:lnTo>
                  <a:lnTo>
                    <a:pt x="3051708" y="402856"/>
                  </a:lnTo>
                  <a:lnTo>
                    <a:pt x="3071660" y="417893"/>
                  </a:lnTo>
                  <a:lnTo>
                    <a:pt x="3071660" y="429742"/>
                  </a:lnTo>
                  <a:lnTo>
                    <a:pt x="3081909" y="439978"/>
                  </a:lnTo>
                  <a:lnTo>
                    <a:pt x="3083928" y="439877"/>
                  </a:lnTo>
                  <a:lnTo>
                    <a:pt x="3087662" y="438277"/>
                  </a:lnTo>
                  <a:lnTo>
                    <a:pt x="3090430" y="435495"/>
                  </a:lnTo>
                  <a:lnTo>
                    <a:pt x="3091929" y="431876"/>
                  </a:lnTo>
                  <a:lnTo>
                    <a:pt x="3092132" y="429742"/>
                  </a:lnTo>
                  <a:lnTo>
                    <a:pt x="3092132" y="417791"/>
                  </a:lnTo>
                  <a:lnTo>
                    <a:pt x="3094278" y="416941"/>
                  </a:lnTo>
                  <a:lnTo>
                    <a:pt x="3112503" y="391337"/>
                  </a:lnTo>
                  <a:lnTo>
                    <a:pt x="3112503" y="388886"/>
                  </a:lnTo>
                  <a:close/>
                </a:path>
                <a:path w="6153784" h="1904364">
                  <a:moveTo>
                    <a:pt x="3323412" y="329247"/>
                  </a:moveTo>
                  <a:lnTo>
                    <a:pt x="3300895" y="306743"/>
                  </a:lnTo>
                  <a:lnTo>
                    <a:pt x="3244456" y="250317"/>
                  </a:lnTo>
                  <a:lnTo>
                    <a:pt x="3212681" y="282105"/>
                  </a:lnTo>
                  <a:lnTo>
                    <a:pt x="3237204" y="306743"/>
                  </a:lnTo>
                  <a:lnTo>
                    <a:pt x="3177908" y="306743"/>
                  </a:lnTo>
                  <a:lnTo>
                    <a:pt x="3175889" y="303784"/>
                  </a:lnTo>
                  <a:lnTo>
                    <a:pt x="3175889" y="364134"/>
                  </a:lnTo>
                  <a:lnTo>
                    <a:pt x="3166910" y="408305"/>
                  </a:lnTo>
                  <a:lnTo>
                    <a:pt x="3138957" y="442226"/>
                  </a:lnTo>
                  <a:lnTo>
                    <a:pt x="3097911" y="459397"/>
                  </a:lnTo>
                  <a:lnTo>
                    <a:pt x="3083928" y="460463"/>
                  </a:lnTo>
                  <a:lnTo>
                    <a:pt x="3079229" y="460362"/>
                  </a:lnTo>
                  <a:lnTo>
                    <a:pt x="3036239" y="447128"/>
                  </a:lnTo>
                  <a:lnTo>
                    <a:pt x="3005213" y="416090"/>
                  </a:lnTo>
                  <a:lnTo>
                    <a:pt x="2996361" y="396671"/>
                  </a:lnTo>
                  <a:lnTo>
                    <a:pt x="2994761" y="391439"/>
                  </a:lnTo>
                  <a:lnTo>
                    <a:pt x="2992932" y="382371"/>
                  </a:lnTo>
                  <a:lnTo>
                    <a:pt x="2992082" y="374167"/>
                  </a:lnTo>
                  <a:lnTo>
                    <a:pt x="2991967" y="364134"/>
                  </a:lnTo>
                  <a:lnTo>
                    <a:pt x="2992094" y="362635"/>
                  </a:lnTo>
                  <a:lnTo>
                    <a:pt x="3005213" y="320713"/>
                  </a:lnTo>
                  <a:lnTo>
                    <a:pt x="3036239" y="289674"/>
                  </a:lnTo>
                  <a:lnTo>
                    <a:pt x="3079229" y="276453"/>
                  </a:lnTo>
                  <a:lnTo>
                    <a:pt x="3083928" y="276339"/>
                  </a:lnTo>
                  <a:lnTo>
                    <a:pt x="3088614" y="276453"/>
                  </a:lnTo>
                  <a:lnTo>
                    <a:pt x="3131604" y="289674"/>
                  </a:lnTo>
                  <a:lnTo>
                    <a:pt x="3162655" y="320713"/>
                  </a:lnTo>
                  <a:lnTo>
                    <a:pt x="3175774" y="362635"/>
                  </a:lnTo>
                  <a:lnTo>
                    <a:pt x="3175889" y="364134"/>
                  </a:lnTo>
                  <a:lnTo>
                    <a:pt x="3175889" y="303784"/>
                  </a:lnTo>
                  <a:lnTo>
                    <a:pt x="3148317" y="276339"/>
                  </a:lnTo>
                  <a:lnTo>
                    <a:pt x="3105480" y="257886"/>
                  </a:lnTo>
                  <a:lnTo>
                    <a:pt x="3083928" y="255968"/>
                  </a:lnTo>
                  <a:lnTo>
                    <a:pt x="3078162" y="256070"/>
                  </a:lnTo>
                  <a:lnTo>
                    <a:pt x="3035185" y="266954"/>
                  </a:lnTo>
                  <a:lnTo>
                    <a:pt x="3000603" y="292773"/>
                  </a:lnTo>
                  <a:lnTo>
                    <a:pt x="2978213" y="329780"/>
                  </a:lnTo>
                  <a:lnTo>
                    <a:pt x="2971482" y="362635"/>
                  </a:lnTo>
                  <a:lnTo>
                    <a:pt x="2971609" y="375653"/>
                  </a:lnTo>
                  <a:lnTo>
                    <a:pt x="2973413" y="389851"/>
                  </a:lnTo>
                  <a:lnTo>
                    <a:pt x="2975013" y="396671"/>
                  </a:lnTo>
                  <a:lnTo>
                    <a:pt x="2935109" y="396671"/>
                  </a:lnTo>
                  <a:lnTo>
                    <a:pt x="2959658" y="372135"/>
                  </a:lnTo>
                  <a:lnTo>
                    <a:pt x="2927858" y="340347"/>
                  </a:lnTo>
                  <a:lnTo>
                    <a:pt x="2848940" y="419176"/>
                  </a:lnTo>
                  <a:lnTo>
                    <a:pt x="2927858" y="498119"/>
                  </a:lnTo>
                  <a:lnTo>
                    <a:pt x="2959658" y="466331"/>
                  </a:lnTo>
                  <a:lnTo>
                    <a:pt x="2935109" y="441693"/>
                  </a:lnTo>
                  <a:lnTo>
                    <a:pt x="2998686" y="441693"/>
                  </a:lnTo>
                  <a:lnTo>
                    <a:pt x="3030905" y="467614"/>
                  </a:lnTo>
                  <a:lnTo>
                    <a:pt x="3077540" y="480834"/>
                  </a:lnTo>
                  <a:lnTo>
                    <a:pt x="3083928" y="480949"/>
                  </a:lnTo>
                  <a:lnTo>
                    <a:pt x="3089681" y="480834"/>
                  </a:lnTo>
                  <a:lnTo>
                    <a:pt x="3132683" y="469849"/>
                  </a:lnTo>
                  <a:lnTo>
                    <a:pt x="3148406" y="460463"/>
                  </a:lnTo>
                  <a:lnTo>
                    <a:pt x="3151238" y="458546"/>
                  </a:lnTo>
                  <a:lnTo>
                    <a:pt x="3180156" y="426758"/>
                  </a:lnTo>
                  <a:lnTo>
                    <a:pt x="3195180" y="385584"/>
                  </a:lnTo>
                  <a:lnTo>
                    <a:pt x="3196361" y="374167"/>
                  </a:lnTo>
                  <a:lnTo>
                    <a:pt x="3196361" y="364134"/>
                  </a:lnTo>
                  <a:lnTo>
                    <a:pt x="3195739" y="355815"/>
                  </a:lnTo>
                  <a:lnTo>
                    <a:pt x="3195180" y="351650"/>
                  </a:lnTo>
                  <a:lnTo>
                    <a:pt x="3237204" y="351650"/>
                  </a:lnTo>
                  <a:lnTo>
                    <a:pt x="3212681" y="376301"/>
                  </a:lnTo>
                  <a:lnTo>
                    <a:pt x="3244456" y="408089"/>
                  </a:lnTo>
                  <a:lnTo>
                    <a:pt x="3300971" y="351650"/>
                  </a:lnTo>
                  <a:lnTo>
                    <a:pt x="3323412" y="329247"/>
                  </a:lnTo>
                  <a:close/>
                </a:path>
                <a:path w="6153784" h="1904364">
                  <a:moveTo>
                    <a:pt x="3360432" y="1456143"/>
                  </a:moveTo>
                  <a:lnTo>
                    <a:pt x="3339884" y="1411122"/>
                  </a:lnTo>
                  <a:lnTo>
                    <a:pt x="3311106" y="1392402"/>
                  </a:lnTo>
                  <a:lnTo>
                    <a:pt x="3311106" y="1452041"/>
                  </a:lnTo>
                  <a:lnTo>
                    <a:pt x="3311106" y="1730400"/>
                  </a:lnTo>
                  <a:lnTo>
                    <a:pt x="3302914" y="1738591"/>
                  </a:lnTo>
                  <a:lnTo>
                    <a:pt x="2867304" y="1738591"/>
                  </a:lnTo>
                  <a:lnTo>
                    <a:pt x="2867304" y="1734502"/>
                  </a:lnTo>
                  <a:lnTo>
                    <a:pt x="2863215" y="1734502"/>
                  </a:lnTo>
                  <a:lnTo>
                    <a:pt x="2863215" y="1447977"/>
                  </a:lnTo>
                  <a:lnTo>
                    <a:pt x="2867304" y="1443875"/>
                  </a:lnTo>
                  <a:lnTo>
                    <a:pt x="3307003" y="1443875"/>
                  </a:lnTo>
                  <a:lnTo>
                    <a:pt x="3307003" y="1447977"/>
                  </a:lnTo>
                  <a:lnTo>
                    <a:pt x="3311106" y="1452041"/>
                  </a:lnTo>
                  <a:lnTo>
                    <a:pt x="3311106" y="1392402"/>
                  </a:lnTo>
                  <a:lnTo>
                    <a:pt x="3310407" y="1392123"/>
                  </a:lnTo>
                  <a:lnTo>
                    <a:pt x="3298787" y="1390650"/>
                  </a:lnTo>
                  <a:lnTo>
                    <a:pt x="2875534" y="1390650"/>
                  </a:lnTo>
                  <a:lnTo>
                    <a:pt x="2830334" y="1411122"/>
                  </a:lnTo>
                  <a:lnTo>
                    <a:pt x="2813888" y="1456143"/>
                  </a:lnTo>
                  <a:lnTo>
                    <a:pt x="2813888" y="1726323"/>
                  </a:lnTo>
                  <a:lnTo>
                    <a:pt x="2830334" y="1771345"/>
                  </a:lnTo>
                  <a:lnTo>
                    <a:pt x="2875534" y="1787715"/>
                  </a:lnTo>
                  <a:lnTo>
                    <a:pt x="3298787" y="1787715"/>
                  </a:lnTo>
                  <a:lnTo>
                    <a:pt x="3339884" y="1771345"/>
                  </a:lnTo>
                  <a:lnTo>
                    <a:pt x="3358934" y="1738591"/>
                  </a:lnTo>
                  <a:lnTo>
                    <a:pt x="3360432" y="1726323"/>
                  </a:lnTo>
                  <a:lnTo>
                    <a:pt x="3360432" y="1456143"/>
                  </a:lnTo>
                  <a:close/>
                </a:path>
                <a:path w="6153784" h="1904364">
                  <a:moveTo>
                    <a:pt x="3373107" y="176174"/>
                  </a:moveTo>
                  <a:lnTo>
                    <a:pt x="3373005" y="105232"/>
                  </a:lnTo>
                  <a:lnTo>
                    <a:pt x="3359683" y="68326"/>
                  </a:lnTo>
                  <a:lnTo>
                    <a:pt x="3328860" y="45288"/>
                  </a:lnTo>
                  <a:lnTo>
                    <a:pt x="3328111" y="45059"/>
                  </a:lnTo>
                  <a:lnTo>
                    <a:pt x="3328111" y="176174"/>
                  </a:lnTo>
                  <a:lnTo>
                    <a:pt x="3328111" y="221195"/>
                  </a:lnTo>
                  <a:lnTo>
                    <a:pt x="3328009" y="507072"/>
                  </a:lnTo>
                  <a:lnTo>
                    <a:pt x="3305581" y="527240"/>
                  </a:lnTo>
                  <a:lnTo>
                    <a:pt x="2864612" y="527240"/>
                  </a:lnTo>
                  <a:lnTo>
                    <a:pt x="2842082" y="507072"/>
                  </a:lnTo>
                  <a:lnTo>
                    <a:pt x="2842082" y="221195"/>
                  </a:lnTo>
                  <a:lnTo>
                    <a:pt x="3328111" y="221195"/>
                  </a:lnTo>
                  <a:lnTo>
                    <a:pt x="3328111" y="176174"/>
                  </a:lnTo>
                  <a:lnTo>
                    <a:pt x="2842082" y="176174"/>
                  </a:lnTo>
                  <a:lnTo>
                    <a:pt x="2842082" y="106413"/>
                  </a:lnTo>
                  <a:lnTo>
                    <a:pt x="2864612" y="86144"/>
                  </a:lnTo>
                  <a:lnTo>
                    <a:pt x="3305581" y="86144"/>
                  </a:lnTo>
                  <a:lnTo>
                    <a:pt x="3328111" y="176174"/>
                  </a:lnTo>
                  <a:lnTo>
                    <a:pt x="3328111" y="45059"/>
                  </a:lnTo>
                  <a:lnTo>
                    <a:pt x="3322459" y="43256"/>
                  </a:lnTo>
                  <a:lnTo>
                    <a:pt x="3315830" y="41973"/>
                  </a:lnTo>
                  <a:lnTo>
                    <a:pt x="3309112" y="41236"/>
                  </a:lnTo>
                  <a:lnTo>
                    <a:pt x="2861081" y="41236"/>
                  </a:lnTo>
                  <a:lnTo>
                    <a:pt x="2824188" y="54571"/>
                  </a:lnTo>
                  <a:lnTo>
                    <a:pt x="2801137" y="85509"/>
                  </a:lnTo>
                  <a:lnTo>
                    <a:pt x="2797086" y="105232"/>
                  </a:lnTo>
                  <a:lnTo>
                    <a:pt x="2797086" y="508139"/>
                  </a:lnTo>
                  <a:lnTo>
                    <a:pt x="2810510" y="545058"/>
                  </a:lnTo>
                  <a:lnTo>
                    <a:pt x="2841358" y="568096"/>
                  </a:lnTo>
                  <a:lnTo>
                    <a:pt x="2864612" y="572262"/>
                  </a:lnTo>
                  <a:lnTo>
                    <a:pt x="3305581" y="572262"/>
                  </a:lnTo>
                  <a:lnTo>
                    <a:pt x="3346031" y="558812"/>
                  </a:lnTo>
                  <a:lnTo>
                    <a:pt x="3369056" y="527875"/>
                  </a:lnTo>
                  <a:lnTo>
                    <a:pt x="3373107" y="221195"/>
                  </a:lnTo>
                  <a:lnTo>
                    <a:pt x="3373107" y="176174"/>
                  </a:lnTo>
                  <a:close/>
                </a:path>
                <a:path w="6153784" h="1904364">
                  <a:moveTo>
                    <a:pt x="3459061" y="1812277"/>
                  </a:moveTo>
                  <a:lnTo>
                    <a:pt x="3122079" y="1812277"/>
                  </a:lnTo>
                  <a:lnTo>
                    <a:pt x="3122079" y="1836826"/>
                  </a:lnTo>
                  <a:lnTo>
                    <a:pt x="3122079" y="1849120"/>
                  </a:lnTo>
                  <a:lnTo>
                    <a:pt x="3048114" y="1849120"/>
                  </a:lnTo>
                  <a:lnTo>
                    <a:pt x="3048114" y="1840915"/>
                  </a:lnTo>
                  <a:lnTo>
                    <a:pt x="3052229" y="1836826"/>
                  </a:lnTo>
                  <a:lnTo>
                    <a:pt x="3122079" y="1836826"/>
                  </a:lnTo>
                  <a:lnTo>
                    <a:pt x="3122079" y="1812277"/>
                  </a:lnTo>
                  <a:lnTo>
                    <a:pt x="2711158" y="1812277"/>
                  </a:lnTo>
                  <a:lnTo>
                    <a:pt x="2711158" y="1849120"/>
                  </a:lnTo>
                  <a:lnTo>
                    <a:pt x="2741079" y="1882495"/>
                  </a:lnTo>
                  <a:lnTo>
                    <a:pt x="2776905" y="1885950"/>
                  </a:lnTo>
                  <a:lnTo>
                    <a:pt x="3397402" y="1885950"/>
                  </a:lnTo>
                  <a:lnTo>
                    <a:pt x="3442614" y="1877771"/>
                  </a:lnTo>
                  <a:lnTo>
                    <a:pt x="3459061" y="1849120"/>
                  </a:lnTo>
                  <a:lnTo>
                    <a:pt x="3459061" y="1836826"/>
                  </a:lnTo>
                  <a:lnTo>
                    <a:pt x="3459061" y="1812277"/>
                  </a:lnTo>
                  <a:close/>
                </a:path>
                <a:path w="6153784" h="1904364">
                  <a:moveTo>
                    <a:pt x="5951080" y="1799717"/>
                  </a:moveTo>
                  <a:lnTo>
                    <a:pt x="5945759" y="1802091"/>
                  </a:lnTo>
                  <a:lnTo>
                    <a:pt x="5936602" y="1804746"/>
                  </a:lnTo>
                  <a:lnTo>
                    <a:pt x="5927153" y="1806816"/>
                  </a:lnTo>
                  <a:lnTo>
                    <a:pt x="5918873" y="1807425"/>
                  </a:lnTo>
                  <a:lnTo>
                    <a:pt x="5910897" y="1807121"/>
                  </a:lnTo>
                  <a:lnTo>
                    <a:pt x="5888748" y="1781124"/>
                  </a:lnTo>
                  <a:lnTo>
                    <a:pt x="5889028" y="1774317"/>
                  </a:lnTo>
                  <a:lnTo>
                    <a:pt x="5890806" y="1763395"/>
                  </a:lnTo>
                  <a:lnTo>
                    <a:pt x="5892876" y="1752168"/>
                  </a:lnTo>
                  <a:lnTo>
                    <a:pt x="5895530" y="1742427"/>
                  </a:lnTo>
                  <a:lnTo>
                    <a:pt x="5917108" y="1666519"/>
                  </a:lnTo>
                  <a:lnTo>
                    <a:pt x="5919749" y="1655572"/>
                  </a:lnTo>
                  <a:lnTo>
                    <a:pt x="5921222" y="1643468"/>
                  </a:lnTo>
                  <a:lnTo>
                    <a:pt x="5922124" y="1631950"/>
                  </a:lnTo>
                  <a:lnTo>
                    <a:pt x="5922315" y="1627822"/>
                  </a:lnTo>
                  <a:lnTo>
                    <a:pt x="5922403" y="1619846"/>
                  </a:lnTo>
                  <a:lnTo>
                    <a:pt x="5920054" y="1608924"/>
                  </a:lnTo>
                  <a:lnTo>
                    <a:pt x="5891098" y="1577594"/>
                  </a:lnTo>
                  <a:lnTo>
                    <a:pt x="5865101" y="1571701"/>
                  </a:lnTo>
                  <a:lnTo>
                    <a:pt x="5857430" y="1571701"/>
                  </a:lnTo>
                  <a:lnTo>
                    <a:pt x="5801309" y="1584401"/>
                  </a:lnTo>
                  <a:lnTo>
                    <a:pt x="5774423" y="1615998"/>
                  </a:lnTo>
                  <a:lnTo>
                    <a:pt x="5781230" y="1613649"/>
                  </a:lnTo>
                  <a:lnTo>
                    <a:pt x="5789498" y="1611274"/>
                  </a:lnTo>
                  <a:lnTo>
                    <a:pt x="5798350" y="1608924"/>
                  </a:lnTo>
                  <a:lnTo>
                    <a:pt x="5806630" y="1608620"/>
                  </a:lnTo>
                  <a:lnTo>
                    <a:pt x="5814898" y="1608924"/>
                  </a:lnTo>
                  <a:lnTo>
                    <a:pt x="5835878" y="1634617"/>
                  </a:lnTo>
                  <a:lnTo>
                    <a:pt x="5835574" y="1643176"/>
                  </a:lnTo>
                  <a:lnTo>
                    <a:pt x="5833808" y="1652625"/>
                  </a:lnTo>
                  <a:lnTo>
                    <a:pt x="5831725" y="1662671"/>
                  </a:lnTo>
                  <a:lnTo>
                    <a:pt x="5829084" y="1673301"/>
                  </a:lnTo>
                  <a:lnTo>
                    <a:pt x="5807507" y="1749818"/>
                  </a:lnTo>
                  <a:lnTo>
                    <a:pt x="5804852" y="1761324"/>
                  </a:lnTo>
                  <a:lnTo>
                    <a:pt x="5803379" y="1771370"/>
                  </a:lnTo>
                  <a:lnTo>
                    <a:pt x="5802198" y="1780819"/>
                  </a:lnTo>
                  <a:lnTo>
                    <a:pt x="5801906" y="1789976"/>
                  </a:lnTo>
                  <a:lnTo>
                    <a:pt x="5802198" y="1795894"/>
                  </a:lnTo>
                  <a:lnTo>
                    <a:pt x="5823750" y="1832521"/>
                  </a:lnTo>
                  <a:lnTo>
                    <a:pt x="5860377" y="1844040"/>
                  </a:lnTo>
                  <a:lnTo>
                    <a:pt x="5868047" y="1844319"/>
                  </a:lnTo>
                  <a:lnTo>
                    <a:pt x="5878106" y="1844040"/>
                  </a:lnTo>
                  <a:lnTo>
                    <a:pt x="5921222" y="1832825"/>
                  </a:lnTo>
                  <a:lnTo>
                    <a:pt x="5949251" y="1807425"/>
                  </a:lnTo>
                  <a:lnTo>
                    <a:pt x="5951080" y="1799717"/>
                  </a:lnTo>
                  <a:close/>
                </a:path>
                <a:path w="6153784" h="1904364">
                  <a:moveTo>
                    <a:pt x="5956376" y="1475397"/>
                  </a:moveTo>
                  <a:lnTo>
                    <a:pt x="5929503" y="1437601"/>
                  </a:lnTo>
                  <a:lnTo>
                    <a:pt x="5910605" y="1432267"/>
                  </a:lnTo>
                  <a:lnTo>
                    <a:pt x="5899975" y="1432267"/>
                  </a:lnTo>
                  <a:lnTo>
                    <a:pt x="5865406" y="1449997"/>
                  </a:lnTo>
                  <a:lnTo>
                    <a:pt x="5853608" y="1480426"/>
                  </a:lnTo>
                  <a:lnTo>
                    <a:pt x="5853874" y="1485150"/>
                  </a:lnTo>
                  <a:lnTo>
                    <a:pt x="5881052" y="1522945"/>
                  </a:lnTo>
                  <a:lnTo>
                    <a:pt x="5899975" y="1528267"/>
                  </a:lnTo>
                  <a:lnTo>
                    <a:pt x="5910605" y="1528267"/>
                  </a:lnTo>
                  <a:lnTo>
                    <a:pt x="5945149" y="1510842"/>
                  </a:lnTo>
                  <a:lnTo>
                    <a:pt x="5956376" y="1485150"/>
                  </a:lnTo>
                  <a:lnTo>
                    <a:pt x="5956376" y="1475397"/>
                  </a:lnTo>
                  <a:close/>
                </a:path>
                <a:path w="6153784" h="1904364">
                  <a:moveTo>
                    <a:pt x="6153429" y="277888"/>
                  </a:moveTo>
                  <a:lnTo>
                    <a:pt x="6151003" y="237528"/>
                  </a:lnTo>
                  <a:lnTo>
                    <a:pt x="6142355" y="195770"/>
                  </a:lnTo>
                  <a:lnTo>
                    <a:pt x="6127953" y="156806"/>
                  </a:lnTo>
                  <a:lnTo>
                    <a:pt x="6108497" y="121373"/>
                  </a:lnTo>
                  <a:lnTo>
                    <a:pt x="6084430" y="89750"/>
                  </a:lnTo>
                  <a:lnTo>
                    <a:pt x="6056147" y="62318"/>
                  </a:lnTo>
                  <a:lnTo>
                    <a:pt x="6024257" y="39535"/>
                  </a:lnTo>
                  <a:lnTo>
                    <a:pt x="5989282" y="21488"/>
                  </a:lnTo>
                  <a:lnTo>
                    <a:pt x="5951525" y="8750"/>
                  </a:lnTo>
                  <a:lnTo>
                    <a:pt x="5911634" y="1587"/>
                  </a:lnTo>
                  <a:lnTo>
                    <a:pt x="5884100" y="0"/>
                  </a:lnTo>
                  <a:lnTo>
                    <a:pt x="5870054" y="279"/>
                  </a:lnTo>
                  <a:lnTo>
                    <a:pt x="5826734" y="5308"/>
                  </a:lnTo>
                  <a:lnTo>
                    <a:pt x="5781980" y="17297"/>
                  </a:lnTo>
                  <a:lnTo>
                    <a:pt x="5740705" y="35153"/>
                  </a:lnTo>
                  <a:lnTo>
                    <a:pt x="5703125" y="58496"/>
                  </a:lnTo>
                  <a:lnTo>
                    <a:pt x="5669623" y="86677"/>
                  </a:lnTo>
                  <a:lnTo>
                    <a:pt x="5640806" y="119329"/>
                  </a:lnTo>
                  <a:lnTo>
                    <a:pt x="5616803" y="155778"/>
                  </a:lnTo>
                  <a:lnTo>
                    <a:pt x="5598198" y="195491"/>
                  </a:lnTo>
                  <a:lnTo>
                    <a:pt x="5585282" y="238086"/>
                  </a:lnTo>
                  <a:lnTo>
                    <a:pt x="5578399" y="283006"/>
                  </a:lnTo>
                  <a:lnTo>
                    <a:pt x="5577383" y="313880"/>
                  </a:lnTo>
                  <a:lnTo>
                    <a:pt x="5577929" y="329603"/>
                  </a:lnTo>
                  <a:lnTo>
                    <a:pt x="5584075" y="375539"/>
                  </a:lnTo>
                  <a:lnTo>
                    <a:pt x="5596623" y="417957"/>
                  </a:lnTo>
                  <a:lnTo>
                    <a:pt x="5615127" y="457288"/>
                  </a:lnTo>
                  <a:lnTo>
                    <a:pt x="5639130" y="493280"/>
                  </a:lnTo>
                  <a:lnTo>
                    <a:pt x="5667984" y="525462"/>
                  </a:lnTo>
                  <a:lnTo>
                    <a:pt x="5701081" y="553364"/>
                  </a:lnTo>
                  <a:lnTo>
                    <a:pt x="5737809" y="576427"/>
                  </a:lnTo>
                  <a:lnTo>
                    <a:pt x="5777700" y="594372"/>
                  </a:lnTo>
                  <a:lnTo>
                    <a:pt x="5820029" y="606653"/>
                  </a:lnTo>
                  <a:lnTo>
                    <a:pt x="5864377" y="612889"/>
                  </a:lnTo>
                  <a:lnTo>
                    <a:pt x="5879452" y="613435"/>
                  </a:lnTo>
                  <a:lnTo>
                    <a:pt x="5894603" y="613346"/>
                  </a:lnTo>
                  <a:lnTo>
                    <a:pt x="5909957" y="612508"/>
                  </a:lnTo>
                  <a:lnTo>
                    <a:pt x="5917679" y="611771"/>
                  </a:lnTo>
                  <a:lnTo>
                    <a:pt x="5925680" y="610743"/>
                  </a:lnTo>
                  <a:lnTo>
                    <a:pt x="5941199" y="607771"/>
                  </a:lnTo>
                  <a:lnTo>
                    <a:pt x="5948553" y="606374"/>
                  </a:lnTo>
                  <a:lnTo>
                    <a:pt x="5948553" y="547128"/>
                  </a:lnTo>
                  <a:lnTo>
                    <a:pt x="5923153" y="547966"/>
                  </a:lnTo>
                  <a:lnTo>
                    <a:pt x="5885675" y="549554"/>
                  </a:lnTo>
                  <a:lnTo>
                    <a:pt x="5867247" y="549275"/>
                  </a:lnTo>
                  <a:lnTo>
                    <a:pt x="5823724" y="543039"/>
                  </a:lnTo>
                  <a:lnTo>
                    <a:pt x="5781052" y="528434"/>
                  </a:lnTo>
                  <a:lnTo>
                    <a:pt x="5746458" y="509003"/>
                  </a:lnTo>
                  <a:lnTo>
                    <a:pt x="5715749" y="484454"/>
                  </a:lnTo>
                  <a:lnTo>
                    <a:pt x="5689549" y="455155"/>
                  </a:lnTo>
                  <a:lnTo>
                    <a:pt x="5668149" y="421855"/>
                  </a:lnTo>
                  <a:lnTo>
                    <a:pt x="5652325" y="385127"/>
                  </a:lnTo>
                  <a:lnTo>
                    <a:pt x="5642483" y="345592"/>
                  </a:lnTo>
                  <a:lnTo>
                    <a:pt x="5639333" y="304584"/>
                  </a:lnTo>
                  <a:lnTo>
                    <a:pt x="5640324" y="284403"/>
                  </a:lnTo>
                  <a:lnTo>
                    <a:pt x="5647334" y="244970"/>
                  </a:lnTo>
                  <a:lnTo>
                    <a:pt x="5660606" y="207683"/>
                  </a:lnTo>
                  <a:lnTo>
                    <a:pt x="5679681" y="172986"/>
                  </a:lnTo>
                  <a:lnTo>
                    <a:pt x="5704129" y="141732"/>
                  </a:lnTo>
                  <a:lnTo>
                    <a:pt x="5733529" y="114681"/>
                  </a:lnTo>
                  <a:lnTo>
                    <a:pt x="5767375" y="92443"/>
                  </a:lnTo>
                  <a:lnTo>
                    <a:pt x="5802833" y="76733"/>
                  </a:lnTo>
                  <a:lnTo>
                    <a:pt x="5845975" y="65659"/>
                  </a:lnTo>
                  <a:lnTo>
                    <a:pt x="5874258" y="62966"/>
                  </a:lnTo>
                  <a:lnTo>
                    <a:pt x="5888101" y="62966"/>
                  </a:lnTo>
                  <a:lnTo>
                    <a:pt x="5928449" y="68084"/>
                  </a:lnTo>
                  <a:lnTo>
                    <a:pt x="5966130" y="80264"/>
                  </a:lnTo>
                  <a:lnTo>
                    <a:pt x="6000254" y="99047"/>
                  </a:lnTo>
                  <a:lnTo>
                    <a:pt x="6030023" y="123786"/>
                  </a:lnTo>
                  <a:lnTo>
                    <a:pt x="6054750" y="153924"/>
                  </a:lnTo>
                  <a:lnTo>
                    <a:pt x="6073457" y="188696"/>
                  </a:lnTo>
                  <a:lnTo>
                    <a:pt x="6085357" y="227761"/>
                  </a:lnTo>
                  <a:lnTo>
                    <a:pt x="6089624" y="270268"/>
                  </a:lnTo>
                  <a:lnTo>
                    <a:pt x="6089256" y="285140"/>
                  </a:lnTo>
                  <a:lnTo>
                    <a:pt x="6080430" y="333692"/>
                  </a:lnTo>
                  <a:lnTo>
                    <a:pt x="6059297" y="377494"/>
                  </a:lnTo>
                  <a:lnTo>
                    <a:pt x="6025832" y="309143"/>
                  </a:lnTo>
                  <a:lnTo>
                    <a:pt x="5996622" y="237439"/>
                  </a:lnTo>
                  <a:lnTo>
                    <a:pt x="5967603" y="206375"/>
                  </a:lnTo>
                  <a:lnTo>
                    <a:pt x="5952629" y="203403"/>
                  </a:lnTo>
                  <a:lnTo>
                    <a:pt x="5948553" y="203492"/>
                  </a:lnTo>
                  <a:lnTo>
                    <a:pt x="5912002" y="220230"/>
                  </a:lnTo>
                  <a:lnTo>
                    <a:pt x="5877776" y="298069"/>
                  </a:lnTo>
                  <a:lnTo>
                    <a:pt x="5853125" y="358521"/>
                  </a:lnTo>
                  <a:lnTo>
                    <a:pt x="5850623" y="364477"/>
                  </a:lnTo>
                  <a:lnTo>
                    <a:pt x="5846699" y="372656"/>
                  </a:lnTo>
                  <a:lnTo>
                    <a:pt x="5814809" y="293700"/>
                  </a:lnTo>
                  <a:lnTo>
                    <a:pt x="5783859" y="218097"/>
                  </a:lnTo>
                  <a:lnTo>
                    <a:pt x="5758548" y="206463"/>
                  </a:lnTo>
                  <a:lnTo>
                    <a:pt x="5728398" y="206565"/>
                  </a:lnTo>
                  <a:lnTo>
                    <a:pt x="5713158" y="206654"/>
                  </a:lnTo>
                  <a:lnTo>
                    <a:pt x="5713247" y="210007"/>
                  </a:lnTo>
                  <a:lnTo>
                    <a:pt x="5735675" y="266547"/>
                  </a:lnTo>
                  <a:lnTo>
                    <a:pt x="5779922" y="375539"/>
                  </a:lnTo>
                  <a:lnTo>
                    <a:pt x="5802528" y="429856"/>
                  </a:lnTo>
                  <a:lnTo>
                    <a:pt x="5831281" y="455244"/>
                  </a:lnTo>
                  <a:lnTo>
                    <a:pt x="5846623" y="458216"/>
                  </a:lnTo>
                  <a:lnTo>
                    <a:pt x="5851626" y="458038"/>
                  </a:lnTo>
                  <a:lnTo>
                    <a:pt x="5886424" y="438975"/>
                  </a:lnTo>
                  <a:lnTo>
                    <a:pt x="5920829" y="359549"/>
                  </a:lnTo>
                  <a:lnTo>
                    <a:pt x="5949378" y="288772"/>
                  </a:lnTo>
                  <a:lnTo>
                    <a:pt x="5977928" y="359181"/>
                  </a:lnTo>
                  <a:lnTo>
                    <a:pt x="6005550" y="426135"/>
                  </a:lnTo>
                  <a:lnTo>
                    <a:pt x="6033655" y="454596"/>
                  </a:lnTo>
                  <a:lnTo>
                    <a:pt x="6048908" y="457847"/>
                  </a:lnTo>
                  <a:lnTo>
                    <a:pt x="6054204" y="457758"/>
                  </a:lnTo>
                  <a:lnTo>
                    <a:pt x="6092228" y="439064"/>
                  </a:lnTo>
                  <a:lnTo>
                    <a:pt x="6118072" y="402513"/>
                  </a:lnTo>
                  <a:lnTo>
                    <a:pt x="6135573" y="366890"/>
                  </a:lnTo>
                  <a:lnTo>
                    <a:pt x="6147206" y="329692"/>
                  </a:lnTo>
                  <a:lnTo>
                    <a:pt x="6152883" y="291096"/>
                  </a:lnTo>
                  <a:lnTo>
                    <a:pt x="6153429" y="277888"/>
                  </a:lnTo>
                  <a:close/>
                </a:path>
              </a:pathLst>
            </a:custGeom>
            <a:solidFill>
              <a:srgbClr val="FFFFFF"/>
            </a:solidFill>
          </p:spPr>
          <p:txBody>
            <a:bodyPr wrap="square" lIns="0" tIns="0" rIns="0" bIns="0" rtlCol="0"/>
            <a:lstStyle/>
            <a:p>
              <a:endParaRPr/>
            </a:p>
          </p:txBody>
        </p:sp>
        <p:sp>
          <p:nvSpPr>
            <p:cNvPr id="33" name="object 33"/>
            <p:cNvSpPr/>
            <p:nvPr/>
          </p:nvSpPr>
          <p:spPr>
            <a:xfrm>
              <a:off x="1847423" y="1727649"/>
              <a:ext cx="250456" cy="250254"/>
            </a:xfrm>
            <a:prstGeom prst="rect">
              <a:avLst/>
            </a:prstGeom>
            <a:blipFill>
              <a:blip r:embed="rId3" cstate="print"/>
              <a:stretch>
                <a:fillRect/>
              </a:stretch>
            </a:blipFill>
          </p:spPr>
          <p:txBody>
            <a:bodyPr wrap="square" lIns="0" tIns="0" rIns="0" bIns="0" rtlCol="0"/>
            <a:lstStyle/>
            <a:p>
              <a:endParaRPr/>
            </a:p>
          </p:txBody>
        </p:sp>
      </p:gr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5598413" y="0"/>
            <a:ext cx="3545840" cy="5143500"/>
          </a:xfrm>
          <a:custGeom>
            <a:avLst/>
            <a:gdLst/>
            <a:ahLst/>
            <a:cxnLst/>
            <a:rect l="l" t="t" r="r" b="b"/>
            <a:pathLst>
              <a:path w="3545840" h="5143500">
                <a:moveTo>
                  <a:pt x="0" y="5143489"/>
                </a:moveTo>
                <a:lnTo>
                  <a:pt x="0" y="0"/>
                </a:lnTo>
                <a:lnTo>
                  <a:pt x="3545567" y="0"/>
                </a:lnTo>
                <a:lnTo>
                  <a:pt x="3545567" y="5143489"/>
                </a:lnTo>
                <a:lnTo>
                  <a:pt x="0" y="5143489"/>
                </a:lnTo>
                <a:close/>
              </a:path>
            </a:pathLst>
          </a:custGeom>
          <a:solidFill>
            <a:srgbClr val="113170"/>
          </a:solidFill>
        </p:spPr>
        <p:txBody>
          <a:bodyPr wrap="square" lIns="0" tIns="0" rIns="0" bIns="0" rtlCol="0"/>
          <a:lstStyle/>
          <a:p>
            <a:endParaRPr/>
          </a:p>
        </p:txBody>
      </p:sp>
      <p:sp>
        <p:nvSpPr>
          <p:cNvPr id="3" name="object 3"/>
          <p:cNvSpPr/>
          <p:nvPr/>
        </p:nvSpPr>
        <p:spPr>
          <a:xfrm>
            <a:off x="257869" y="4419641"/>
            <a:ext cx="953848" cy="495249"/>
          </a:xfrm>
          <a:prstGeom prst="rect">
            <a:avLst/>
          </a:prstGeom>
          <a:blipFill>
            <a:blip r:embed="rId2" cstate="print"/>
            <a:stretch>
              <a:fillRect/>
            </a:stretch>
          </a:blipFill>
        </p:spPr>
        <p:txBody>
          <a:bodyPr wrap="square" lIns="0" tIns="0" rIns="0" bIns="0" rtlCol="0"/>
          <a:lstStyle/>
          <a:p>
            <a:endParaRPr/>
          </a:p>
        </p:txBody>
      </p:sp>
      <p:grpSp>
        <p:nvGrpSpPr>
          <p:cNvPr id="4" name="object 4"/>
          <p:cNvGrpSpPr/>
          <p:nvPr/>
        </p:nvGrpSpPr>
        <p:grpSpPr>
          <a:xfrm>
            <a:off x="4492690" y="1319572"/>
            <a:ext cx="4651375" cy="3032760"/>
            <a:chOff x="4492690" y="1319572"/>
            <a:chExt cx="4651375" cy="3032760"/>
          </a:xfrm>
        </p:grpSpPr>
        <p:sp>
          <p:nvSpPr>
            <p:cNvPr id="5" name="object 5"/>
            <p:cNvSpPr/>
            <p:nvPr/>
          </p:nvSpPr>
          <p:spPr>
            <a:xfrm>
              <a:off x="5110089" y="1481604"/>
              <a:ext cx="3761692" cy="2395012"/>
            </a:xfrm>
            <a:prstGeom prst="rect">
              <a:avLst/>
            </a:prstGeom>
            <a:blipFill>
              <a:blip r:embed="rId3" cstate="print"/>
              <a:stretch>
                <a:fillRect/>
              </a:stretch>
            </a:blipFill>
          </p:spPr>
          <p:txBody>
            <a:bodyPr wrap="square" lIns="0" tIns="0" rIns="0" bIns="0" rtlCol="0"/>
            <a:lstStyle/>
            <a:p>
              <a:endParaRPr/>
            </a:p>
          </p:txBody>
        </p:sp>
        <p:sp>
          <p:nvSpPr>
            <p:cNvPr id="6" name="object 6"/>
            <p:cNvSpPr/>
            <p:nvPr/>
          </p:nvSpPr>
          <p:spPr>
            <a:xfrm>
              <a:off x="4492690" y="1319572"/>
              <a:ext cx="4651290" cy="3032693"/>
            </a:xfrm>
            <a:prstGeom prst="rect">
              <a:avLst/>
            </a:prstGeom>
            <a:blipFill>
              <a:blip r:embed="rId4" cstate="print"/>
              <a:stretch>
                <a:fillRect/>
              </a:stretch>
            </a:blipFill>
          </p:spPr>
          <p:txBody>
            <a:bodyPr wrap="square" lIns="0" tIns="0" rIns="0" bIns="0" rtlCol="0"/>
            <a:lstStyle/>
            <a:p>
              <a:endParaRPr/>
            </a:p>
          </p:txBody>
        </p:sp>
        <p:sp>
          <p:nvSpPr>
            <p:cNvPr id="7" name="object 7"/>
            <p:cNvSpPr/>
            <p:nvPr/>
          </p:nvSpPr>
          <p:spPr>
            <a:xfrm>
              <a:off x="6930786" y="2011916"/>
              <a:ext cx="742848" cy="157271"/>
            </a:xfrm>
            <a:prstGeom prst="rect">
              <a:avLst/>
            </a:prstGeom>
            <a:blipFill>
              <a:blip r:embed="rId5" cstate="print"/>
              <a:stretch>
                <a:fillRect/>
              </a:stretch>
            </a:blipFill>
          </p:spPr>
          <p:txBody>
            <a:bodyPr wrap="square" lIns="0" tIns="0" rIns="0" bIns="0" rtlCol="0"/>
            <a:lstStyle/>
            <a:p>
              <a:endParaRPr/>
            </a:p>
          </p:txBody>
        </p:sp>
        <p:sp>
          <p:nvSpPr>
            <p:cNvPr id="8" name="object 8"/>
            <p:cNvSpPr/>
            <p:nvPr/>
          </p:nvSpPr>
          <p:spPr>
            <a:xfrm>
              <a:off x="8265808" y="1977396"/>
              <a:ext cx="212349" cy="236398"/>
            </a:xfrm>
            <a:prstGeom prst="rect">
              <a:avLst/>
            </a:prstGeom>
            <a:blipFill>
              <a:blip r:embed="rId6" cstate="print"/>
              <a:stretch>
                <a:fillRect/>
              </a:stretch>
            </a:blipFill>
          </p:spPr>
          <p:txBody>
            <a:bodyPr wrap="square" lIns="0" tIns="0" rIns="0" bIns="0" rtlCol="0"/>
            <a:lstStyle/>
            <a:p>
              <a:endParaRPr/>
            </a:p>
          </p:txBody>
        </p:sp>
        <p:sp>
          <p:nvSpPr>
            <p:cNvPr id="9" name="object 9"/>
            <p:cNvSpPr/>
            <p:nvPr/>
          </p:nvSpPr>
          <p:spPr>
            <a:xfrm>
              <a:off x="5809013" y="3280968"/>
              <a:ext cx="907265" cy="178049"/>
            </a:xfrm>
            <a:prstGeom prst="rect">
              <a:avLst/>
            </a:prstGeom>
            <a:blipFill>
              <a:blip r:embed="rId7" cstate="print"/>
              <a:stretch>
                <a:fillRect/>
              </a:stretch>
            </a:blipFill>
          </p:spPr>
          <p:txBody>
            <a:bodyPr wrap="square" lIns="0" tIns="0" rIns="0" bIns="0" rtlCol="0"/>
            <a:lstStyle/>
            <a:p>
              <a:endParaRPr/>
            </a:p>
          </p:txBody>
        </p:sp>
        <p:sp>
          <p:nvSpPr>
            <p:cNvPr id="10" name="object 10"/>
            <p:cNvSpPr/>
            <p:nvPr/>
          </p:nvSpPr>
          <p:spPr>
            <a:xfrm>
              <a:off x="6965885" y="3268593"/>
              <a:ext cx="660528" cy="236399"/>
            </a:xfrm>
            <a:prstGeom prst="rect">
              <a:avLst/>
            </a:prstGeom>
            <a:blipFill>
              <a:blip r:embed="rId8" cstate="print"/>
              <a:stretch>
                <a:fillRect/>
              </a:stretch>
            </a:blipFill>
          </p:spPr>
          <p:txBody>
            <a:bodyPr wrap="square" lIns="0" tIns="0" rIns="0" bIns="0" rtlCol="0"/>
            <a:lstStyle/>
            <a:p>
              <a:endParaRPr/>
            </a:p>
          </p:txBody>
        </p:sp>
      </p:grpSp>
      <p:sp>
        <p:nvSpPr>
          <p:cNvPr id="11" name="object 11"/>
          <p:cNvSpPr txBox="1"/>
          <p:nvPr/>
        </p:nvSpPr>
        <p:spPr>
          <a:xfrm>
            <a:off x="429674" y="1019557"/>
            <a:ext cx="3602354" cy="1147445"/>
          </a:xfrm>
          <a:prstGeom prst="rect">
            <a:avLst/>
          </a:prstGeom>
        </p:spPr>
        <p:txBody>
          <a:bodyPr vert="horz" wrap="square" lIns="0" tIns="12700" rIns="0" bIns="0" rtlCol="0">
            <a:spAutoFit/>
          </a:bodyPr>
          <a:lstStyle/>
          <a:p>
            <a:pPr marL="12700" marR="5080">
              <a:lnSpc>
                <a:spcPct val="114999"/>
              </a:lnSpc>
              <a:spcBef>
                <a:spcPts val="100"/>
              </a:spcBef>
            </a:pPr>
            <a:r>
              <a:rPr sz="1600" b="0" spc="-30" dirty="0">
                <a:solidFill>
                  <a:srgbClr val="343A42"/>
                </a:solidFill>
                <a:latin typeface="Roboto Lt"/>
                <a:cs typeface="Roboto Lt"/>
              </a:rPr>
              <a:t>eXp’s </a:t>
            </a:r>
            <a:r>
              <a:rPr sz="1600" b="0" spc="-10" dirty="0">
                <a:solidFill>
                  <a:srgbClr val="343A42"/>
                </a:solidFill>
                <a:latin typeface="Roboto Lt"/>
                <a:cs typeface="Roboto Lt"/>
              </a:rPr>
              <a:t>Enterprise dashboard gives agents  autonomy </a:t>
            </a:r>
            <a:r>
              <a:rPr sz="1600" b="0" spc="-5" dirty="0">
                <a:solidFill>
                  <a:srgbClr val="343A42"/>
                </a:solidFill>
                <a:latin typeface="Roboto Lt"/>
                <a:cs typeface="Roboto Lt"/>
              </a:rPr>
              <a:t>and </a:t>
            </a:r>
            <a:r>
              <a:rPr sz="1600" b="0" spc="-10" dirty="0">
                <a:solidFill>
                  <a:srgbClr val="343A42"/>
                </a:solidFill>
                <a:latin typeface="Roboto Lt"/>
                <a:cs typeface="Roboto Lt"/>
              </a:rPr>
              <a:t>greater visibility into  metrics </a:t>
            </a:r>
            <a:r>
              <a:rPr sz="1600" b="0" spc="-5" dirty="0">
                <a:solidFill>
                  <a:srgbClr val="343A42"/>
                </a:solidFill>
                <a:latin typeface="Roboto Lt"/>
                <a:cs typeface="Roboto Lt"/>
              </a:rPr>
              <a:t>and business </a:t>
            </a:r>
            <a:r>
              <a:rPr sz="1600" b="0" spc="-10" dirty="0">
                <a:solidFill>
                  <a:srgbClr val="343A42"/>
                </a:solidFill>
                <a:latin typeface="Roboto Lt"/>
                <a:cs typeface="Roboto Lt"/>
              </a:rPr>
              <a:t>intelligence </a:t>
            </a:r>
            <a:r>
              <a:rPr sz="1600" b="0" spc="-20" dirty="0">
                <a:solidFill>
                  <a:srgbClr val="343A42"/>
                </a:solidFill>
                <a:latin typeface="Roboto Lt"/>
                <a:cs typeface="Roboto Lt"/>
              </a:rPr>
              <a:t>that’s  </a:t>
            </a:r>
            <a:r>
              <a:rPr sz="1600" b="0" spc="-5" dirty="0">
                <a:solidFill>
                  <a:srgbClr val="343A42"/>
                </a:solidFill>
                <a:latin typeface="Roboto Lt"/>
                <a:cs typeface="Roboto Lt"/>
              </a:rPr>
              <a:t>crucial </a:t>
            </a:r>
            <a:r>
              <a:rPr sz="1600" b="0" spc="-10" dirty="0">
                <a:solidFill>
                  <a:srgbClr val="343A42"/>
                </a:solidFill>
                <a:latin typeface="Roboto Lt"/>
                <a:cs typeface="Roboto Lt"/>
              </a:rPr>
              <a:t>to </a:t>
            </a:r>
            <a:r>
              <a:rPr sz="1600" b="0" spc="-5" dirty="0">
                <a:solidFill>
                  <a:srgbClr val="343A42"/>
                </a:solidFill>
                <a:latin typeface="Roboto Lt"/>
                <a:cs typeface="Roboto Lt"/>
              </a:rPr>
              <a:t>their</a:t>
            </a:r>
            <a:r>
              <a:rPr sz="1600" b="0" spc="-10" dirty="0">
                <a:solidFill>
                  <a:srgbClr val="343A42"/>
                </a:solidFill>
                <a:latin typeface="Roboto Lt"/>
                <a:cs typeface="Roboto Lt"/>
              </a:rPr>
              <a:t> needs.</a:t>
            </a:r>
            <a:endParaRPr sz="1600">
              <a:latin typeface="Roboto Lt"/>
              <a:cs typeface="Roboto Lt"/>
            </a:endParaRPr>
          </a:p>
        </p:txBody>
      </p:sp>
      <p:sp>
        <p:nvSpPr>
          <p:cNvPr id="12" name="object 12"/>
          <p:cNvSpPr txBox="1"/>
          <p:nvPr/>
        </p:nvSpPr>
        <p:spPr>
          <a:xfrm>
            <a:off x="511035" y="2464353"/>
            <a:ext cx="3220085" cy="1427480"/>
          </a:xfrm>
          <a:prstGeom prst="rect">
            <a:avLst/>
          </a:prstGeom>
        </p:spPr>
        <p:txBody>
          <a:bodyPr vert="horz" wrap="square" lIns="0" tIns="48895" rIns="0" bIns="0" rtlCol="0">
            <a:spAutoFit/>
          </a:bodyPr>
          <a:lstStyle/>
          <a:p>
            <a:pPr marL="363855" indent="-351790">
              <a:lnSpc>
                <a:spcPct val="100000"/>
              </a:lnSpc>
              <a:spcBef>
                <a:spcPts val="385"/>
              </a:spcBef>
              <a:buFont typeface="Arial"/>
              <a:buChar char="●"/>
              <a:tabLst>
                <a:tab pos="363855" algn="l"/>
                <a:tab pos="364490" algn="l"/>
              </a:tabLst>
            </a:pPr>
            <a:r>
              <a:rPr sz="1600" b="0" spc="-5" dirty="0">
                <a:solidFill>
                  <a:srgbClr val="343A42"/>
                </a:solidFill>
                <a:latin typeface="Roboto Lt"/>
                <a:cs typeface="Roboto Lt"/>
              </a:rPr>
              <a:t>View agent</a:t>
            </a:r>
            <a:r>
              <a:rPr sz="1600" b="0" spc="-10" dirty="0">
                <a:solidFill>
                  <a:srgbClr val="343A42"/>
                </a:solidFill>
                <a:latin typeface="Roboto Lt"/>
                <a:cs typeface="Roboto Lt"/>
              </a:rPr>
              <a:t> details</a:t>
            </a:r>
            <a:endParaRPr sz="1600">
              <a:latin typeface="Roboto Lt"/>
              <a:cs typeface="Roboto Lt"/>
            </a:endParaRPr>
          </a:p>
          <a:p>
            <a:pPr marL="363855" indent="-351790">
              <a:lnSpc>
                <a:spcPct val="100000"/>
              </a:lnSpc>
              <a:spcBef>
                <a:spcPts val="290"/>
              </a:spcBef>
              <a:buFont typeface="Arial"/>
              <a:buChar char="●"/>
              <a:tabLst>
                <a:tab pos="363855" algn="l"/>
                <a:tab pos="364490" algn="l"/>
              </a:tabLst>
            </a:pPr>
            <a:r>
              <a:rPr sz="1600" b="0" spc="-5" dirty="0">
                <a:solidFill>
                  <a:srgbClr val="343A42"/>
                </a:solidFill>
                <a:latin typeface="Roboto Lt"/>
                <a:cs typeface="Roboto Lt"/>
              </a:rPr>
              <a:t>See </a:t>
            </a:r>
            <a:r>
              <a:rPr sz="1600" b="0" spc="-10" dirty="0">
                <a:solidFill>
                  <a:srgbClr val="343A42"/>
                </a:solidFill>
                <a:latin typeface="Roboto Lt"/>
                <a:cs typeface="Roboto Lt"/>
              </a:rPr>
              <a:t>commission </a:t>
            </a:r>
            <a:r>
              <a:rPr sz="1600" b="0" spc="-5" dirty="0">
                <a:solidFill>
                  <a:srgbClr val="343A42"/>
                </a:solidFill>
                <a:latin typeface="Roboto Lt"/>
                <a:cs typeface="Roboto Lt"/>
              </a:rPr>
              <a:t>and cap</a:t>
            </a:r>
            <a:r>
              <a:rPr sz="1600" b="0" spc="-15" dirty="0">
                <a:solidFill>
                  <a:srgbClr val="343A42"/>
                </a:solidFill>
                <a:latin typeface="Roboto Lt"/>
                <a:cs typeface="Roboto Lt"/>
              </a:rPr>
              <a:t> </a:t>
            </a:r>
            <a:r>
              <a:rPr sz="1600" b="0" spc="-10" dirty="0">
                <a:solidFill>
                  <a:srgbClr val="343A42"/>
                </a:solidFill>
                <a:latin typeface="Roboto Lt"/>
                <a:cs typeface="Roboto Lt"/>
              </a:rPr>
              <a:t>status</a:t>
            </a:r>
            <a:endParaRPr sz="1600">
              <a:latin typeface="Roboto Lt"/>
              <a:cs typeface="Roboto Lt"/>
            </a:endParaRPr>
          </a:p>
          <a:p>
            <a:pPr marL="363855" indent="-351790">
              <a:lnSpc>
                <a:spcPct val="100000"/>
              </a:lnSpc>
              <a:spcBef>
                <a:spcPts val="285"/>
              </a:spcBef>
              <a:buFont typeface="Arial"/>
              <a:buChar char="●"/>
              <a:tabLst>
                <a:tab pos="363855" algn="l"/>
                <a:tab pos="364490" algn="l"/>
              </a:tabLst>
            </a:pPr>
            <a:r>
              <a:rPr sz="1600" b="0" spc="-10" dirty="0">
                <a:solidFill>
                  <a:srgbClr val="343A42"/>
                </a:solidFill>
                <a:latin typeface="Roboto Lt"/>
                <a:cs typeface="Roboto Lt"/>
              </a:rPr>
              <a:t>Review </a:t>
            </a:r>
            <a:r>
              <a:rPr sz="1600" b="0" spc="-5" dirty="0">
                <a:solidFill>
                  <a:srgbClr val="343A42"/>
                </a:solidFill>
                <a:latin typeface="Roboto Lt"/>
                <a:cs typeface="Roboto Lt"/>
              </a:rPr>
              <a:t>agent equity</a:t>
            </a:r>
            <a:r>
              <a:rPr sz="1600" b="0" spc="-20" dirty="0">
                <a:solidFill>
                  <a:srgbClr val="343A42"/>
                </a:solidFill>
                <a:latin typeface="Roboto Lt"/>
                <a:cs typeface="Roboto Lt"/>
              </a:rPr>
              <a:t> </a:t>
            </a:r>
            <a:r>
              <a:rPr sz="1600" b="0" spc="-10" dirty="0">
                <a:solidFill>
                  <a:srgbClr val="343A42"/>
                </a:solidFill>
                <a:latin typeface="Roboto Lt"/>
                <a:cs typeface="Roboto Lt"/>
              </a:rPr>
              <a:t>awards</a:t>
            </a:r>
            <a:endParaRPr sz="1600">
              <a:latin typeface="Roboto Lt"/>
              <a:cs typeface="Roboto Lt"/>
            </a:endParaRPr>
          </a:p>
          <a:p>
            <a:pPr marL="363855" marR="515620" indent="-351790">
              <a:lnSpc>
                <a:spcPct val="114999"/>
              </a:lnSpc>
              <a:buFont typeface="Arial"/>
              <a:buChar char="●"/>
              <a:tabLst>
                <a:tab pos="363855" algn="l"/>
                <a:tab pos="364490" algn="l"/>
              </a:tabLst>
            </a:pPr>
            <a:r>
              <a:rPr sz="1600" b="0" spc="-5" dirty="0">
                <a:solidFill>
                  <a:srgbClr val="343A42"/>
                </a:solidFill>
                <a:latin typeface="Roboto Lt"/>
                <a:cs typeface="Roboto Lt"/>
              </a:rPr>
              <a:t>Get </a:t>
            </a:r>
            <a:r>
              <a:rPr sz="1600" b="0" spc="-10" dirty="0">
                <a:solidFill>
                  <a:srgbClr val="343A42"/>
                </a:solidFill>
                <a:latin typeface="Roboto Lt"/>
                <a:cs typeface="Roboto Lt"/>
              </a:rPr>
              <a:t>real-time </a:t>
            </a:r>
            <a:r>
              <a:rPr sz="1600" b="0" spc="-5" dirty="0">
                <a:solidFill>
                  <a:srgbClr val="343A42"/>
                </a:solidFill>
                <a:latin typeface="Roboto Lt"/>
                <a:cs typeface="Roboto Lt"/>
              </a:rPr>
              <a:t>performance  reports</a:t>
            </a:r>
            <a:endParaRPr sz="1600">
              <a:latin typeface="Roboto Lt"/>
              <a:cs typeface="Roboto Lt"/>
            </a:endParaRPr>
          </a:p>
        </p:txBody>
      </p:sp>
      <p:sp>
        <p:nvSpPr>
          <p:cNvPr id="13" name="object 13"/>
          <p:cNvSpPr txBox="1"/>
          <p:nvPr/>
        </p:nvSpPr>
        <p:spPr>
          <a:xfrm>
            <a:off x="6043438" y="2264249"/>
            <a:ext cx="447675" cy="101600"/>
          </a:xfrm>
          <a:prstGeom prst="rect">
            <a:avLst/>
          </a:prstGeom>
        </p:spPr>
        <p:txBody>
          <a:bodyPr vert="horz" wrap="square" lIns="0" tIns="12700" rIns="0" bIns="0" rtlCol="0">
            <a:spAutoFit/>
          </a:bodyPr>
          <a:lstStyle/>
          <a:p>
            <a:pPr marL="12700">
              <a:lnSpc>
                <a:spcPct val="100000"/>
              </a:lnSpc>
              <a:spcBef>
                <a:spcPts val="100"/>
              </a:spcBef>
            </a:pPr>
            <a:r>
              <a:rPr sz="500" b="1" spc="-10" dirty="0">
                <a:solidFill>
                  <a:srgbClr val="424242"/>
                </a:solidFill>
                <a:latin typeface="Arial"/>
                <a:cs typeface="Arial"/>
              </a:rPr>
              <a:t>exprealty.com</a:t>
            </a:r>
            <a:endParaRPr sz="500">
              <a:latin typeface="Arial"/>
              <a:cs typeface="Arial"/>
            </a:endParaRPr>
          </a:p>
        </p:txBody>
      </p:sp>
      <p:sp>
        <p:nvSpPr>
          <p:cNvPr id="14" name="object 14"/>
          <p:cNvSpPr txBox="1"/>
          <p:nvPr/>
        </p:nvSpPr>
        <p:spPr>
          <a:xfrm>
            <a:off x="7008651" y="2264249"/>
            <a:ext cx="575310" cy="101600"/>
          </a:xfrm>
          <a:prstGeom prst="rect">
            <a:avLst/>
          </a:prstGeom>
        </p:spPr>
        <p:txBody>
          <a:bodyPr vert="horz" wrap="square" lIns="0" tIns="12700" rIns="0" bIns="0" rtlCol="0">
            <a:spAutoFit/>
          </a:bodyPr>
          <a:lstStyle/>
          <a:p>
            <a:pPr marL="12700">
              <a:lnSpc>
                <a:spcPct val="100000"/>
              </a:lnSpc>
              <a:spcBef>
                <a:spcPts val="100"/>
              </a:spcBef>
            </a:pPr>
            <a:r>
              <a:rPr sz="500" b="1" spc="-5" dirty="0">
                <a:solidFill>
                  <a:srgbClr val="424242"/>
                </a:solidFill>
                <a:latin typeface="Arial"/>
                <a:cs typeface="Arial"/>
              </a:rPr>
              <a:t>Investor</a:t>
            </a:r>
            <a:r>
              <a:rPr sz="500" b="1" spc="-50" dirty="0">
                <a:solidFill>
                  <a:srgbClr val="424242"/>
                </a:solidFill>
                <a:latin typeface="Arial"/>
                <a:cs typeface="Arial"/>
              </a:rPr>
              <a:t> </a:t>
            </a:r>
            <a:r>
              <a:rPr sz="500" b="1" spc="-5" dirty="0">
                <a:solidFill>
                  <a:srgbClr val="424242"/>
                </a:solidFill>
                <a:latin typeface="Arial"/>
                <a:cs typeface="Arial"/>
              </a:rPr>
              <a:t>Relations</a:t>
            </a:r>
            <a:endParaRPr sz="500">
              <a:latin typeface="Arial"/>
              <a:cs typeface="Arial"/>
            </a:endParaRPr>
          </a:p>
        </p:txBody>
      </p:sp>
      <p:sp>
        <p:nvSpPr>
          <p:cNvPr id="15" name="object 15"/>
          <p:cNvSpPr txBox="1"/>
          <p:nvPr/>
        </p:nvSpPr>
        <p:spPr>
          <a:xfrm>
            <a:off x="8004485" y="2264249"/>
            <a:ext cx="723265" cy="101600"/>
          </a:xfrm>
          <a:prstGeom prst="rect">
            <a:avLst/>
          </a:prstGeom>
        </p:spPr>
        <p:txBody>
          <a:bodyPr vert="horz" wrap="square" lIns="0" tIns="12700" rIns="0" bIns="0" rtlCol="0">
            <a:spAutoFit/>
          </a:bodyPr>
          <a:lstStyle/>
          <a:p>
            <a:pPr marL="12700">
              <a:lnSpc>
                <a:spcPct val="100000"/>
              </a:lnSpc>
              <a:spcBef>
                <a:spcPts val="100"/>
              </a:spcBef>
            </a:pPr>
            <a:r>
              <a:rPr sz="500" b="1" spc="-5" dirty="0">
                <a:solidFill>
                  <a:srgbClr val="424242"/>
                </a:solidFill>
                <a:latin typeface="Arial"/>
                <a:cs typeface="Arial"/>
              </a:rPr>
              <a:t>Official Press</a:t>
            </a:r>
            <a:r>
              <a:rPr sz="500" b="1" spc="-60" dirty="0">
                <a:solidFill>
                  <a:srgbClr val="424242"/>
                </a:solidFill>
                <a:latin typeface="Arial"/>
                <a:cs typeface="Arial"/>
              </a:rPr>
              <a:t> </a:t>
            </a:r>
            <a:r>
              <a:rPr sz="500" b="1" spc="-5" dirty="0">
                <a:solidFill>
                  <a:srgbClr val="424242"/>
                </a:solidFill>
                <a:latin typeface="Arial"/>
                <a:cs typeface="Arial"/>
              </a:rPr>
              <a:t>Releases</a:t>
            </a:r>
            <a:endParaRPr sz="500">
              <a:latin typeface="Arial"/>
              <a:cs typeface="Arial"/>
            </a:endParaRPr>
          </a:p>
        </p:txBody>
      </p:sp>
      <p:sp>
        <p:nvSpPr>
          <p:cNvPr id="16" name="object 16"/>
          <p:cNvSpPr txBox="1"/>
          <p:nvPr/>
        </p:nvSpPr>
        <p:spPr>
          <a:xfrm>
            <a:off x="6039113" y="2886983"/>
            <a:ext cx="447675" cy="101600"/>
          </a:xfrm>
          <a:prstGeom prst="rect">
            <a:avLst/>
          </a:prstGeom>
        </p:spPr>
        <p:txBody>
          <a:bodyPr vert="horz" wrap="square" lIns="0" tIns="12700" rIns="0" bIns="0" rtlCol="0">
            <a:spAutoFit/>
          </a:bodyPr>
          <a:lstStyle/>
          <a:p>
            <a:pPr marL="12700">
              <a:lnSpc>
                <a:spcPct val="100000"/>
              </a:lnSpc>
              <a:spcBef>
                <a:spcPts val="100"/>
              </a:spcBef>
            </a:pPr>
            <a:r>
              <a:rPr sz="500" b="1" spc="-10" dirty="0">
                <a:solidFill>
                  <a:srgbClr val="424242"/>
                </a:solidFill>
                <a:latin typeface="Arial"/>
                <a:cs typeface="Arial"/>
              </a:rPr>
              <a:t>exprealty.com</a:t>
            </a:r>
            <a:endParaRPr sz="500">
              <a:latin typeface="Arial"/>
              <a:cs typeface="Arial"/>
            </a:endParaRPr>
          </a:p>
        </p:txBody>
      </p:sp>
      <p:sp>
        <p:nvSpPr>
          <p:cNvPr id="17" name="object 17"/>
          <p:cNvSpPr txBox="1"/>
          <p:nvPr/>
        </p:nvSpPr>
        <p:spPr>
          <a:xfrm>
            <a:off x="5928353" y="3533053"/>
            <a:ext cx="677545" cy="177800"/>
          </a:xfrm>
          <a:prstGeom prst="rect">
            <a:avLst/>
          </a:prstGeom>
        </p:spPr>
        <p:txBody>
          <a:bodyPr vert="horz" wrap="square" lIns="0" tIns="12700" rIns="0" bIns="0" rtlCol="0">
            <a:spAutoFit/>
          </a:bodyPr>
          <a:lstStyle/>
          <a:p>
            <a:pPr marL="144780" marR="5080" indent="-132715">
              <a:lnSpc>
                <a:spcPct val="100000"/>
              </a:lnSpc>
              <a:spcBef>
                <a:spcPts val="100"/>
              </a:spcBef>
            </a:pPr>
            <a:r>
              <a:rPr sz="500" b="1" spc="-5" dirty="0">
                <a:solidFill>
                  <a:srgbClr val="424242"/>
                </a:solidFill>
                <a:latin typeface="Arial"/>
                <a:cs typeface="Arial"/>
              </a:rPr>
              <a:t>Skyslope </a:t>
            </a:r>
            <a:r>
              <a:rPr sz="500" b="1" spc="-10" dirty="0">
                <a:solidFill>
                  <a:srgbClr val="424242"/>
                </a:solidFill>
                <a:latin typeface="Arial"/>
                <a:cs typeface="Arial"/>
              </a:rPr>
              <a:t>Transaction  </a:t>
            </a:r>
            <a:r>
              <a:rPr sz="500" b="1" dirty="0">
                <a:solidFill>
                  <a:srgbClr val="424242"/>
                </a:solidFill>
                <a:latin typeface="Arial"/>
                <a:cs typeface="Arial"/>
              </a:rPr>
              <a:t>Management</a:t>
            </a:r>
            <a:endParaRPr sz="500">
              <a:latin typeface="Arial"/>
              <a:cs typeface="Arial"/>
            </a:endParaRPr>
          </a:p>
        </p:txBody>
      </p:sp>
      <p:sp>
        <p:nvSpPr>
          <p:cNvPr id="18" name="object 18"/>
          <p:cNvSpPr txBox="1"/>
          <p:nvPr/>
        </p:nvSpPr>
        <p:spPr>
          <a:xfrm>
            <a:off x="6897396" y="3549855"/>
            <a:ext cx="799465" cy="177800"/>
          </a:xfrm>
          <a:prstGeom prst="rect">
            <a:avLst/>
          </a:prstGeom>
        </p:spPr>
        <p:txBody>
          <a:bodyPr vert="horz" wrap="square" lIns="0" tIns="12700" rIns="0" bIns="0" rtlCol="0">
            <a:spAutoFit/>
          </a:bodyPr>
          <a:lstStyle/>
          <a:p>
            <a:pPr marL="327660" marR="5080" indent="-315595">
              <a:lnSpc>
                <a:spcPct val="100000"/>
              </a:lnSpc>
              <a:spcBef>
                <a:spcPts val="100"/>
              </a:spcBef>
            </a:pPr>
            <a:r>
              <a:rPr sz="500" b="1" spc="-5" dirty="0">
                <a:solidFill>
                  <a:srgbClr val="424242"/>
                </a:solidFill>
                <a:latin typeface="Arial"/>
                <a:cs typeface="Arial"/>
              </a:rPr>
              <a:t>Lead generation, website,  CRM</a:t>
            </a:r>
            <a:endParaRPr sz="500">
              <a:latin typeface="Arial"/>
              <a:cs typeface="Arial"/>
            </a:endParaRPr>
          </a:p>
        </p:txBody>
      </p:sp>
      <p:grpSp>
        <p:nvGrpSpPr>
          <p:cNvPr id="19" name="object 19"/>
          <p:cNvGrpSpPr/>
          <p:nvPr/>
        </p:nvGrpSpPr>
        <p:grpSpPr>
          <a:xfrm>
            <a:off x="5922538" y="2006571"/>
            <a:ext cx="2584450" cy="1581150"/>
            <a:chOff x="5922538" y="2006571"/>
            <a:chExt cx="2584450" cy="1581150"/>
          </a:xfrm>
        </p:grpSpPr>
        <p:sp>
          <p:nvSpPr>
            <p:cNvPr id="20" name="object 20"/>
            <p:cNvSpPr/>
            <p:nvPr/>
          </p:nvSpPr>
          <p:spPr>
            <a:xfrm>
              <a:off x="6056112" y="2006571"/>
              <a:ext cx="434699" cy="236399"/>
            </a:xfrm>
            <a:prstGeom prst="rect">
              <a:avLst/>
            </a:prstGeom>
            <a:blipFill>
              <a:blip r:embed="rId9" cstate="print"/>
              <a:stretch>
                <a:fillRect/>
              </a:stretch>
            </a:blipFill>
          </p:spPr>
          <p:txBody>
            <a:bodyPr wrap="square" lIns="0" tIns="0" rIns="0" bIns="0" rtlCol="0"/>
            <a:lstStyle/>
            <a:p>
              <a:endParaRPr/>
            </a:p>
          </p:txBody>
        </p:sp>
        <p:sp>
          <p:nvSpPr>
            <p:cNvPr id="21" name="object 21"/>
            <p:cNvSpPr/>
            <p:nvPr/>
          </p:nvSpPr>
          <p:spPr>
            <a:xfrm>
              <a:off x="5922538" y="2677444"/>
              <a:ext cx="701828" cy="133124"/>
            </a:xfrm>
            <a:prstGeom prst="rect">
              <a:avLst/>
            </a:prstGeom>
            <a:blipFill>
              <a:blip r:embed="rId10" cstate="print"/>
              <a:stretch>
                <a:fillRect/>
              </a:stretch>
            </a:blipFill>
          </p:spPr>
          <p:txBody>
            <a:bodyPr wrap="square" lIns="0" tIns="0" rIns="0" bIns="0" rtlCol="0"/>
            <a:lstStyle/>
            <a:p>
              <a:endParaRPr/>
            </a:p>
          </p:txBody>
        </p:sp>
        <p:sp>
          <p:nvSpPr>
            <p:cNvPr id="22" name="object 22"/>
            <p:cNvSpPr/>
            <p:nvPr/>
          </p:nvSpPr>
          <p:spPr>
            <a:xfrm>
              <a:off x="8236983" y="3268593"/>
              <a:ext cx="269999" cy="318549"/>
            </a:xfrm>
            <a:prstGeom prst="rect">
              <a:avLst/>
            </a:prstGeom>
            <a:blipFill>
              <a:blip r:embed="rId11" cstate="print"/>
              <a:stretch>
                <a:fillRect/>
              </a:stretch>
            </a:blipFill>
          </p:spPr>
          <p:txBody>
            <a:bodyPr wrap="square" lIns="0" tIns="0" rIns="0" bIns="0" rtlCol="0"/>
            <a:lstStyle/>
            <a:p>
              <a:endParaRPr/>
            </a:p>
          </p:txBody>
        </p:sp>
      </p:grpSp>
      <p:sp>
        <p:nvSpPr>
          <p:cNvPr id="23" name="object 23"/>
          <p:cNvSpPr txBox="1"/>
          <p:nvPr/>
        </p:nvSpPr>
        <p:spPr>
          <a:xfrm>
            <a:off x="8138531" y="3595327"/>
            <a:ext cx="455930" cy="101600"/>
          </a:xfrm>
          <a:prstGeom prst="rect">
            <a:avLst/>
          </a:prstGeom>
        </p:spPr>
        <p:txBody>
          <a:bodyPr vert="horz" wrap="square" lIns="0" tIns="12700" rIns="0" bIns="0" rtlCol="0">
            <a:spAutoFit/>
          </a:bodyPr>
          <a:lstStyle/>
          <a:p>
            <a:pPr marL="12700">
              <a:lnSpc>
                <a:spcPct val="100000"/>
              </a:lnSpc>
              <a:spcBef>
                <a:spcPts val="100"/>
              </a:spcBef>
            </a:pPr>
            <a:r>
              <a:rPr sz="500" b="1" dirty="0">
                <a:solidFill>
                  <a:srgbClr val="424242"/>
                </a:solidFill>
                <a:latin typeface="Arial"/>
                <a:cs typeface="Arial"/>
              </a:rPr>
              <a:t>Making </a:t>
            </a:r>
            <a:r>
              <a:rPr sz="500" b="1" spc="-5" dirty="0">
                <a:solidFill>
                  <a:srgbClr val="424242"/>
                </a:solidFill>
                <a:latin typeface="Arial"/>
                <a:cs typeface="Arial"/>
              </a:rPr>
              <a:t>It</a:t>
            </a:r>
            <a:r>
              <a:rPr sz="500" b="1" spc="-75" dirty="0">
                <a:solidFill>
                  <a:srgbClr val="424242"/>
                </a:solidFill>
                <a:latin typeface="Arial"/>
                <a:cs typeface="Arial"/>
              </a:rPr>
              <a:t> </a:t>
            </a:r>
            <a:r>
              <a:rPr sz="500" b="1" spc="-5" dirty="0">
                <a:solidFill>
                  <a:srgbClr val="424242"/>
                </a:solidFill>
                <a:latin typeface="Arial"/>
                <a:cs typeface="Arial"/>
              </a:rPr>
              <a:t>Rain</a:t>
            </a:r>
            <a:endParaRPr sz="500">
              <a:latin typeface="Arial"/>
              <a:cs typeface="Arial"/>
            </a:endParaRPr>
          </a:p>
        </p:txBody>
      </p:sp>
      <p:sp>
        <p:nvSpPr>
          <p:cNvPr id="24" name="object 24"/>
          <p:cNvSpPr txBox="1">
            <a:spLocks noGrp="1"/>
          </p:cNvSpPr>
          <p:nvPr>
            <p:ph type="title"/>
          </p:nvPr>
        </p:nvSpPr>
        <p:spPr>
          <a:xfrm>
            <a:off x="1137098" y="253359"/>
            <a:ext cx="2537460" cy="482600"/>
          </a:xfrm>
          <a:prstGeom prst="rect">
            <a:avLst/>
          </a:prstGeom>
        </p:spPr>
        <p:txBody>
          <a:bodyPr vert="horz" wrap="square" lIns="0" tIns="12700" rIns="0" bIns="0" rtlCol="0">
            <a:spAutoFit/>
          </a:bodyPr>
          <a:lstStyle/>
          <a:p>
            <a:pPr marL="12700">
              <a:lnSpc>
                <a:spcPct val="100000"/>
              </a:lnSpc>
              <a:spcBef>
                <a:spcPts val="100"/>
              </a:spcBef>
            </a:pPr>
            <a:r>
              <a:rPr sz="3000" spc="-5" dirty="0">
                <a:solidFill>
                  <a:srgbClr val="18469C"/>
                </a:solidFill>
              </a:rPr>
              <a:t>eXp</a:t>
            </a:r>
            <a:r>
              <a:rPr sz="3000" spc="-50" dirty="0">
                <a:solidFill>
                  <a:srgbClr val="18469C"/>
                </a:solidFill>
              </a:rPr>
              <a:t> </a:t>
            </a:r>
            <a:r>
              <a:rPr sz="3000" spc="-10" dirty="0">
                <a:solidFill>
                  <a:srgbClr val="18469C"/>
                </a:solidFill>
              </a:rPr>
              <a:t>Enterprise</a:t>
            </a:r>
            <a:endParaRPr sz="3000"/>
          </a:p>
        </p:txBody>
      </p:sp>
      <p:grpSp>
        <p:nvGrpSpPr>
          <p:cNvPr id="25" name="object 25"/>
          <p:cNvGrpSpPr/>
          <p:nvPr/>
        </p:nvGrpSpPr>
        <p:grpSpPr>
          <a:xfrm>
            <a:off x="455056" y="270411"/>
            <a:ext cx="528320" cy="528320"/>
            <a:chOff x="455056" y="270411"/>
            <a:chExt cx="528320" cy="528320"/>
          </a:xfrm>
        </p:grpSpPr>
        <p:sp>
          <p:nvSpPr>
            <p:cNvPr id="26" name="object 26"/>
            <p:cNvSpPr/>
            <p:nvPr/>
          </p:nvSpPr>
          <p:spPr>
            <a:xfrm>
              <a:off x="455056" y="270411"/>
              <a:ext cx="528320" cy="528320"/>
            </a:xfrm>
            <a:custGeom>
              <a:avLst/>
              <a:gdLst/>
              <a:ahLst/>
              <a:cxnLst/>
              <a:rect l="l" t="t" r="r" b="b"/>
              <a:pathLst>
                <a:path w="528319" h="528320">
                  <a:moveTo>
                    <a:pt x="264149" y="528298"/>
                  </a:moveTo>
                  <a:lnTo>
                    <a:pt x="216668" y="524043"/>
                  </a:lnTo>
                  <a:lnTo>
                    <a:pt x="171979" y="511772"/>
                  </a:lnTo>
                  <a:lnTo>
                    <a:pt x="130828" y="492234"/>
                  </a:lnTo>
                  <a:lnTo>
                    <a:pt x="93961" y="466173"/>
                  </a:lnTo>
                  <a:lnTo>
                    <a:pt x="62124" y="434337"/>
                  </a:lnTo>
                  <a:lnTo>
                    <a:pt x="36064" y="397470"/>
                  </a:lnTo>
                  <a:lnTo>
                    <a:pt x="16525" y="356319"/>
                  </a:lnTo>
                  <a:lnTo>
                    <a:pt x="4255" y="311630"/>
                  </a:lnTo>
                  <a:lnTo>
                    <a:pt x="0" y="264149"/>
                  </a:lnTo>
                  <a:lnTo>
                    <a:pt x="4255" y="216667"/>
                  </a:lnTo>
                  <a:lnTo>
                    <a:pt x="16525" y="171978"/>
                  </a:lnTo>
                  <a:lnTo>
                    <a:pt x="36064" y="130827"/>
                  </a:lnTo>
                  <a:lnTo>
                    <a:pt x="62124" y="93960"/>
                  </a:lnTo>
                  <a:lnTo>
                    <a:pt x="93961" y="62124"/>
                  </a:lnTo>
                  <a:lnTo>
                    <a:pt x="130828" y="36063"/>
                  </a:lnTo>
                  <a:lnTo>
                    <a:pt x="171979" y="16525"/>
                  </a:lnTo>
                  <a:lnTo>
                    <a:pt x="216668" y="4255"/>
                  </a:lnTo>
                  <a:lnTo>
                    <a:pt x="264149" y="0"/>
                  </a:lnTo>
                  <a:lnTo>
                    <a:pt x="315923" y="5122"/>
                  </a:lnTo>
                  <a:lnTo>
                    <a:pt x="365235" y="20107"/>
                  </a:lnTo>
                  <a:lnTo>
                    <a:pt x="410700" y="44380"/>
                  </a:lnTo>
                  <a:lnTo>
                    <a:pt x="450931" y="77367"/>
                  </a:lnTo>
                  <a:lnTo>
                    <a:pt x="483918" y="117598"/>
                  </a:lnTo>
                  <a:lnTo>
                    <a:pt x="508191" y="163063"/>
                  </a:lnTo>
                  <a:lnTo>
                    <a:pt x="523176" y="212375"/>
                  </a:lnTo>
                  <a:lnTo>
                    <a:pt x="528298" y="264149"/>
                  </a:lnTo>
                  <a:lnTo>
                    <a:pt x="524043" y="311630"/>
                  </a:lnTo>
                  <a:lnTo>
                    <a:pt x="511773" y="356319"/>
                  </a:lnTo>
                  <a:lnTo>
                    <a:pt x="492235" y="397470"/>
                  </a:lnTo>
                  <a:lnTo>
                    <a:pt x="466174" y="434337"/>
                  </a:lnTo>
                  <a:lnTo>
                    <a:pt x="434338" y="466173"/>
                  </a:lnTo>
                  <a:lnTo>
                    <a:pt x="397471" y="492234"/>
                  </a:lnTo>
                  <a:lnTo>
                    <a:pt x="356320" y="511772"/>
                  </a:lnTo>
                  <a:lnTo>
                    <a:pt x="311631" y="524043"/>
                  </a:lnTo>
                  <a:lnTo>
                    <a:pt x="264149" y="528298"/>
                  </a:lnTo>
                  <a:close/>
                </a:path>
              </a:pathLst>
            </a:custGeom>
            <a:solidFill>
              <a:srgbClr val="18469C"/>
            </a:solidFill>
          </p:spPr>
          <p:txBody>
            <a:bodyPr wrap="square" lIns="0" tIns="0" rIns="0" bIns="0" rtlCol="0"/>
            <a:lstStyle/>
            <a:p>
              <a:endParaRPr/>
            </a:p>
          </p:txBody>
        </p:sp>
        <p:sp>
          <p:nvSpPr>
            <p:cNvPr id="27" name="object 27"/>
            <p:cNvSpPr/>
            <p:nvPr/>
          </p:nvSpPr>
          <p:spPr>
            <a:xfrm>
              <a:off x="562411" y="413384"/>
              <a:ext cx="315595" cy="236220"/>
            </a:xfrm>
            <a:custGeom>
              <a:avLst/>
              <a:gdLst/>
              <a:ahLst/>
              <a:cxnLst/>
              <a:rect l="l" t="t" r="r" b="b"/>
              <a:pathLst>
                <a:path w="315594" h="236220">
                  <a:moveTo>
                    <a:pt x="295009" y="236207"/>
                  </a:moveTo>
                  <a:lnTo>
                    <a:pt x="21314" y="236207"/>
                  </a:lnTo>
                  <a:lnTo>
                    <a:pt x="19117" y="236112"/>
                  </a:lnTo>
                  <a:lnTo>
                    <a:pt x="0" y="217597"/>
                  </a:lnTo>
                  <a:lnTo>
                    <a:pt x="0" y="18799"/>
                  </a:lnTo>
                  <a:lnTo>
                    <a:pt x="19117" y="0"/>
                  </a:lnTo>
                  <a:lnTo>
                    <a:pt x="297206" y="0"/>
                  </a:lnTo>
                  <a:lnTo>
                    <a:pt x="313411" y="11927"/>
                  </a:lnTo>
                  <a:lnTo>
                    <a:pt x="27624" y="11927"/>
                  </a:lnTo>
                  <a:lnTo>
                    <a:pt x="26094" y="12024"/>
                  </a:lnTo>
                  <a:lnTo>
                    <a:pt x="23322" y="13169"/>
                  </a:lnTo>
                  <a:lnTo>
                    <a:pt x="21219" y="15269"/>
                  </a:lnTo>
                  <a:lnTo>
                    <a:pt x="20074" y="18037"/>
                  </a:lnTo>
                  <a:lnTo>
                    <a:pt x="20074" y="21187"/>
                  </a:lnTo>
                  <a:lnTo>
                    <a:pt x="21219" y="23954"/>
                  </a:lnTo>
                  <a:lnTo>
                    <a:pt x="23322" y="26052"/>
                  </a:lnTo>
                  <a:lnTo>
                    <a:pt x="26094" y="27197"/>
                  </a:lnTo>
                  <a:lnTo>
                    <a:pt x="27624" y="27294"/>
                  </a:lnTo>
                  <a:lnTo>
                    <a:pt x="203714" y="27294"/>
                  </a:lnTo>
                  <a:lnTo>
                    <a:pt x="205339" y="27389"/>
                  </a:lnTo>
                  <a:lnTo>
                    <a:pt x="315371" y="27389"/>
                  </a:lnTo>
                  <a:lnTo>
                    <a:pt x="315371" y="39319"/>
                  </a:lnTo>
                  <a:lnTo>
                    <a:pt x="19977" y="39319"/>
                  </a:lnTo>
                  <a:lnTo>
                    <a:pt x="19307" y="39414"/>
                  </a:lnTo>
                  <a:lnTo>
                    <a:pt x="19022" y="39892"/>
                  </a:lnTo>
                  <a:lnTo>
                    <a:pt x="19022" y="217119"/>
                  </a:lnTo>
                  <a:lnTo>
                    <a:pt x="315296" y="217119"/>
                  </a:lnTo>
                  <a:lnTo>
                    <a:pt x="315274" y="217597"/>
                  </a:lnTo>
                  <a:lnTo>
                    <a:pt x="297206" y="236112"/>
                  </a:lnTo>
                  <a:lnTo>
                    <a:pt x="295009" y="236207"/>
                  </a:lnTo>
                  <a:close/>
                </a:path>
                <a:path w="315594" h="236220">
                  <a:moveTo>
                    <a:pt x="49804" y="27294"/>
                  </a:moveTo>
                  <a:lnTo>
                    <a:pt x="27624" y="27294"/>
                  </a:lnTo>
                  <a:lnTo>
                    <a:pt x="29249" y="27197"/>
                  </a:lnTo>
                  <a:lnTo>
                    <a:pt x="32022" y="26052"/>
                  </a:lnTo>
                  <a:lnTo>
                    <a:pt x="34124" y="23954"/>
                  </a:lnTo>
                  <a:lnTo>
                    <a:pt x="35272" y="21187"/>
                  </a:lnTo>
                  <a:lnTo>
                    <a:pt x="35272" y="18037"/>
                  </a:lnTo>
                  <a:lnTo>
                    <a:pt x="34124" y="15269"/>
                  </a:lnTo>
                  <a:lnTo>
                    <a:pt x="32022" y="13169"/>
                  </a:lnTo>
                  <a:lnTo>
                    <a:pt x="29249" y="12024"/>
                  </a:lnTo>
                  <a:lnTo>
                    <a:pt x="27624" y="11927"/>
                  </a:lnTo>
                  <a:lnTo>
                    <a:pt x="49804" y="11927"/>
                  </a:lnTo>
                  <a:lnTo>
                    <a:pt x="48177" y="12024"/>
                  </a:lnTo>
                  <a:lnTo>
                    <a:pt x="45404" y="13169"/>
                  </a:lnTo>
                  <a:lnTo>
                    <a:pt x="43302" y="15269"/>
                  </a:lnTo>
                  <a:lnTo>
                    <a:pt x="42157" y="18037"/>
                  </a:lnTo>
                  <a:lnTo>
                    <a:pt x="42157" y="21187"/>
                  </a:lnTo>
                  <a:lnTo>
                    <a:pt x="43302" y="23954"/>
                  </a:lnTo>
                  <a:lnTo>
                    <a:pt x="45404" y="26052"/>
                  </a:lnTo>
                  <a:lnTo>
                    <a:pt x="48177" y="27197"/>
                  </a:lnTo>
                  <a:lnTo>
                    <a:pt x="49804" y="27294"/>
                  </a:lnTo>
                  <a:close/>
                </a:path>
                <a:path w="315594" h="236220">
                  <a:moveTo>
                    <a:pt x="71887" y="27294"/>
                  </a:moveTo>
                  <a:lnTo>
                    <a:pt x="49804" y="27294"/>
                  </a:lnTo>
                  <a:lnTo>
                    <a:pt x="51332" y="27197"/>
                  </a:lnTo>
                  <a:lnTo>
                    <a:pt x="54104" y="26052"/>
                  </a:lnTo>
                  <a:lnTo>
                    <a:pt x="56209" y="23954"/>
                  </a:lnTo>
                  <a:lnTo>
                    <a:pt x="57354" y="21187"/>
                  </a:lnTo>
                  <a:lnTo>
                    <a:pt x="57354" y="18037"/>
                  </a:lnTo>
                  <a:lnTo>
                    <a:pt x="56209" y="15269"/>
                  </a:lnTo>
                  <a:lnTo>
                    <a:pt x="54104" y="13169"/>
                  </a:lnTo>
                  <a:lnTo>
                    <a:pt x="51332" y="12024"/>
                  </a:lnTo>
                  <a:lnTo>
                    <a:pt x="49804" y="11927"/>
                  </a:lnTo>
                  <a:lnTo>
                    <a:pt x="71887" y="11927"/>
                  </a:lnTo>
                  <a:lnTo>
                    <a:pt x="70262" y="12024"/>
                  </a:lnTo>
                  <a:lnTo>
                    <a:pt x="67584" y="13169"/>
                  </a:lnTo>
                  <a:lnTo>
                    <a:pt x="65482" y="15269"/>
                  </a:lnTo>
                  <a:lnTo>
                    <a:pt x="64237" y="18037"/>
                  </a:lnTo>
                  <a:lnTo>
                    <a:pt x="64237" y="21187"/>
                  </a:lnTo>
                  <a:lnTo>
                    <a:pt x="65482" y="23954"/>
                  </a:lnTo>
                  <a:lnTo>
                    <a:pt x="67584" y="26052"/>
                  </a:lnTo>
                  <a:lnTo>
                    <a:pt x="70262" y="27197"/>
                  </a:lnTo>
                  <a:lnTo>
                    <a:pt x="71887" y="27294"/>
                  </a:lnTo>
                  <a:close/>
                </a:path>
                <a:path w="315594" h="236220">
                  <a:moveTo>
                    <a:pt x="203714" y="27294"/>
                  </a:moveTo>
                  <a:lnTo>
                    <a:pt x="71887" y="27294"/>
                  </a:lnTo>
                  <a:lnTo>
                    <a:pt x="73414" y="27197"/>
                  </a:lnTo>
                  <a:lnTo>
                    <a:pt x="76187" y="26052"/>
                  </a:lnTo>
                  <a:lnTo>
                    <a:pt x="78292" y="23954"/>
                  </a:lnTo>
                  <a:lnTo>
                    <a:pt x="79437" y="21187"/>
                  </a:lnTo>
                  <a:lnTo>
                    <a:pt x="79437" y="18037"/>
                  </a:lnTo>
                  <a:lnTo>
                    <a:pt x="78292" y="15269"/>
                  </a:lnTo>
                  <a:lnTo>
                    <a:pt x="76187" y="13169"/>
                  </a:lnTo>
                  <a:lnTo>
                    <a:pt x="73414" y="12024"/>
                  </a:lnTo>
                  <a:lnTo>
                    <a:pt x="71887" y="11927"/>
                  </a:lnTo>
                  <a:lnTo>
                    <a:pt x="205339" y="11927"/>
                  </a:lnTo>
                  <a:lnTo>
                    <a:pt x="203714" y="12024"/>
                  </a:lnTo>
                  <a:lnTo>
                    <a:pt x="200942" y="13169"/>
                  </a:lnTo>
                  <a:lnTo>
                    <a:pt x="198839" y="15269"/>
                  </a:lnTo>
                  <a:lnTo>
                    <a:pt x="197689" y="18037"/>
                  </a:lnTo>
                  <a:lnTo>
                    <a:pt x="197689" y="21187"/>
                  </a:lnTo>
                  <a:lnTo>
                    <a:pt x="198839" y="24049"/>
                  </a:lnTo>
                  <a:lnTo>
                    <a:pt x="200942" y="26149"/>
                  </a:lnTo>
                  <a:lnTo>
                    <a:pt x="203714" y="27294"/>
                  </a:lnTo>
                  <a:close/>
                </a:path>
                <a:path w="315594" h="236220">
                  <a:moveTo>
                    <a:pt x="315371" y="27389"/>
                  </a:moveTo>
                  <a:lnTo>
                    <a:pt x="288984" y="27389"/>
                  </a:lnTo>
                  <a:lnTo>
                    <a:pt x="290516" y="27294"/>
                  </a:lnTo>
                  <a:lnTo>
                    <a:pt x="293289" y="26149"/>
                  </a:lnTo>
                  <a:lnTo>
                    <a:pt x="295391" y="24049"/>
                  </a:lnTo>
                  <a:lnTo>
                    <a:pt x="296536" y="21187"/>
                  </a:lnTo>
                  <a:lnTo>
                    <a:pt x="296536" y="18037"/>
                  </a:lnTo>
                  <a:lnTo>
                    <a:pt x="295391" y="15269"/>
                  </a:lnTo>
                  <a:lnTo>
                    <a:pt x="293289" y="13264"/>
                  </a:lnTo>
                  <a:lnTo>
                    <a:pt x="290516" y="12024"/>
                  </a:lnTo>
                  <a:lnTo>
                    <a:pt x="288984" y="11927"/>
                  </a:lnTo>
                  <a:lnTo>
                    <a:pt x="313411" y="11927"/>
                  </a:lnTo>
                  <a:lnTo>
                    <a:pt x="314509" y="14602"/>
                  </a:lnTo>
                  <a:lnTo>
                    <a:pt x="315274" y="18799"/>
                  </a:lnTo>
                  <a:lnTo>
                    <a:pt x="315371" y="27389"/>
                  </a:lnTo>
                  <a:close/>
                </a:path>
                <a:path w="315594" h="236220">
                  <a:moveTo>
                    <a:pt x="315296" y="217119"/>
                  </a:moveTo>
                  <a:lnTo>
                    <a:pt x="296059" y="217119"/>
                  </a:lnTo>
                  <a:lnTo>
                    <a:pt x="296346" y="216929"/>
                  </a:lnTo>
                  <a:lnTo>
                    <a:pt x="296346" y="39414"/>
                  </a:lnTo>
                  <a:lnTo>
                    <a:pt x="296059" y="39319"/>
                  </a:lnTo>
                  <a:lnTo>
                    <a:pt x="315371" y="39319"/>
                  </a:lnTo>
                  <a:lnTo>
                    <a:pt x="315296" y="217119"/>
                  </a:lnTo>
                  <a:close/>
                </a:path>
              </a:pathLst>
            </a:custGeom>
            <a:solidFill>
              <a:srgbClr val="FFFFFF"/>
            </a:solidFill>
          </p:spPr>
          <p:txBody>
            <a:bodyPr wrap="square" lIns="0" tIns="0" rIns="0" bIns="0" rtlCol="0"/>
            <a:lstStyle/>
            <a:p>
              <a:endParaRPr/>
            </a:p>
          </p:txBody>
        </p:sp>
        <p:sp>
          <p:nvSpPr>
            <p:cNvPr id="28" name="object 28"/>
            <p:cNvSpPr/>
            <p:nvPr/>
          </p:nvSpPr>
          <p:spPr>
            <a:xfrm>
              <a:off x="602273" y="482576"/>
              <a:ext cx="236122" cy="118054"/>
            </a:xfrm>
            <a:prstGeom prst="rect">
              <a:avLst/>
            </a:prstGeom>
            <a:blipFill>
              <a:blip r:embed="rId12" cstate="print"/>
              <a:stretch>
                <a:fillRect/>
              </a:stretch>
            </a:blipFill>
          </p:spPr>
          <p:txBody>
            <a:bodyPr wrap="square" lIns="0" tIns="0" rIns="0" bIns="0" rtlCol="0"/>
            <a:lstStyle/>
            <a:p>
              <a:endParaRPr/>
            </a:p>
          </p:txBody>
        </p:sp>
      </p:gr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257869" y="4419641"/>
            <a:ext cx="953848" cy="495249"/>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3456863" y="0"/>
            <a:ext cx="5687695" cy="5143500"/>
          </a:xfrm>
          <a:custGeom>
            <a:avLst/>
            <a:gdLst/>
            <a:ahLst/>
            <a:cxnLst/>
            <a:rect l="l" t="t" r="r" b="b"/>
            <a:pathLst>
              <a:path w="5687695" h="5143500">
                <a:moveTo>
                  <a:pt x="2461869" y="0"/>
                </a:moveTo>
                <a:lnTo>
                  <a:pt x="125450" y="0"/>
                </a:lnTo>
                <a:lnTo>
                  <a:pt x="1275422" y="1554200"/>
                </a:lnTo>
                <a:lnTo>
                  <a:pt x="2461869" y="0"/>
                </a:lnTo>
                <a:close/>
              </a:path>
              <a:path w="5687695" h="5143500">
                <a:moveTo>
                  <a:pt x="5687111" y="6985"/>
                </a:moveTo>
                <a:lnTo>
                  <a:pt x="3895941" y="6985"/>
                </a:lnTo>
                <a:lnTo>
                  <a:pt x="0" y="5129542"/>
                </a:lnTo>
                <a:lnTo>
                  <a:pt x="2982938" y="5136515"/>
                </a:lnTo>
                <a:lnTo>
                  <a:pt x="3491712" y="4439577"/>
                </a:lnTo>
                <a:lnTo>
                  <a:pt x="4021391" y="5143500"/>
                </a:lnTo>
                <a:lnTo>
                  <a:pt x="5687111" y="5143500"/>
                </a:lnTo>
                <a:lnTo>
                  <a:pt x="5687111" y="4439577"/>
                </a:lnTo>
                <a:lnTo>
                  <a:pt x="5687111" y="3371202"/>
                </a:lnTo>
                <a:lnTo>
                  <a:pt x="5004117" y="2488120"/>
                </a:lnTo>
                <a:lnTo>
                  <a:pt x="5687111" y="1577454"/>
                </a:lnTo>
                <a:lnTo>
                  <a:pt x="5687111" y="6985"/>
                </a:lnTo>
                <a:close/>
              </a:path>
            </a:pathLst>
          </a:custGeom>
          <a:solidFill>
            <a:srgbClr val="E1E2E4">
              <a:alpha val="44309"/>
            </a:srgbClr>
          </a:solidFill>
        </p:spPr>
        <p:txBody>
          <a:bodyPr wrap="square" lIns="0" tIns="0" rIns="0" bIns="0" rtlCol="0"/>
          <a:lstStyle/>
          <a:p>
            <a:endParaRPr/>
          </a:p>
        </p:txBody>
      </p:sp>
      <p:sp>
        <p:nvSpPr>
          <p:cNvPr id="4" name="object 4"/>
          <p:cNvSpPr txBox="1">
            <a:spLocks noGrp="1"/>
          </p:cNvSpPr>
          <p:nvPr>
            <p:ph type="title"/>
          </p:nvPr>
        </p:nvSpPr>
        <p:spPr>
          <a:xfrm>
            <a:off x="1136174" y="253359"/>
            <a:ext cx="4401185" cy="482600"/>
          </a:xfrm>
          <a:prstGeom prst="rect">
            <a:avLst/>
          </a:prstGeom>
        </p:spPr>
        <p:txBody>
          <a:bodyPr vert="horz" wrap="square" lIns="0" tIns="12700" rIns="0" bIns="0" rtlCol="0">
            <a:spAutoFit/>
          </a:bodyPr>
          <a:lstStyle/>
          <a:p>
            <a:pPr marL="12700">
              <a:lnSpc>
                <a:spcPct val="100000"/>
              </a:lnSpc>
              <a:spcBef>
                <a:spcPts val="100"/>
              </a:spcBef>
            </a:pPr>
            <a:r>
              <a:rPr sz="3000" spc="-20" dirty="0">
                <a:solidFill>
                  <a:srgbClr val="18469C"/>
                </a:solidFill>
              </a:rPr>
              <a:t>Transaction</a:t>
            </a:r>
            <a:r>
              <a:rPr sz="3000" spc="-60" dirty="0">
                <a:solidFill>
                  <a:srgbClr val="18469C"/>
                </a:solidFill>
              </a:rPr>
              <a:t> </a:t>
            </a:r>
            <a:r>
              <a:rPr sz="3000" spc="-10" dirty="0">
                <a:solidFill>
                  <a:srgbClr val="18469C"/>
                </a:solidFill>
              </a:rPr>
              <a:t>Management</a:t>
            </a:r>
            <a:endParaRPr sz="3000"/>
          </a:p>
        </p:txBody>
      </p:sp>
      <p:sp>
        <p:nvSpPr>
          <p:cNvPr id="5" name="object 5"/>
          <p:cNvSpPr txBox="1"/>
          <p:nvPr/>
        </p:nvSpPr>
        <p:spPr>
          <a:xfrm>
            <a:off x="441424" y="1014394"/>
            <a:ext cx="4207510" cy="2453005"/>
          </a:xfrm>
          <a:prstGeom prst="rect">
            <a:avLst/>
          </a:prstGeom>
        </p:spPr>
        <p:txBody>
          <a:bodyPr vert="horz" wrap="square" lIns="0" tIns="12700" rIns="0" bIns="0" rtlCol="0">
            <a:spAutoFit/>
          </a:bodyPr>
          <a:lstStyle/>
          <a:p>
            <a:pPr marL="12700" marR="5080">
              <a:lnSpc>
                <a:spcPct val="114999"/>
              </a:lnSpc>
              <a:spcBef>
                <a:spcPts val="100"/>
              </a:spcBef>
            </a:pPr>
            <a:r>
              <a:rPr sz="1600" b="0" spc="-30" dirty="0">
                <a:solidFill>
                  <a:srgbClr val="343A42"/>
                </a:solidFill>
                <a:latin typeface="Roboto Lt"/>
                <a:cs typeface="Roboto Lt"/>
              </a:rPr>
              <a:t>eXp’s </a:t>
            </a:r>
            <a:r>
              <a:rPr sz="1600" b="0" spc="-10" dirty="0">
                <a:solidFill>
                  <a:srgbClr val="343A42"/>
                </a:solidFill>
                <a:latin typeface="Roboto Lt"/>
                <a:cs typeface="Roboto Lt"/>
              </a:rPr>
              <a:t>transaction management </a:t>
            </a:r>
            <a:r>
              <a:rPr sz="1600" b="0" spc="-5" dirty="0">
                <a:solidFill>
                  <a:srgbClr val="343A42"/>
                </a:solidFill>
                <a:latin typeface="Roboto Lt"/>
                <a:cs typeface="Roboto Lt"/>
              </a:rPr>
              <a:t>platform </a:t>
            </a:r>
            <a:r>
              <a:rPr sz="1600" b="0" spc="-10" dirty="0">
                <a:solidFill>
                  <a:srgbClr val="343A42"/>
                </a:solidFill>
                <a:latin typeface="Roboto Lt"/>
                <a:cs typeface="Roboto Lt"/>
              </a:rPr>
              <a:t>allows  </a:t>
            </a:r>
            <a:r>
              <a:rPr sz="1600" b="0" spc="-5" dirty="0">
                <a:solidFill>
                  <a:srgbClr val="343A42"/>
                </a:solidFill>
                <a:latin typeface="Roboto Lt"/>
                <a:cs typeface="Roboto Lt"/>
              </a:rPr>
              <a:t>agents </a:t>
            </a:r>
            <a:r>
              <a:rPr sz="1600" b="0" spc="-10" dirty="0">
                <a:solidFill>
                  <a:srgbClr val="343A42"/>
                </a:solidFill>
                <a:latin typeface="Roboto Lt"/>
                <a:cs typeface="Roboto Lt"/>
              </a:rPr>
              <a:t>to </a:t>
            </a:r>
            <a:r>
              <a:rPr sz="1600" b="0" spc="-5" dirty="0">
                <a:solidFill>
                  <a:srgbClr val="343A42"/>
                </a:solidFill>
                <a:latin typeface="Roboto Lt"/>
                <a:cs typeface="Roboto Lt"/>
              </a:rPr>
              <a:t>manage their </a:t>
            </a:r>
            <a:r>
              <a:rPr sz="1600" b="0" spc="-10" dirty="0">
                <a:solidFill>
                  <a:srgbClr val="343A42"/>
                </a:solidFill>
                <a:latin typeface="Roboto Lt"/>
                <a:cs typeface="Roboto Lt"/>
              </a:rPr>
              <a:t>transactions from  beginning to </a:t>
            </a:r>
            <a:r>
              <a:rPr sz="1600" b="0" spc="-5" dirty="0">
                <a:solidFill>
                  <a:srgbClr val="343A42"/>
                </a:solidFill>
                <a:latin typeface="Roboto Lt"/>
                <a:cs typeface="Roboto Lt"/>
              </a:rPr>
              <a:t>close </a:t>
            </a:r>
            <a:r>
              <a:rPr sz="1600" b="0" dirty="0">
                <a:solidFill>
                  <a:srgbClr val="343A42"/>
                </a:solidFill>
                <a:latin typeface="Roboto Lt"/>
                <a:cs typeface="Roboto Lt"/>
              </a:rPr>
              <a:t>— </a:t>
            </a:r>
            <a:r>
              <a:rPr sz="1600" b="0" spc="-10" dirty="0">
                <a:solidFill>
                  <a:srgbClr val="343A42"/>
                </a:solidFill>
                <a:latin typeface="Roboto Lt"/>
                <a:cs typeface="Roboto Lt"/>
              </a:rPr>
              <a:t>totally</a:t>
            </a:r>
            <a:r>
              <a:rPr sz="1600" b="0" dirty="0">
                <a:solidFill>
                  <a:srgbClr val="343A42"/>
                </a:solidFill>
                <a:latin typeface="Roboto Lt"/>
                <a:cs typeface="Roboto Lt"/>
              </a:rPr>
              <a:t> </a:t>
            </a:r>
            <a:r>
              <a:rPr sz="1600" b="0" spc="-10" dirty="0">
                <a:solidFill>
                  <a:srgbClr val="343A42"/>
                </a:solidFill>
                <a:latin typeface="Roboto Lt"/>
                <a:cs typeface="Roboto Lt"/>
              </a:rPr>
              <a:t>paperless.</a:t>
            </a:r>
            <a:endParaRPr sz="1600">
              <a:latin typeface="Roboto Lt"/>
              <a:cs typeface="Roboto Lt"/>
            </a:endParaRPr>
          </a:p>
          <a:p>
            <a:pPr>
              <a:lnSpc>
                <a:spcPct val="100000"/>
              </a:lnSpc>
            </a:pPr>
            <a:endParaRPr sz="1800">
              <a:latin typeface="Roboto Lt"/>
              <a:cs typeface="Roboto Lt"/>
            </a:endParaRPr>
          </a:p>
          <a:p>
            <a:pPr marL="469900" indent="-351790">
              <a:lnSpc>
                <a:spcPct val="100000"/>
              </a:lnSpc>
              <a:spcBef>
                <a:spcPts val="1570"/>
              </a:spcBef>
              <a:buFont typeface="Arial"/>
              <a:buChar char="●"/>
              <a:tabLst>
                <a:tab pos="469265" algn="l"/>
                <a:tab pos="469900" algn="l"/>
              </a:tabLst>
            </a:pPr>
            <a:r>
              <a:rPr sz="1600" b="0" spc="-10" dirty="0">
                <a:solidFill>
                  <a:srgbClr val="343A42"/>
                </a:solidFill>
                <a:latin typeface="Roboto Lt"/>
                <a:cs typeface="Roboto Lt"/>
              </a:rPr>
              <a:t>Review transactions from </a:t>
            </a:r>
            <a:r>
              <a:rPr sz="1600" b="0" spc="-5" dirty="0">
                <a:solidFill>
                  <a:srgbClr val="343A42"/>
                </a:solidFill>
                <a:latin typeface="Roboto Lt"/>
                <a:cs typeface="Roboto Lt"/>
              </a:rPr>
              <a:t>any</a:t>
            </a:r>
            <a:r>
              <a:rPr sz="1600" b="0" dirty="0">
                <a:solidFill>
                  <a:srgbClr val="343A42"/>
                </a:solidFill>
                <a:latin typeface="Roboto Lt"/>
                <a:cs typeface="Roboto Lt"/>
              </a:rPr>
              <a:t> </a:t>
            </a:r>
            <a:r>
              <a:rPr sz="1600" b="0" spc="-10" dirty="0">
                <a:solidFill>
                  <a:srgbClr val="343A42"/>
                </a:solidFill>
                <a:latin typeface="Roboto Lt"/>
                <a:cs typeface="Roboto Lt"/>
              </a:rPr>
              <a:t>device</a:t>
            </a:r>
            <a:endParaRPr sz="1600">
              <a:latin typeface="Roboto Lt"/>
              <a:cs typeface="Roboto Lt"/>
            </a:endParaRPr>
          </a:p>
          <a:p>
            <a:pPr marL="469900" indent="-351790">
              <a:lnSpc>
                <a:spcPct val="100000"/>
              </a:lnSpc>
              <a:spcBef>
                <a:spcPts val="285"/>
              </a:spcBef>
              <a:buFont typeface="Arial"/>
              <a:buChar char="●"/>
              <a:tabLst>
                <a:tab pos="469265" algn="l"/>
                <a:tab pos="469900" algn="l"/>
              </a:tabLst>
            </a:pPr>
            <a:r>
              <a:rPr sz="1600" b="0" spc="-5" dirty="0">
                <a:solidFill>
                  <a:srgbClr val="343A42"/>
                </a:solidFill>
                <a:latin typeface="Roboto Lt"/>
                <a:cs typeface="Roboto Lt"/>
              </a:rPr>
              <a:t>Sign </a:t>
            </a:r>
            <a:r>
              <a:rPr sz="1600" b="0" spc="-10" dirty="0">
                <a:solidFill>
                  <a:srgbClr val="343A42"/>
                </a:solidFill>
                <a:latin typeface="Roboto Lt"/>
                <a:cs typeface="Roboto Lt"/>
              </a:rPr>
              <a:t>documents digitally</a:t>
            </a:r>
            <a:endParaRPr sz="1600">
              <a:latin typeface="Roboto Lt"/>
              <a:cs typeface="Roboto Lt"/>
            </a:endParaRPr>
          </a:p>
          <a:p>
            <a:pPr marL="469265" marR="1351280" indent="-351790">
              <a:lnSpc>
                <a:spcPct val="114999"/>
              </a:lnSpc>
              <a:buFont typeface="Arial"/>
              <a:buChar char="●"/>
              <a:tabLst>
                <a:tab pos="469265" algn="l"/>
                <a:tab pos="469900" algn="l"/>
              </a:tabLst>
            </a:pPr>
            <a:r>
              <a:rPr sz="1600" b="0" spc="-5" dirty="0">
                <a:solidFill>
                  <a:srgbClr val="343A42"/>
                </a:solidFill>
                <a:latin typeface="Roboto Lt"/>
                <a:cs typeface="Roboto Lt"/>
              </a:rPr>
              <a:t>Run </a:t>
            </a:r>
            <a:r>
              <a:rPr sz="1600" b="0" spc="-10" dirty="0">
                <a:solidFill>
                  <a:srgbClr val="343A42"/>
                </a:solidFill>
                <a:latin typeface="Roboto Lt"/>
                <a:cs typeface="Roboto Lt"/>
              </a:rPr>
              <a:t>your </a:t>
            </a:r>
            <a:r>
              <a:rPr sz="1600" b="0" spc="-5" dirty="0">
                <a:solidFill>
                  <a:srgbClr val="343A42"/>
                </a:solidFill>
                <a:latin typeface="Roboto Lt"/>
                <a:cs typeface="Roboto Lt"/>
              </a:rPr>
              <a:t>business </a:t>
            </a:r>
            <a:r>
              <a:rPr sz="1600" b="0" spc="-10" dirty="0">
                <a:solidFill>
                  <a:srgbClr val="343A42"/>
                </a:solidFill>
                <a:latin typeface="Roboto Lt"/>
                <a:cs typeface="Roboto Lt"/>
              </a:rPr>
              <a:t>with  top-grade security</a:t>
            </a:r>
            <a:r>
              <a:rPr sz="1600" b="0" spc="-45" dirty="0">
                <a:solidFill>
                  <a:srgbClr val="343A42"/>
                </a:solidFill>
                <a:latin typeface="Roboto Lt"/>
                <a:cs typeface="Roboto Lt"/>
              </a:rPr>
              <a:t> </a:t>
            </a:r>
            <a:r>
              <a:rPr sz="1600" b="0" spc="-10" dirty="0">
                <a:solidFill>
                  <a:srgbClr val="343A42"/>
                </a:solidFill>
                <a:latin typeface="Roboto Lt"/>
                <a:cs typeface="Roboto Lt"/>
              </a:rPr>
              <a:t>features</a:t>
            </a:r>
            <a:endParaRPr sz="1600">
              <a:latin typeface="Roboto Lt"/>
              <a:cs typeface="Roboto Lt"/>
            </a:endParaRPr>
          </a:p>
        </p:txBody>
      </p:sp>
      <p:grpSp>
        <p:nvGrpSpPr>
          <p:cNvPr id="6" name="object 6"/>
          <p:cNvGrpSpPr/>
          <p:nvPr/>
        </p:nvGrpSpPr>
        <p:grpSpPr>
          <a:xfrm>
            <a:off x="454131" y="270411"/>
            <a:ext cx="528320" cy="528320"/>
            <a:chOff x="454131" y="270411"/>
            <a:chExt cx="528320" cy="528320"/>
          </a:xfrm>
        </p:grpSpPr>
        <p:sp>
          <p:nvSpPr>
            <p:cNvPr id="7" name="object 7"/>
            <p:cNvSpPr/>
            <p:nvPr/>
          </p:nvSpPr>
          <p:spPr>
            <a:xfrm>
              <a:off x="454131" y="270411"/>
              <a:ext cx="528320" cy="528320"/>
            </a:xfrm>
            <a:custGeom>
              <a:avLst/>
              <a:gdLst/>
              <a:ahLst/>
              <a:cxnLst/>
              <a:rect l="l" t="t" r="r" b="b"/>
              <a:pathLst>
                <a:path w="528319" h="528320">
                  <a:moveTo>
                    <a:pt x="264149" y="528298"/>
                  </a:moveTo>
                  <a:lnTo>
                    <a:pt x="216668" y="524043"/>
                  </a:lnTo>
                  <a:lnTo>
                    <a:pt x="171979" y="511772"/>
                  </a:lnTo>
                  <a:lnTo>
                    <a:pt x="130828" y="492234"/>
                  </a:lnTo>
                  <a:lnTo>
                    <a:pt x="93961" y="466173"/>
                  </a:lnTo>
                  <a:lnTo>
                    <a:pt x="62124" y="434337"/>
                  </a:lnTo>
                  <a:lnTo>
                    <a:pt x="36064" y="397470"/>
                  </a:lnTo>
                  <a:lnTo>
                    <a:pt x="16525" y="356319"/>
                  </a:lnTo>
                  <a:lnTo>
                    <a:pt x="4255" y="311630"/>
                  </a:lnTo>
                  <a:lnTo>
                    <a:pt x="0" y="264149"/>
                  </a:lnTo>
                  <a:lnTo>
                    <a:pt x="4255" y="216667"/>
                  </a:lnTo>
                  <a:lnTo>
                    <a:pt x="16525" y="171978"/>
                  </a:lnTo>
                  <a:lnTo>
                    <a:pt x="36064" y="130827"/>
                  </a:lnTo>
                  <a:lnTo>
                    <a:pt x="62124" y="93960"/>
                  </a:lnTo>
                  <a:lnTo>
                    <a:pt x="93961" y="62124"/>
                  </a:lnTo>
                  <a:lnTo>
                    <a:pt x="130828" y="36063"/>
                  </a:lnTo>
                  <a:lnTo>
                    <a:pt x="171979" y="16525"/>
                  </a:lnTo>
                  <a:lnTo>
                    <a:pt x="216668" y="4255"/>
                  </a:lnTo>
                  <a:lnTo>
                    <a:pt x="264149" y="0"/>
                  </a:lnTo>
                  <a:lnTo>
                    <a:pt x="315923" y="5122"/>
                  </a:lnTo>
                  <a:lnTo>
                    <a:pt x="365235" y="20107"/>
                  </a:lnTo>
                  <a:lnTo>
                    <a:pt x="410700" y="44380"/>
                  </a:lnTo>
                  <a:lnTo>
                    <a:pt x="450931" y="77367"/>
                  </a:lnTo>
                  <a:lnTo>
                    <a:pt x="483918" y="117598"/>
                  </a:lnTo>
                  <a:lnTo>
                    <a:pt x="508191" y="163063"/>
                  </a:lnTo>
                  <a:lnTo>
                    <a:pt x="523176" y="212375"/>
                  </a:lnTo>
                  <a:lnTo>
                    <a:pt x="528298" y="264149"/>
                  </a:lnTo>
                  <a:lnTo>
                    <a:pt x="524043" y="311630"/>
                  </a:lnTo>
                  <a:lnTo>
                    <a:pt x="511773" y="356319"/>
                  </a:lnTo>
                  <a:lnTo>
                    <a:pt x="492235" y="397470"/>
                  </a:lnTo>
                  <a:lnTo>
                    <a:pt x="466174" y="434337"/>
                  </a:lnTo>
                  <a:lnTo>
                    <a:pt x="434338" y="466173"/>
                  </a:lnTo>
                  <a:lnTo>
                    <a:pt x="397471" y="492234"/>
                  </a:lnTo>
                  <a:lnTo>
                    <a:pt x="356320" y="511772"/>
                  </a:lnTo>
                  <a:lnTo>
                    <a:pt x="311631" y="524043"/>
                  </a:lnTo>
                  <a:lnTo>
                    <a:pt x="264149" y="528298"/>
                  </a:lnTo>
                  <a:close/>
                </a:path>
              </a:pathLst>
            </a:custGeom>
            <a:solidFill>
              <a:srgbClr val="18469C"/>
            </a:solidFill>
          </p:spPr>
          <p:txBody>
            <a:bodyPr wrap="square" lIns="0" tIns="0" rIns="0" bIns="0" rtlCol="0"/>
            <a:lstStyle/>
            <a:p>
              <a:endParaRPr/>
            </a:p>
          </p:txBody>
        </p:sp>
        <p:sp>
          <p:nvSpPr>
            <p:cNvPr id="8" name="object 8"/>
            <p:cNvSpPr/>
            <p:nvPr/>
          </p:nvSpPr>
          <p:spPr>
            <a:xfrm>
              <a:off x="578581" y="405764"/>
              <a:ext cx="279399" cy="257564"/>
            </a:xfrm>
            <a:prstGeom prst="rect">
              <a:avLst/>
            </a:prstGeom>
            <a:blipFill>
              <a:blip r:embed="rId3" cstate="print"/>
              <a:stretch>
                <a:fillRect/>
              </a:stretch>
            </a:blipFill>
          </p:spPr>
          <p:txBody>
            <a:bodyPr wrap="square" lIns="0" tIns="0" rIns="0" bIns="0" rtlCol="0"/>
            <a:lstStyle/>
            <a:p>
              <a:endParaRPr/>
            </a:p>
          </p:txBody>
        </p:sp>
      </p:grpSp>
      <p:grpSp>
        <p:nvGrpSpPr>
          <p:cNvPr id="9" name="object 9"/>
          <p:cNvGrpSpPr/>
          <p:nvPr/>
        </p:nvGrpSpPr>
        <p:grpSpPr>
          <a:xfrm>
            <a:off x="5015814" y="761848"/>
            <a:ext cx="4056379" cy="3371850"/>
            <a:chOff x="5015814" y="761848"/>
            <a:chExt cx="4056379" cy="3371850"/>
          </a:xfrm>
        </p:grpSpPr>
        <p:sp>
          <p:nvSpPr>
            <p:cNvPr id="10" name="object 10"/>
            <p:cNvSpPr/>
            <p:nvPr/>
          </p:nvSpPr>
          <p:spPr>
            <a:xfrm>
              <a:off x="5225889" y="1155322"/>
              <a:ext cx="3635942" cy="2244795"/>
            </a:xfrm>
            <a:prstGeom prst="rect">
              <a:avLst/>
            </a:prstGeom>
            <a:blipFill>
              <a:blip r:embed="rId4" cstate="print"/>
              <a:stretch>
                <a:fillRect/>
              </a:stretch>
            </a:blipFill>
          </p:spPr>
          <p:txBody>
            <a:bodyPr wrap="square" lIns="0" tIns="0" rIns="0" bIns="0" rtlCol="0"/>
            <a:lstStyle/>
            <a:p>
              <a:endParaRPr/>
            </a:p>
          </p:txBody>
        </p:sp>
        <p:sp>
          <p:nvSpPr>
            <p:cNvPr id="11" name="object 11"/>
            <p:cNvSpPr/>
            <p:nvPr/>
          </p:nvSpPr>
          <p:spPr>
            <a:xfrm>
              <a:off x="5015814" y="761848"/>
              <a:ext cx="4056091" cy="3371468"/>
            </a:xfrm>
            <a:prstGeom prst="rect">
              <a:avLst/>
            </a:prstGeom>
            <a:blipFill>
              <a:blip r:embed="rId5" cstate="print"/>
              <a:stretch>
                <a:fillRect/>
              </a:stretch>
            </a:blipFill>
          </p:spPr>
          <p:txBody>
            <a:bodyPr wrap="square" lIns="0" tIns="0" rIns="0" bIns="0" rtlCol="0"/>
            <a:lstStyle/>
            <a:p>
              <a:endParaRPr/>
            </a:p>
          </p:txBody>
        </p:sp>
      </p:gr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5598413" y="0"/>
            <a:ext cx="3545840" cy="5143500"/>
          </a:xfrm>
          <a:custGeom>
            <a:avLst/>
            <a:gdLst/>
            <a:ahLst/>
            <a:cxnLst/>
            <a:rect l="l" t="t" r="r" b="b"/>
            <a:pathLst>
              <a:path w="3545840" h="5143500">
                <a:moveTo>
                  <a:pt x="0" y="5143489"/>
                </a:moveTo>
                <a:lnTo>
                  <a:pt x="0" y="0"/>
                </a:lnTo>
                <a:lnTo>
                  <a:pt x="3545567" y="0"/>
                </a:lnTo>
                <a:lnTo>
                  <a:pt x="3545567" y="5143489"/>
                </a:lnTo>
                <a:lnTo>
                  <a:pt x="0" y="5143489"/>
                </a:lnTo>
                <a:close/>
              </a:path>
            </a:pathLst>
          </a:custGeom>
          <a:solidFill>
            <a:srgbClr val="699ABC"/>
          </a:solidFill>
        </p:spPr>
        <p:txBody>
          <a:bodyPr wrap="square" lIns="0" tIns="0" rIns="0" bIns="0" rtlCol="0"/>
          <a:lstStyle/>
          <a:p>
            <a:endParaRPr/>
          </a:p>
        </p:txBody>
      </p:sp>
      <p:sp>
        <p:nvSpPr>
          <p:cNvPr id="3" name="object 3"/>
          <p:cNvSpPr/>
          <p:nvPr/>
        </p:nvSpPr>
        <p:spPr>
          <a:xfrm>
            <a:off x="257869" y="4419641"/>
            <a:ext cx="953848" cy="495249"/>
          </a:xfrm>
          <a:prstGeom prst="rect">
            <a:avLst/>
          </a:prstGeom>
          <a:blipFill>
            <a:blip r:embed="rId2" cstate="print"/>
            <a:stretch>
              <a:fillRect/>
            </a:stretch>
          </a:blipFill>
        </p:spPr>
        <p:txBody>
          <a:bodyPr wrap="square" lIns="0" tIns="0" rIns="0" bIns="0" rtlCol="0"/>
          <a:lstStyle/>
          <a:p>
            <a:endParaRPr/>
          </a:p>
        </p:txBody>
      </p:sp>
      <p:sp>
        <p:nvSpPr>
          <p:cNvPr id="4" name="object 4"/>
          <p:cNvSpPr txBox="1">
            <a:spLocks noGrp="1"/>
          </p:cNvSpPr>
          <p:nvPr>
            <p:ph type="title"/>
          </p:nvPr>
        </p:nvSpPr>
        <p:spPr>
          <a:xfrm>
            <a:off x="1137098" y="253359"/>
            <a:ext cx="3590925" cy="482600"/>
          </a:xfrm>
          <a:prstGeom prst="rect">
            <a:avLst/>
          </a:prstGeom>
        </p:spPr>
        <p:txBody>
          <a:bodyPr vert="horz" wrap="square" lIns="0" tIns="12700" rIns="0" bIns="0" rtlCol="0">
            <a:spAutoFit/>
          </a:bodyPr>
          <a:lstStyle/>
          <a:p>
            <a:pPr marL="12700">
              <a:lnSpc>
                <a:spcPct val="100000"/>
              </a:lnSpc>
              <a:spcBef>
                <a:spcPts val="100"/>
              </a:spcBef>
            </a:pPr>
            <a:r>
              <a:rPr sz="3000" spc="-5" dirty="0">
                <a:solidFill>
                  <a:srgbClr val="18469C"/>
                </a:solidFill>
              </a:rPr>
              <a:t>Community</a:t>
            </a:r>
            <a:r>
              <a:rPr sz="3000" spc="-60" dirty="0">
                <a:solidFill>
                  <a:srgbClr val="18469C"/>
                </a:solidFill>
              </a:rPr>
              <a:t> </a:t>
            </a:r>
            <a:r>
              <a:rPr sz="3000" spc="-10" dirty="0">
                <a:solidFill>
                  <a:srgbClr val="18469C"/>
                </a:solidFill>
              </a:rPr>
              <a:t>Platform</a:t>
            </a:r>
            <a:endParaRPr sz="3000"/>
          </a:p>
        </p:txBody>
      </p:sp>
      <p:sp>
        <p:nvSpPr>
          <p:cNvPr id="5" name="object 5"/>
          <p:cNvSpPr txBox="1"/>
          <p:nvPr/>
        </p:nvSpPr>
        <p:spPr>
          <a:xfrm>
            <a:off x="429674" y="1014394"/>
            <a:ext cx="3632835" cy="2956560"/>
          </a:xfrm>
          <a:prstGeom prst="rect">
            <a:avLst/>
          </a:prstGeom>
        </p:spPr>
        <p:txBody>
          <a:bodyPr vert="horz" wrap="square" lIns="0" tIns="12700" rIns="0" bIns="0" rtlCol="0">
            <a:spAutoFit/>
          </a:bodyPr>
          <a:lstStyle/>
          <a:p>
            <a:pPr marL="12700" marR="5080">
              <a:lnSpc>
                <a:spcPct val="114999"/>
              </a:lnSpc>
              <a:spcBef>
                <a:spcPts val="100"/>
              </a:spcBef>
            </a:pPr>
            <a:r>
              <a:rPr sz="1600" b="0" spc="-10" dirty="0">
                <a:solidFill>
                  <a:srgbClr val="343A42"/>
                </a:solidFill>
                <a:latin typeface="Roboto Lt"/>
                <a:cs typeface="Roboto Lt"/>
              </a:rPr>
              <a:t>Workplace </a:t>
            </a:r>
            <a:r>
              <a:rPr sz="1600" b="0" spc="-5" dirty="0">
                <a:solidFill>
                  <a:srgbClr val="343A42"/>
                </a:solidFill>
                <a:latin typeface="Roboto Lt"/>
                <a:cs typeface="Roboto Lt"/>
              </a:rPr>
              <a:t>is an </a:t>
            </a:r>
            <a:r>
              <a:rPr sz="1600" b="0" spc="-10" dirty="0">
                <a:solidFill>
                  <a:srgbClr val="343A42"/>
                </a:solidFill>
                <a:latin typeface="Roboto Lt"/>
                <a:cs typeface="Roboto Lt"/>
              </a:rPr>
              <a:t>easy-to-use  collaboration platform, </a:t>
            </a:r>
            <a:r>
              <a:rPr sz="1600" b="0" spc="-5" dirty="0">
                <a:solidFill>
                  <a:srgbClr val="343A42"/>
                </a:solidFill>
                <a:latin typeface="Roboto Lt"/>
                <a:cs typeface="Roboto Lt"/>
              </a:rPr>
              <a:t>a lot </a:t>
            </a:r>
            <a:r>
              <a:rPr sz="1600" b="0" spc="-10" dirty="0">
                <a:solidFill>
                  <a:srgbClr val="343A42"/>
                </a:solidFill>
                <a:latin typeface="Roboto Lt"/>
                <a:cs typeface="Roboto Lt"/>
              </a:rPr>
              <a:t>like  Facebook, </a:t>
            </a:r>
            <a:r>
              <a:rPr sz="1600" b="0" spc="-5" dirty="0">
                <a:solidFill>
                  <a:srgbClr val="343A42"/>
                </a:solidFill>
                <a:latin typeface="Roboto Lt"/>
                <a:cs typeface="Roboto Lt"/>
              </a:rPr>
              <a:t>but built for the world of</a:t>
            </a:r>
            <a:r>
              <a:rPr sz="1600" b="0" spc="-40" dirty="0">
                <a:solidFill>
                  <a:srgbClr val="343A42"/>
                </a:solidFill>
                <a:latin typeface="Roboto Lt"/>
                <a:cs typeface="Roboto Lt"/>
              </a:rPr>
              <a:t> </a:t>
            </a:r>
            <a:r>
              <a:rPr sz="1600" b="0" spc="-10" dirty="0">
                <a:solidFill>
                  <a:srgbClr val="343A42"/>
                </a:solidFill>
                <a:latin typeface="Roboto Lt"/>
                <a:cs typeface="Roboto Lt"/>
              </a:rPr>
              <a:t>work.</a:t>
            </a:r>
            <a:endParaRPr sz="1600">
              <a:latin typeface="Roboto Lt"/>
              <a:cs typeface="Roboto Lt"/>
            </a:endParaRPr>
          </a:p>
          <a:p>
            <a:pPr marL="469900" indent="-351790" algn="just">
              <a:lnSpc>
                <a:spcPct val="100000"/>
              </a:lnSpc>
              <a:spcBef>
                <a:spcPts val="1285"/>
              </a:spcBef>
              <a:buFont typeface="Arial"/>
              <a:buChar char="●"/>
              <a:tabLst>
                <a:tab pos="469900" algn="l"/>
              </a:tabLst>
            </a:pPr>
            <a:r>
              <a:rPr sz="1600" b="0" spc="-5" dirty="0">
                <a:solidFill>
                  <a:srgbClr val="343A42"/>
                </a:solidFill>
                <a:latin typeface="Roboto Lt"/>
                <a:cs typeface="Roboto Lt"/>
              </a:rPr>
              <a:t>Discuss </a:t>
            </a:r>
            <a:r>
              <a:rPr sz="1600" b="0" spc="-10" dirty="0">
                <a:solidFill>
                  <a:srgbClr val="343A42"/>
                </a:solidFill>
                <a:latin typeface="Roboto Lt"/>
                <a:cs typeface="Roboto Lt"/>
              </a:rPr>
              <a:t>topics </a:t>
            </a:r>
            <a:r>
              <a:rPr sz="1600" b="0" spc="-5" dirty="0">
                <a:solidFill>
                  <a:srgbClr val="343A42"/>
                </a:solidFill>
                <a:latin typeface="Roboto Lt"/>
                <a:cs typeface="Roboto Lt"/>
              </a:rPr>
              <a:t>and</a:t>
            </a:r>
            <a:r>
              <a:rPr sz="1600" b="0" spc="-10" dirty="0">
                <a:solidFill>
                  <a:srgbClr val="343A42"/>
                </a:solidFill>
                <a:latin typeface="Roboto Lt"/>
                <a:cs typeface="Roboto Lt"/>
              </a:rPr>
              <a:t> projects</a:t>
            </a:r>
            <a:endParaRPr sz="1600">
              <a:latin typeface="Roboto Lt"/>
              <a:cs typeface="Roboto Lt"/>
            </a:endParaRPr>
          </a:p>
          <a:p>
            <a:pPr marL="469900" indent="-351790" algn="just">
              <a:lnSpc>
                <a:spcPct val="100000"/>
              </a:lnSpc>
              <a:spcBef>
                <a:spcPts val="290"/>
              </a:spcBef>
              <a:buFont typeface="Arial"/>
              <a:buChar char="●"/>
              <a:tabLst>
                <a:tab pos="469900" algn="l"/>
              </a:tabLst>
            </a:pPr>
            <a:r>
              <a:rPr sz="1600" b="0" spc="-10" dirty="0">
                <a:solidFill>
                  <a:srgbClr val="343A42"/>
                </a:solidFill>
                <a:latin typeface="Roboto Lt"/>
                <a:cs typeface="Roboto Lt"/>
              </a:rPr>
              <a:t>Share announcements</a:t>
            </a:r>
            <a:endParaRPr sz="1600">
              <a:latin typeface="Roboto Lt"/>
              <a:cs typeface="Roboto Lt"/>
            </a:endParaRPr>
          </a:p>
          <a:p>
            <a:pPr marL="469265" marR="611505" indent="-351790" algn="just">
              <a:lnSpc>
                <a:spcPct val="114999"/>
              </a:lnSpc>
              <a:buFont typeface="Arial"/>
              <a:buChar char="●"/>
              <a:tabLst>
                <a:tab pos="469900" algn="l"/>
              </a:tabLst>
            </a:pPr>
            <a:r>
              <a:rPr sz="1600" b="0" spc="-10" dirty="0">
                <a:solidFill>
                  <a:srgbClr val="343A42"/>
                </a:solidFill>
                <a:latin typeface="Roboto Lt"/>
                <a:cs typeface="Roboto Lt"/>
              </a:rPr>
              <a:t>Communicate instantly with  your </a:t>
            </a:r>
            <a:r>
              <a:rPr sz="1600" b="0" spc="-5" dirty="0">
                <a:solidFill>
                  <a:srgbClr val="343A42"/>
                </a:solidFill>
                <a:latin typeface="Roboto Lt"/>
                <a:cs typeface="Roboto Lt"/>
              </a:rPr>
              <a:t>team and others </a:t>
            </a:r>
            <a:r>
              <a:rPr sz="1600" b="0" spc="-10" dirty="0">
                <a:solidFill>
                  <a:srgbClr val="343A42"/>
                </a:solidFill>
                <a:latin typeface="Roboto Lt"/>
                <a:cs typeface="Roboto Lt"/>
              </a:rPr>
              <a:t>across  </a:t>
            </a:r>
            <a:r>
              <a:rPr sz="1600" b="0" spc="-5" dirty="0">
                <a:solidFill>
                  <a:srgbClr val="343A42"/>
                </a:solidFill>
                <a:latin typeface="Roboto Lt"/>
                <a:cs typeface="Roboto Lt"/>
              </a:rPr>
              <a:t>the</a:t>
            </a:r>
            <a:r>
              <a:rPr sz="1600" b="0" spc="-10" dirty="0">
                <a:solidFill>
                  <a:srgbClr val="343A42"/>
                </a:solidFill>
                <a:latin typeface="Roboto Lt"/>
                <a:cs typeface="Roboto Lt"/>
              </a:rPr>
              <a:t> company</a:t>
            </a:r>
            <a:endParaRPr sz="1600">
              <a:latin typeface="Roboto Lt"/>
              <a:cs typeface="Roboto Lt"/>
            </a:endParaRPr>
          </a:p>
          <a:p>
            <a:pPr marL="469265" marR="854710" indent="-351790" algn="just">
              <a:lnSpc>
                <a:spcPct val="114999"/>
              </a:lnSpc>
              <a:buFont typeface="Arial"/>
              <a:buChar char="●"/>
              <a:tabLst>
                <a:tab pos="469900" algn="l"/>
              </a:tabLst>
            </a:pPr>
            <a:r>
              <a:rPr sz="1600" b="0" spc="-10" dirty="0">
                <a:solidFill>
                  <a:srgbClr val="343A42"/>
                </a:solidFill>
                <a:latin typeface="Roboto Lt"/>
                <a:cs typeface="Roboto Lt"/>
              </a:rPr>
              <a:t>Broadcast live </a:t>
            </a:r>
            <a:r>
              <a:rPr sz="1600" b="0" spc="-5" dirty="0">
                <a:solidFill>
                  <a:srgbClr val="343A42"/>
                </a:solidFill>
                <a:latin typeface="Roboto Lt"/>
                <a:cs typeface="Roboto Lt"/>
              </a:rPr>
              <a:t>video </a:t>
            </a:r>
            <a:r>
              <a:rPr sz="1600" b="0" spc="-10" dirty="0">
                <a:solidFill>
                  <a:srgbClr val="343A42"/>
                </a:solidFill>
                <a:latin typeface="Roboto Lt"/>
                <a:cs typeface="Roboto Lt"/>
              </a:rPr>
              <a:t>and  </a:t>
            </a:r>
            <a:r>
              <a:rPr sz="1600" b="0" spc="-5" dirty="0">
                <a:solidFill>
                  <a:srgbClr val="343A42"/>
                </a:solidFill>
                <a:latin typeface="Roboto Lt"/>
                <a:cs typeface="Roboto Lt"/>
              </a:rPr>
              <a:t>view past </a:t>
            </a:r>
            <a:r>
              <a:rPr sz="1600" b="0" spc="-10" dirty="0">
                <a:solidFill>
                  <a:srgbClr val="343A42"/>
                </a:solidFill>
                <a:latin typeface="Roboto Lt"/>
                <a:cs typeface="Roboto Lt"/>
              </a:rPr>
              <a:t>recorded</a:t>
            </a:r>
            <a:r>
              <a:rPr sz="1600" b="0" spc="-60" dirty="0">
                <a:solidFill>
                  <a:srgbClr val="343A42"/>
                </a:solidFill>
                <a:latin typeface="Roboto Lt"/>
                <a:cs typeface="Roboto Lt"/>
              </a:rPr>
              <a:t> </a:t>
            </a:r>
            <a:r>
              <a:rPr sz="1600" b="0" spc="-10" dirty="0">
                <a:solidFill>
                  <a:srgbClr val="343A42"/>
                </a:solidFill>
                <a:latin typeface="Roboto Lt"/>
                <a:cs typeface="Roboto Lt"/>
              </a:rPr>
              <a:t>videos</a:t>
            </a:r>
            <a:endParaRPr sz="1600">
              <a:latin typeface="Roboto Lt"/>
              <a:cs typeface="Roboto Lt"/>
            </a:endParaRPr>
          </a:p>
        </p:txBody>
      </p:sp>
      <p:grpSp>
        <p:nvGrpSpPr>
          <p:cNvPr id="6" name="object 6"/>
          <p:cNvGrpSpPr/>
          <p:nvPr/>
        </p:nvGrpSpPr>
        <p:grpSpPr>
          <a:xfrm>
            <a:off x="4492690" y="1319572"/>
            <a:ext cx="4651375" cy="3032760"/>
            <a:chOff x="4492690" y="1319572"/>
            <a:chExt cx="4651375" cy="3032760"/>
          </a:xfrm>
        </p:grpSpPr>
        <p:sp>
          <p:nvSpPr>
            <p:cNvPr id="7" name="object 7"/>
            <p:cNvSpPr/>
            <p:nvPr/>
          </p:nvSpPr>
          <p:spPr>
            <a:xfrm>
              <a:off x="5093314" y="1489419"/>
              <a:ext cx="3849592" cy="2360947"/>
            </a:xfrm>
            <a:prstGeom prst="rect">
              <a:avLst/>
            </a:prstGeom>
            <a:blipFill>
              <a:blip r:embed="rId3" cstate="print"/>
              <a:stretch>
                <a:fillRect/>
              </a:stretch>
            </a:blipFill>
          </p:spPr>
          <p:txBody>
            <a:bodyPr wrap="square" lIns="0" tIns="0" rIns="0" bIns="0" rtlCol="0"/>
            <a:lstStyle/>
            <a:p>
              <a:endParaRPr/>
            </a:p>
          </p:txBody>
        </p:sp>
        <p:sp>
          <p:nvSpPr>
            <p:cNvPr id="8" name="object 8"/>
            <p:cNvSpPr/>
            <p:nvPr/>
          </p:nvSpPr>
          <p:spPr>
            <a:xfrm>
              <a:off x="4492690" y="1319572"/>
              <a:ext cx="4651290" cy="3032693"/>
            </a:xfrm>
            <a:prstGeom prst="rect">
              <a:avLst/>
            </a:prstGeom>
            <a:blipFill>
              <a:blip r:embed="rId4" cstate="print"/>
              <a:stretch>
                <a:fillRect/>
              </a:stretch>
            </a:blipFill>
          </p:spPr>
          <p:txBody>
            <a:bodyPr wrap="square" lIns="0" tIns="0" rIns="0" bIns="0" rtlCol="0"/>
            <a:lstStyle/>
            <a:p>
              <a:endParaRPr/>
            </a:p>
          </p:txBody>
        </p:sp>
        <p:sp>
          <p:nvSpPr>
            <p:cNvPr id="9" name="object 9"/>
            <p:cNvSpPr/>
            <p:nvPr/>
          </p:nvSpPr>
          <p:spPr>
            <a:xfrm>
              <a:off x="6546186" y="2391047"/>
              <a:ext cx="2298595" cy="1459319"/>
            </a:xfrm>
            <a:prstGeom prst="rect">
              <a:avLst/>
            </a:prstGeom>
            <a:blipFill>
              <a:blip r:embed="rId5" cstate="print"/>
              <a:stretch>
                <a:fillRect/>
              </a:stretch>
            </a:blipFill>
          </p:spPr>
          <p:txBody>
            <a:bodyPr wrap="square" lIns="0" tIns="0" rIns="0" bIns="0" rtlCol="0"/>
            <a:lstStyle/>
            <a:p>
              <a:endParaRPr/>
            </a:p>
          </p:txBody>
        </p:sp>
      </p:grpSp>
      <p:grpSp>
        <p:nvGrpSpPr>
          <p:cNvPr id="10" name="object 10"/>
          <p:cNvGrpSpPr/>
          <p:nvPr/>
        </p:nvGrpSpPr>
        <p:grpSpPr>
          <a:xfrm>
            <a:off x="455056" y="270411"/>
            <a:ext cx="528320" cy="528320"/>
            <a:chOff x="455056" y="270411"/>
            <a:chExt cx="528320" cy="528320"/>
          </a:xfrm>
        </p:grpSpPr>
        <p:sp>
          <p:nvSpPr>
            <p:cNvPr id="11" name="object 11"/>
            <p:cNvSpPr/>
            <p:nvPr/>
          </p:nvSpPr>
          <p:spPr>
            <a:xfrm>
              <a:off x="455056" y="270411"/>
              <a:ext cx="528320" cy="528320"/>
            </a:xfrm>
            <a:custGeom>
              <a:avLst/>
              <a:gdLst/>
              <a:ahLst/>
              <a:cxnLst/>
              <a:rect l="l" t="t" r="r" b="b"/>
              <a:pathLst>
                <a:path w="528319" h="528320">
                  <a:moveTo>
                    <a:pt x="264149" y="528298"/>
                  </a:moveTo>
                  <a:lnTo>
                    <a:pt x="216668" y="524043"/>
                  </a:lnTo>
                  <a:lnTo>
                    <a:pt x="171979" y="511772"/>
                  </a:lnTo>
                  <a:lnTo>
                    <a:pt x="130828" y="492234"/>
                  </a:lnTo>
                  <a:lnTo>
                    <a:pt x="93961" y="466173"/>
                  </a:lnTo>
                  <a:lnTo>
                    <a:pt x="62124" y="434337"/>
                  </a:lnTo>
                  <a:lnTo>
                    <a:pt x="36064" y="397470"/>
                  </a:lnTo>
                  <a:lnTo>
                    <a:pt x="16525" y="356319"/>
                  </a:lnTo>
                  <a:lnTo>
                    <a:pt x="4255" y="311630"/>
                  </a:lnTo>
                  <a:lnTo>
                    <a:pt x="0" y="264149"/>
                  </a:lnTo>
                  <a:lnTo>
                    <a:pt x="4255" y="216667"/>
                  </a:lnTo>
                  <a:lnTo>
                    <a:pt x="16525" y="171978"/>
                  </a:lnTo>
                  <a:lnTo>
                    <a:pt x="36064" y="130827"/>
                  </a:lnTo>
                  <a:lnTo>
                    <a:pt x="62124" y="93960"/>
                  </a:lnTo>
                  <a:lnTo>
                    <a:pt x="93961" y="62124"/>
                  </a:lnTo>
                  <a:lnTo>
                    <a:pt x="130828" y="36063"/>
                  </a:lnTo>
                  <a:lnTo>
                    <a:pt x="171979" y="16525"/>
                  </a:lnTo>
                  <a:lnTo>
                    <a:pt x="216668" y="4255"/>
                  </a:lnTo>
                  <a:lnTo>
                    <a:pt x="264149" y="0"/>
                  </a:lnTo>
                  <a:lnTo>
                    <a:pt x="315923" y="5122"/>
                  </a:lnTo>
                  <a:lnTo>
                    <a:pt x="365235" y="20107"/>
                  </a:lnTo>
                  <a:lnTo>
                    <a:pt x="410700" y="44380"/>
                  </a:lnTo>
                  <a:lnTo>
                    <a:pt x="450931" y="77367"/>
                  </a:lnTo>
                  <a:lnTo>
                    <a:pt x="483918" y="117598"/>
                  </a:lnTo>
                  <a:lnTo>
                    <a:pt x="508191" y="163063"/>
                  </a:lnTo>
                  <a:lnTo>
                    <a:pt x="523176" y="212375"/>
                  </a:lnTo>
                  <a:lnTo>
                    <a:pt x="528298" y="264149"/>
                  </a:lnTo>
                  <a:lnTo>
                    <a:pt x="524043" y="311630"/>
                  </a:lnTo>
                  <a:lnTo>
                    <a:pt x="511773" y="356319"/>
                  </a:lnTo>
                  <a:lnTo>
                    <a:pt x="492235" y="397470"/>
                  </a:lnTo>
                  <a:lnTo>
                    <a:pt x="466174" y="434337"/>
                  </a:lnTo>
                  <a:lnTo>
                    <a:pt x="434338" y="466173"/>
                  </a:lnTo>
                  <a:lnTo>
                    <a:pt x="397471" y="492234"/>
                  </a:lnTo>
                  <a:lnTo>
                    <a:pt x="356320" y="511772"/>
                  </a:lnTo>
                  <a:lnTo>
                    <a:pt x="311631" y="524043"/>
                  </a:lnTo>
                  <a:lnTo>
                    <a:pt x="264149" y="528298"/>
                  </a:lnTo>
                  <a:close/>
                </a:path>
              </a:pathLst>
            </a:custGeom>
            <a:solidFill>
              <a:srgbClr val="18469C"/>
            </a:solidFill>
          </p:spPr>
          <p:txBody>
            <a:bodyPr wrap="square" lIns="0" tIns="0" rIns="0" bIns="0" rtlCol="0"/>
            <a:lstStyle/>
            <a:p>
              <a:endParaRPr/>
            </a:p>
          </p:txBody>
        </p:sp>
        <p:sp>
          <p:nvSpPr>
            <p:cNvPr id="12" name="object 12"/>
            <p:cNvSpPr/>
            <p:nvPr/>
          </p:nvSpPr>
          <p:spPr>
            <a:xfrm>
              <a:off x="575113" y="381109"/>
              <a:ext cx="288159" cy="306899"/>
            </a:xfrm>
            <a:prstGeom prst="rect">
              <a:avLst/>
            </a:prstGeom>
            <a:blipFill>
              <a:blip r:embed="rId6" cstate="print"/>
              <a:stretch>
                <a:fillRect/>
              </a:stretch>
            </a:blipFill>
          </p:spPr>
          <p:txBody>
            <a:bodyPr wrap="square" lIns="0" tIns="0" rIns="0" bIns="0" rtlCol="0"/>
            <a:lstStyle/>
            <a:p>
              <a:endParaRPr/>
            </a:p>
          </p:txBody>
        </p:sp>
      </p:gr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257869" y="4419641"/>
            <a:ext cx="953848" cy="495249"/>
          </a:xfrm>
          <a:prstGeom prst="rect">
            <a:avLst/>
          </a:prstGeom>
          <a:blipFill>
            <a:blip r:embed="rId2" cstate="print"/>
            <a:stretch>
              <a:fillRect/>
            </a:stretch>
          </a:blipFill>
        </p:spPr>
        <p:txBody>
          <a:bodyPr wrap="square" lIns="0" tIns="0" rIns="0" bIns="0" rtlCol="0"/>
          <a:lstStyle/>
          <a:p>
            <a:endParaRPr/>
          </a:p>
        </p:txBody>
      </p:sp>
      <p:grpSp>
        <p:nvGrpSpPr>
          <p:cNvPr id="3" name="object 3"/>
          <p:cNvGrpSpPr/>
          <p:nvPr/>
        </p:nvGrpSpPr>
        <p:grpSpPr>
          <a:xfrm>
            <a:off x="3456868" y="0"/>
            <a:ext cx="5687695" cy="5143500"/>
            <a:chOff x="3456868" y="0"/>
            <a:chExt cx="5687695" cy="5143500"/>
          </a:xfrm>
        </p:grpSpPr>
        <p:sp>
          <p:nvSpPr>
            <p:cNvPr id="4" name="object 4"/>
            <p:cNvSpPr/>
            <p:nvPr/>
          </p:nvSpPr>
          <p:spPr>
            <a:xfrm>
              <a:off x="3456863" y="0"/>
              <a:ext cx="5687695" cy="5143500"/>
            </a:xfrm>
            <a:custGeom>
              <a:avLst/>
              <a:gdLst/>
              <a:ahLst/>
              <a:cxnLst/>
              <a:rect l="l" t="t" r="r" b="b"/>
              <a:pathLst>
                <a:path w="5687695" h="5143500">
                  <a:moveTo>
                    <a:pt x="2461869" y="0"/>
                  </a:moveTo>
                  <a:lnTo>
                    <a:pt x="125450" y="0"/>
                  </a:lnTo>
                  <a:lnTo>
                    <a:pt x="1275422" y="1554200"/>
                  </a:lnTo>
                  <a:lnTo>
                    <a:pt x="2461869" y="0"/>
                  </a:lnTo>
                  <a:close/>
                </a:path>
                <a:path w="5687695" h="5143500">
                  <a:moveTo>
                    <a:pt x="5687111" y="6985"/>
                  </a:moveTo>
                  <a:lnTo>
                    <a:pt x="3895941" y="6985"/>
                  </a:lnTo>
                  <a:lnTo>
                    <a:pt x="0" y="5129542"/>
                  </a:lnTo>
                  <a:lnTo>
                    <a:pt x="2982938" y="5136515"/>
                  </a:lnTo>
                  <a:lnTo>
                    <a:pt x="3491712" y="4439577"/>
                  </a:lnTo>
                  <a:lnTo>
                    <a:pt x="4021391" y="5143500"/>
                  </a:lnTo>
                  <a:lnTo>
                    <a:pt x="5687111" y="5143500"/>
                  </a:lnTo>
                  <a:lnTo>
                    <a:pt x="5687111" y="4439577"/>
                  </a:lnTo>
                  <a:lnTo>
                    <a:pt x="5687111" y="3371202"/>
                  </a:lnTo>
                  <a:lnTo>
                    <a:pt x="5004117" y="2488120"/>
                  </a:lnTo>
                  <a:lnTo>
                    <a:pt x="5687111" y="1577454"/>
                  </a:lnTo>
                  <a:lnTo>
                    <a:pt x="5687111" y="6985"/>
                  </a:lnTo>
                  <a:close/>
                </a:path>
              </a:pathLst>
            </a:custGeom>
            <a:solidFill>
              <a:srgbClr val="E1E2E4">
                <a:alpha val="44309"/>
              </a:srgbClr>
            </a:solidFill>
          </p:spPr>
          <p:txBody>
            <a:bodyPr wrap="square" lIns="0" tIns="0" rIns="0" bIns="0" rtlCol="0"/>
            <a:lstStyle/>
            <a:p>
              <a:endParaRPr/>
            </a:p>
          </p:txBody>
        </p:sp>
        <p:sp>
          <p:nvSpPr>
            <p:cNvPr id="5" name="object 5"/>
            <p:cNvSpPr/>
            <p:nvPr/>
          </p:nvSpPr>
          <p:spPr>
            <a:xfrm>
              <a:off x="5219614" y="1176497"/>
              <a:ext cx="3671617" cy="2323970"/>
            </a:xfrm>
            <a:prstGeom prst="rect">
              <a:avLst/>
            </a:prstGeom>
            <a:blipFill>
              <a:blip r:embed="rId3" cstate="print"/>
              <a:stretch>
                <a:fillRect/>
              </a:stretch>
            </a:blipFill>
          </p:spPr>
          <p:txBody>
            <a:bodyPr wrap="square" lIns="0" tIns="0" rIns="0" bIns="0" rtlCol="0"/>
            <a:lstStyle/>
            <a:p>
              <a:endParaRPr/>
            </a:p>
          </p:txBody>
        </p:sp>
      </p:grpSp>
      <p:sp>
        <p:nvSpPr>
          <p:cNvPr id="6" name="object 6"/>
          <p:cNvSpPr txBox="1">
            <a:spLocks noGrp="1"/>
          </p:cNvSpPr>
          <p:nvPr>
            <p:ph type="title"/>
          </p:nvPr>
        </p:nvSpPr>
        <p:spPr>
          <a:xfrm>
            <a:off x="1136165" y="253359"/>
            <a:ext cx="4095750" cy="482600"/>
          </a:xfrm>
          <a:prstGeom prst="rect">
            <a:avLst/>
          </a:prstGeom>
        </p:spPr>
        <p:txBody>
          <a:bodyPr vert="horz" wrap="square" lIns="0" tIns="12700" rIns="0" bIns="0" rtlCol="0">
            <a:spAutoFit/>
          </a:bodyPr>
          <a:lstStyle/>
          <a:p>
            <a:pPr marL="12700">
              <a:lnSpc>
                <a:spcPct val="100000"/>
              </a:lnSpc>
              <a:spcBef>
                <a:spcPts val="100"/>
              </a:spcBef>
            </a:pPr>
            <a:r>
              <a:rPr sz="3000" spc="-5" dirty="0">
                <a:solidFill>
                  <a:srgbClr val="18469C"/>
                </a:solidFill>
              </a:rPr>
              <a:t>CRM </a:t>
            </a:r>
            <a:r>
              <a:rPr sz="3000" dirty="0">
                <a:solidFill>
                  <a:srgbClr val="18469C"/>
                </a:solidFill>
              </a:rPr>
              <a:t>&amp; </a:t>
            </a:r>
            <a:r>
              <a:rPr sz="3000" spc="-5" dirty="0">
                <a:solidFill>
                  <a:srgbClr val="18469C"/>
                </a:solidFill>
              </a:rPr>
              <a:t>Lead</a:t>
            </a:r>
            <a:r>
              <a:rPr sz="3000" spc="-90" dirty="0">
                <a:solidFill>
                  <a:srgbClr val="18469C"/>
                </a:solidFill>
              </a:rPr>
              <a:t> </a:t>
            </a:r>
            <a:r>
              <a:rPr sz="3000" spc="-10" dirty="0">
                <a:solidFill>
                  <a:srgbClr val="18469C"/>
                </a:solidFill>
              </a:rPr>
              <a:t>Generation</a:t>
            </a:r>
            <a:endParaRPr sz="3000"/>
          </a:p>
        </p:txBody>
      </p:sp>
      <p:sp>
        <p:nvSpPr>
          <p:cNvPr id="7" name="object 7"/>
          <p:cNvSpPr/>
          <p:nvPr/>
        </p:nvSpPr>
        <p:spPr>
          <a:xfrm>
            <a:off x="5015814" y="761848"/>
            <a:ext cx="4056091" cy="3352943"/>
          </a:xfrm>
          <a:prstGeom prst="rect">
            <a:avLst/>
          </a:prstGeom>
          <a:blipFill>
            <a:blip r:embed="rId4" cstate="print"/>
            <a:stretch>
              <a:fillRect/>
            </a:stretch>
          </a:blipFill>
        </p:spPr>
        <p:txBody>
          <a:bodyPr wrap="square" lIns="0" tIns="0" rIns="0" bIns="0" rtlCol="0"/>
          <a:lstStyle/>
          <a:p>
            <a:endParaRPr/>
          </a:p>
        </p:txBody>
      </p:sp>
      <p:sp>
        <p:nvSpPr>
          <p:cNvPr id="8" name="object 8"/>
          <p:cNvSpPr txBox="1"/>
          <p:nvPr/>
        </p:nvSpPr>
        <p:spPr>
          <a:xfrm>
            <a:off x="441417" y="995992"/>
            <a:ext cx="4458970" cy="2978785"/>
          </a:xfrm>
          <a:prstGeom prst="rect">
            <a:avLst/>
          </a:prstGeom>
        </p:spPr>
        <p:txBody>
          <a:bodyPr vert="horz" wrap="square" lIns="0" tIns="12700" rIns="0" bIns="0" rtlCol="0">
            <a:spAutoFit/>
          </a:bodyPr>
          <a:lstStyle/>
          <a:p>
            <a:pPr marL="12700" marR="504190">
              <a:lnSpc>
                <a:spcPct val="114999"/>
              </a:lnSpc>
              <a:spcBef>
                <a:spcPts val="100"/>
              </a:spcBef>
            </a:pPr>
            <a:r>
              <a:rPr sz="1600" b="0" spc="-5" dirty="0">
                <a:solidFill>
                  <a:srgbClr val="343A42"/>
                </a:solidFill>
                <a:latin typeface="Roboto Lt"/>
                <a:cs typeface="Roboto Lt"/>
              </a:rPr>
              <a:t>Agents and teams use </a:t>
            </a:r>
            <a:r>
              <a:rPr sz="1600" b="0" spc="-10" dirty="0">
                <a:solidFill>
                  <a:srgbClr val="343A42"/>
                </a:solidFill>
                <a:latin typeface="Roboto Lt"/>
                <a:cs typeface="Roboto Lt"/>
              </a:rPr>
              <a:t>tools provided by eXp  </a:t>
            </a:r>
            <a:r>
              <a:rPr sz="1600" b="0" spc="-5" dirty="0">
                <a:solidFill>
                  <a:srgbClr val="343A42"/>
                </a:solidFill>
                <a:latin typeface="Roboto Lt"/>
                <a:cs typeface="Roboto Lt"/>
              </a:rPr>
              <a:t>Realty daily </a:t>
            </a:r>
            <a:r>
              <a:rPr sz="1600" b="0" spc="-10" dirty="0">
                <a:solidFill>
                  <a:srgbClr val="343A42"/>
                </a:solidFill>
                <a:latin typeface="Roboto Lt"/>
                <a:cs typeface="Roboto Lt"/>
              </a:rPr>
              <a:t>to drive more </a:t>
            </a:r>
            <a:r>
              <a:rPr sz="1600" b="0" spc="-5" dirty="0">
                <a:solidFill>
                  <a:srgbClr val="343A42"/>
                </a:solidFill>
                <a:latin typeface="Roboto Lt"/>
                <a:cs typeface="Roboto Lt"/>
              </a:rPr>
              <a:t>leads and</a:t>
            </a:r>
            <a:r>
              <a:rPr sz="1600" b="0" spc="-10" dirty="0">
                <a:solidFill>
                  <a:srgbClr val="343A42"/>
                </a:solidFill>
                <a:latin typeface="Roboto Lt"/>
                <a:cs typeface="Roboto Lt"/>
              </a:rPr>
              <a:t> deals.</a:t>
            </a:r>
            <a:endParaRPr sz="1600">
              <a:latin typeface="Roboto Lt"/>
              <a:cs typeface="Roboto Lt"/>
            </a:endParaRPr>
          </a:p>
          <a:p>
            <a:pPr marL="12700" marR="5080">
              <a:lnSpc>
                <a:spcPct val="114999"/>
              </a:lnSpc>
            </a:pPr>
            <a:r>
              <a:rPr sz="1600" b="0" spc="-5" dirty="0">
                <a:solidFill>
                  <a:srgbClr val="343A42"/>
                </a:solidFill>
                <a:latin typeface="Roboto Lt"/>
                <a:cs typeface="Roboto Lt"/>
              </a:rPr>
              <a:t>Manage </a:t>
            </a:r>
            <a:r>
              <a:rPr sz="1600" b="0" spc="-10" dirty="0">
                <a:solidFill>
                  <a:srgbClr val="343A42"/>
                </a:solidFill>
                <a:latin typeface="Roboto Lt"/>
                <a:cs typeface="Roboto Lt"/>
              </a:rPr>
              <a:t>customer interactions </a:t>
            </a:r>
            <a:r>
              <a:rPr sz="1600" b="0" spc="-5" dirty="0">
                <a:solidFill>
                  <a:srgbClr val="343A42"/>
                </a:solidFill>
                <a:latin typeface="Roboto Lt"/>
                <a:cs typeface="Roboto Lt"/>
              </a:rPr>
              <a:t>and </a:t>
            </a:r>
            <a:r>
              <a:rPr sz="1600" b="0" spc="-10" dirty="0">
                <a:solidFill>
                  <a:srgbClr val="343A42"/>
                </a:solidFill>
                <a:latin typeface="Roboto Lt"/>
                <a:cs typeface="Roboto Lt"/>
              </a:rPr>
              <a:t>share </a:t>
            </a:r>
            <a:r>
              <a:rPr sz="1600" b="0" spc="-5" dirty="0">
                <a:solidFill>
                  <a:srgbClr val="343A42"/>
                </a:solidFill>
                <a:latin typeface="Roboto Lt"/>
                <a:cs typeface="Roboto Lt"/>
              </a:rPr>
              <a:t>property  </a:t>
            </a:r>
            <a:r>
              <a:rPr sz="1600" b="0" spc="-10" dirty="0">
                <a:solidFill>
                  <a:srgbClr val="343A42"/>
                </a:solidFill>
                <a:latin typeface="Roboto Lt"/>
                <a:cs typeface="Roboto Lt"/>
              </a:rPr>
              <a:t>information.</a:t>
            </a:r>
            <a:endParaRPr sz="1600">
              <a:latin typeface="Roboto Lt"/>
              <a:cs typeface="Roboto Lt"/>
            </a:endParaRPr>
          </a:p>
          <a:p>
            <a:pPr>
              <a:lnSpc>
                <a:spcPct val="100000"/>
              </a:lnSpc>
              <a:spcBef>
                <a:spcPts val="15"/>
              </a:spcBef>
            </a:pPr>
            <a:endParaRPr sz="2550">
              <a:latin typeface="Roboto Lt"/>
              <a:cs typeface="Roboto Lt"/>
            </a:endParaRPr>
          </a:p>
          <a:p>
            <a:pPr marL="469265" marR="52069" indent="-351790">
              <a:lnSpc>
                <a:spcPct val="114999"/>
              </a:lnSpc>
              <a:buFont typeface="Arial"/>
              <a:buChar char="●"/>
              <a:tabLst>
                <a:tab pos="469265" algn="l"/>
                <a:tab pos="469900" algn="l"/>
              </a:tabLst>
            </a:pPr>
            <a:r>
              <a:rPr sz="1600" b="0" spc="-5" dirty="0">
                <a:solidFill>
                  <a:srgbClr val="343A42"/>
                </a:solidFill>
                <a:latin typeface="Roboto Lt"/>
                <a:cs typeface="Roboto Lt"/>
              </a:rPr>
              <a:t>Powerful lead </a:t>
            </a:r>
            <a:r>
              <a:rPr sz="1600" b="0" spc="-10" dirty="0">
                <a:solidFill>
                  <a:srgbClr val="343A42"/>
                </a:solidFill>
                <a:latin typeface="Roboto Lt"/>
                <a:cs typeface="Roboto Lt"/>
              </a:rPr>
              <a:t>generation platforms provided  </a:t>
            </a:r>
            <a:r>
              <a:rPr sz="1600" b="0" spc="-5" dirty="0">
                <a:solidFill>
                  <a:srgbClr val="343A42"/>
                </a:solidFill>
                <a:latin typeface="Roboto Lt"/>
                <a:cs typeface="Roboto Lt"/>
              </a:rPr>
              <a:t>at no </a:t>
            </a:r>
            <a:r>
              <a:rPr sz="1600" b="0" spc="-10" dirty="0">
                <a:solidFill>
                  <a:srgbClr val="343A42"/>
                </a:solidFill>
                <a:latin typeface="Roboto Lt"/>
                <a:cs typeface="Roboto Lt"/>
              </a:rPr>
              <a:t>additional cost</a:t>
            </a:r>
            <a:endParaRPr sz="1600">
              <a:latin typeface="Roboto Lt"/>
              <a:cs typeface="Roboto Lt"/>
            </a:endParaRPr>
          </a:p>
          <a:p>
            <a:pPr marL="469265" marR="196215" indent="-351790">
              <a:lnSpc>
                <a:spcPct val="114999"/>
              </a:lnSpc>
              <a:buFont typeface="Arial"/>
              <a:buChar char="●"/>
              <a:tabLst>
                <a:tab pos="469265" algn="l"/>
                <a:tab pos="469900" algn="l"/>
              </a:tabLst>
            </a:pPr>
            <a:r>
              <a:rPr sz="1600" b="0" spc="-10" dirty="0">
                <a:solidFill>
                  <a:srgbClr val="343A42"/>
                </a:solidFill>
                <a:latin typeface="Roboto Lt"/>
                <a:cs typeface="Roboto Lt"/>
              </a:rPr>
              <a:t>Integrate listings </a:t>
            </a:r>
            <a:r>
              <a:rPr sz="1600" b="0" spc="-5" dirty="0">
                <a:solidFill>
                  <a:srgbClr val="343A42"/>
                </a:solidFill>
                <a:latin typeface="Roboto Lt"/>
                <a:cs typeface="Roboto Lt"/>
              </a:rPr>
              <a:t>with </a:t>
            </a:r>
            <a:r>
              <a:rPr sz="1600" b="0" spc="-10" dirty="0">
                <a:solidFill>
                  <a:srgbClr val="343A42"/>
                </a:solidFill>
                <a:latin typeface="Roboto Lt"/>
                <a:cs typeface="Roboto Lt"/>
              </a:rPr>
              <a:t>your </a:t>
            </a:r>
            <a:r>
              <a:rPr sz="1600" b="0" spc="-5" dirty="0">
                <a:solidFill>
                  <a:srgbClr val="343A42"/>
                </a:solidFill>
                <a:latin typeface="Roboto Lt"/>
                <a:cs typeface="Roboto Lt"/>
              </a:rPr>
              <a:t>own </a:t>
            </a:r>
            <a:r>
              <a:rPr sz="1600" b="0" spc="-15" dirty="0">
                <a:solidFill>
                  <a:srgbClr val="343A42"/>
                </a:solidFill>
                <a:latin typeface="Roboto Lt"/>
                <a:cs typeface="Roboto Lt"/>
              </a:rPr>
              <a:t>WordPress  </a:t>
            </a:r>
            <a:r>
              <a:rPr sz="1600" b="0" spc="-10" dirty="0">
                <a:solidFill>
                  <a:srgbClr val="343A42"/>
                </a:solidFill>
                <a:latin typeface="Roboto Lt"/>
                <a:cs typeface="Roboto Lt"/>
              </a:rPr>
              <a:t>website</a:t>
            </a:r>
            <a:endParaRPr sz="1600">
              <a:latin typeface="Roboto Lt"/>
              <a:cs typeface="Roboto Lt"/>
            </a:endParaRPr>
          </a:p>
          <a:p>
            <a:pPr marL="469900" indent="-351790">
              <a:lnSpc>
                <a:spcPct val="100000"/>
              </a:lnSpc>
              <a:spcBef>
                <a:spcPts val="290"/>
              </a:spcBef>
              <a:buFont typeface="Arial"/>
              <a:buChar char="●"/>
              <a:tabLst>
                <a:tab pos="469265" algn="l"/>
                <a:tab pos="469900" algn="l"/>
              </a:tabLst>
            </a:pPr>
            <a:r>
              <a:rPr sz="1600" b="0" spc="-10" dirty="0">
                <a:solidFill>
                  <a:srgbClr val="343A42"/>
                </a:solidFill>
                <a:latin typeface="Roboto Lt"/>
                <a:cs typeface="Roboto Lt"/>
              </a:rPr>
              <a:t>Optional </a:t>
            </a:r>
            <a:r>
              <a:rPr sz="1600" b="0" spc="-5" dirty="0">
                <a:solidFill>
                  <a:srgbClr val="343A42"/>
                </a:solidFill>
                <a:latin typeface="Roboto Lt"/>
                <a:cs typeface="Roboto Lt"/>
              </a:rPr>
              <a:t>in-house lead </a:t>
            </a:r>
            <a:r>
              <a:rPr sz="1600" b="0" spc="-10" dirty="0">
                <a:solidFill>
                  <a:srgbClr val="343A42"/>
                </a:solidFill>
                <a:latin typeface="Roboto Lt"/>
                <a:cs typeface="Roboto Lt"/>
              </a:rPr>
              <a:t>generation </a:t>
            </a:r>
            <a:r>
              <a:rPr sz="1600" b="0" spc="-15" dirty="0">
                <a:solidFill>
                  <a:srgbClr val="343A42"/>
                </a:solidFill>
                <a:latin typeface="Roboto Lt"/>
                <a:cs typeface="Roboto Lt"/>
              </a:rPr>
              <a:t>program</a:t>
            </a:r>
            <a:endParaRPr sz="1600">
              <a:latin typeface="Roboto Lt"/>
              <a:cs typeface="Roboto Lt"/>
            </a:endParaRPr>
          </a:p>
        </p:txBody>
      </p:sp>
      <p:grpSp>
        <p:nvGrpSpPr>
          <p:cNvPr id="9" name="object 9"/>
          <p:cNvGrpSpPr/>
          <p:nvPr/>
        </p:nvGrpSpPr>
        <p:grpSpPr>
          <a:xfrm>
            <a:off x="454126" y="270411"/>
            <a:ext cx="528320" cy="528320"/>
            <a:chOff x="454126" y="270411"/>
            <a:chExt cx="528320" cy="528320"/>
          </a:xfrm>
        </p:grpSpPr>
        <p:sp>
          <p:nvSpPr>
            <p:cNvPr id="10" name="object 10"/>
            <p:cNvSpPr/>
            <p:nvPr/>
          </p:nvSpPr>
          <p:spPr>
            <a:xfrm>
              <a:off x="454126" y="270411"/>
              <a:ext cx="528320" cy="528320"/>
            </a:xfrm>
            <a:custGeom>
              <a:avLst/>
              <a:gdLst/>
              <a:ahLst/>
              <a:cxnLst/>
              <a:rect l="l" t="t" r="r" b="b"/>
              <a:pathLst>
                <a:path w="528319" h="528320">
                  <a:moveTo>
                    <a:pt x="264149" y="528298"/>
                  </a:moveTo>
                  <a:lnTo>
                    <a:pt x="216667" y="524043"/>
                  </a:lnTo>
                  <a:lnTo>
                    <a:pt x="171978" y="511772"/>
                  </a:lnTo>
                  <a:lnTo>
                    <a:pt x="130827" y="492234"/>
                  </a:lnTo>
                  <a:lnTo>
                    <a:pt x="93960" y="466173"/>
                  </a:lnTo>
                  <a:lnTo>
                    <a:pt x="62124" y="434337"/>
                  </a:lnTo>
                  <a:lnTo>
                    <a:pt x="36063" y="397470"/>
                  </a:lnTo>
                  <a:lnTo>
                    <a:pt x="16525" y="356319"/>
                  </a:lnTo>
                  <a:lnTo>
                    <a:pt x="4255" y="311630"/>
                  </a:lnTo>
                  <a:lnTo>
                    <a:pt x="0" y="264149"/>
                  </a:lnTo>
                  <a:lnTo>
                    <a:pt x="4255" y="216667"/>
                  </a:lnTo>
                  <a:lnTo>
                    <a:pt x="16525" y="171978"/>
                  </a:lnTo>
                  <a:lnTo>
                    <a:pt x="36063" y="130827"/>
                  </a:lnTo>
                  <a:lnTo>
                    <a:pt x="62124" y="93960"/>
                  </a:lnTo>
                  <a:lnTo>
                    <a:pt x="93960" y="62124"/>
                  </a:lnTo>
                  <a:lnTo>
                    <a:pt x="130827" y="36063"/>
                  </a:lnTo>
                  <a:lnTo>
                    <a:pt x="171978" y="16525"/>
                  </a:lnTo>
                  <a:lnTo>
                    <a:pt x="216667" y="4255"/>
                  </a:lnTo>
                  <a:lnTo>
                    <a:pt x="264149" y="0"/>
                  </a:lnTo>
                  <a:lnTo>
                    <a:pt x="315923" y="5122"/>
                  </a:lnTo>
                  <a:lnTo>
                    <a:pt x="365235" y="20107"/>
                  </a:lnTo>
                  <a:lnTo>
                    <a:pt x="410700" y="44380"/>
                  </a:lnTo>
                  <a:lnTo>
                    <a:pt x="450931" y="77367"/>
                  </a:lnTo>
                  <a:lnTo>
                    <a:pt x="483918" y="117598"/>
                  </a:lnTo>
                  <a:lnTo>
                    <a:pt x="508191" y="163063"/>
                  </a:lnTo>
                  <a:lnTo>
                    <a:pt x="523176" y="212375"/>
                  </a:lnTo>
                  <a:lnTo>
                    <a:pt x="528298" y="264149"/>
                  </a:lnTo>
                  <a:lnTo>
                    <a:pt x="524043" y="311630"/>
                  </a:lnTo>
                  <a:lnTo>
                    <a:pt x="511772" y="356319"/>
                  </a:lnTo>
                  <a:lnTo>
                    <a:pt x="492234" y="397470"/>
                  </a:lnTo>
                  <a:lnTo>
                    <a:pt x="466173" y="434337"/>
                  </a:lnTo>
                  <a:lnTo>
                    <a:pt x="434337" y="466173"/>
                  </a:lnTo>
                  <a:lnTo>
                    <a:pt x="397470" y="492234"/>
                  </a:lnTo>
                  <a:lnTo>
                    <a:pt x="356319" y="511772"/>
                  </a:lnTo>
                  <a:lnTo>
                    <a:pt x="311630" y="524043"/>
                  </a:lnTo>
                  <a:lnTo>
                    <a:pt x="264149" y="528298"/>
                  </a:lnTo>
                  <a:close/>
                </a:path>
              </a:pathLst>
            </a:custGeom>
            <a:solidFill>
              <a:srgbClr val="18469C"/>
            </a:solidFill>
          </p:spPr>
          <p:txBody>
            <a:bodyPr wrap="square" lIns="0" tIns="0" rIns="0" bIns="0" rtlCol="0"/>
            <a:lstStyle/>
            <a:p>
              <a:endParaRPr/>
            </a:p>
          </p:txBody>
        </p:sp>
        <p:sp>
          <p:nvSpPr>
            <p:cNvPr id="11" name="object 11"/>
            <p:cNvSpPr/>
            <p:nvPr/>
          </p:nvSpPr>
          <p:spPr>
            <a:xfrm>
              <a:off x="585668" y="400741"/>
              <a:ext cx="265430" cy="267970"/>
            </a:xfrm>
            <a:custGeom>
              <a:avLst/>
              <a:gdLst/>
              <a:ahLst/>
              <a:cxnLst/>
              <a:rect l="l" t="t" r="r" b="b"/>
              <a:pathLst>
                <a:path w="265430" h="267970">
                  <a:moveTo>
                    <a:pt x="111484" y="225257"/>
                  </a:moveTo>
                  <a:lnTo>
                    <a:pt x="58460" y="212369"/>
                  </a:lnTo>
                  <a:lnTo>
                    <a:pt x="25074" y="185137"/>
                  </a:lnTo>
                  <a:lnTo>
                    <a:pt x="4955" y="146924"/>
                  </a:lnTo>
                  <a:lnTo>
                    <a:pt x="0" y="113474"/>
                  </a:lnTo>
                  <a:lnTo>
                    <a:pt x="606" y="102069"/>
                  </a:lnTo>
                  <a:lnTo>
                    <a:pt x="13565" y="59595"/>
                  </a:lnTo>
                  <a:lnTo>
                    <a:pt x="40039" y="26594"/>
                  </a:lnTo>
                  <a:lnTo>
                    <a:pt x="69254" y="10159"/>
                  </a:lnTo>
                  <a:lnTo>
                    <a:pt x="79417" y="5714"/>
                  </a:lnTo>
                  <a:lnTo>
                    <a:pt x="89737" y="2539"/>
                  </a:lnTo>
                  <a:lnTo>
                    <a:pt x="100373" y="634"/>
                  </a:lnTo>
                  <a:lnTo>
                    <a:pt x="111484" y="0"/>
                  </a:lnTo>
                  <a:lnTo>
                    <a:pt x="122860" y="634"/>
                  </a:lnTo>
                  <a:lnTo>
                    <a:pt x="134077" y="2539"/>
                  </a:lnTo>
                  <a:lnTo>
                    <a:pt x="144978" y="5714"/>
                  </a:lnTo>
                  <a:lnTo>
                    <a:pt x="155404" y="10159"/>
                  </a:lnTo>
                  <a:lnTo>
                    <a:pt x="166199" y="14580"/>
                  </a:lnTo>
                  <a:lnTo>
                    <a:pt x="199585" y="41811"/>
                  </a:lnTo>
                  <a:lnTo>
                    <a:pt x="199961" y="42342"/>
                  </a:lnTo>
                  <a:lnTo>
                    <a:pt x="111484" y="42342"/>
                  </a:lnTo>
                  <a:lnTo>
                    <a:pt x="97892" y="43612"/>
                  </a:lnTo>
                  <a:lnTo>
                    <a:pt x="62499" y="62664"/>
                  </a:lnTo>
                  <a:lnTo>
                    <a:pt x="41833" y="98867"/>
                  </a:lnTo>
                  <a:lnTo>
                    <a:pt x="40539" y="113474"/>
                  </a:lnTo>
                  <a:lnTo>
                    <a:pt x="41833" y="128082"/>
                  </a:lnTo>
                  <a:lnTo>
                    <a:pt x="62499" y="164284"/>
                  </a:lnTo>
                  <a:lnTo>
                    <a:pt x="97892" y="183339"/>
                  </a:lnTo>
                  <a:lnTo>
                    <a:pt x="111484" y="184609"/>
                  </a:lnTo>
                  <a:lnTo>
                    <a:pt x="211357" y="184609"/>
                  </a:lnTo>
                  <a:lnTo>
                    <a:pt x="234002" y="206627"/>
                  </a:lnTo>
                  <a:lnTo>
                    <a:pt x="175674" y="206627"/>
                  </a:lnTo>
                  <a:lnTo>
                    <a:pt x="161130" y="215254"/>
                  </a:lnTo>
                  <a:lnTo>
                    <a:pt x="145479" y="221023"/>
                  </a:lnTo>
                  <a:lnTo>
                    <a:pt x="128877" y="224251"/>
                  </a:lnTo>
                  <a:lnTo>
                    <a:pt x="111484" y="225257"/>
                  </a:lnTo>
                  <a:close/>
                </a:path>
                <a:path w="265430" h="267970">
                  <a:moveTo>
                    <a:pt x="211357" y="184609"/>
                  </a:moveTo>
                  <a:lnTo>
                    <a:pt x="111484" y="184609"/>
                  </a:lnTo>
                  <a:lnTo>
                    <a:pt x="126053" y="183339"/>
                  </a:lnTo>
                  <a:lnTo>
                    <a:pt x="139356" y="179528"/>
                  </a:lnTo>
                  <a:lnTo>
                    <a:pt x="172004" y="153487"/>
                  </a:lnTo>
                  <a:lnTo>
                    <a:pt x="184119" y="113474"/>
                  </a:lnTo>
                  <a:lnTo>
                    <a:pt x="182826" y="98867"/>
                  </a:lnTo>
                  <a:lnTo>
                    <a:pt x="162159" y="62664"/>
                  </a:lnTo>
                  <a:lnTo>
                    <a:pt x="126053" y="43612"/>
                  </a:lnTo>
                  <a:lnTo>
                    <a:pt x="111484" y="42342"/>
                  </a:lnTo>
                  <a:lnTo>
                    <a:pt x="199961" y="42342"/>
                  </a:lnTo>
                  <a:lnTo>
                    <a:pt x="219671" y="79893"/>
                  </a:lnTo>
                  <a:lnTo>
                    <a:pt x="224659" y="113474"/>
                  </a:lnTo>
                  <a:lnTo>
                    <a:pt x="223392" y="130675"/>
                  </a:lnTo>
                  <a:lnTo>
                    <a:pt x="219591" y="146924"/>
                  </a:lnTo>
                  <a:lnTo>
                    <a:pt x="213257" y="162538"/>
                  </a:lnTo>
                  <a:lnTo>
                    <a:pt x="204389" y="177834"/>
                  </a:lnTo>
                  <a:lnTo>
                    <a:pt x="211357" y="184609"/>
                  </a:lnTo>
                  <a:close/>
                </a:path>
                <a:path w="265430" h="267970">
                  <a:moveTo>
                    <a:pt x="249997" y="267599"/>
                  </a:moveTo>
                  <a:lnTo>
                    <a:pt x="239862" y="267599"/>
                  </a:lnTo>
                  <a:lnTo>
                    <a:pt x="234794" y="264211"/>
                  </a:lnTo>
                  <a:lnTo>
                    <a:pt x="231417" y="260824"/>
                  </a:lnTo>
                  <a:lnTo>
                    <a:pt x="175674" y="206627"/>
                  </a:lnTo>
                  <a:lnTo>
                    <a:pt x="234002" y="206627"/>
                  </a:lnTo>
                  <a:lnTo>
                    <a:pt x="260131" y="232032"/>
                  </a:lnTo>
                  <a:lnTo>
                    <a:pt x="263509" y="235419"/>
                  </a:lnTo>
                  <a:lnTo>
                    <a:pt x="265199" y="240502"/>
                  </a:lnTo>
                  <a:lnTo>
                    <a:pt x="265199" y="252356"/>
                  </a:lnTo>
                  <a:lnTo>
                    <a:pt x="263509" y="257436"/>
                  </a:lnTo>
                  <a:lnTo>
                    <a:pt x="260131" y="260824"/>
                  </a:lnTo>
                  <a:lnTo>
                    <a:pt x="249997" y="267599"/>
                  </a:lnTo>
                  <a:close/>
                </a:path>
              </a:pathLst>
            </a:custGeom>
            <a:solidFill>
              <a:srgbClr val="FFFFFF"/>
            </a:solidFill>
          </p:spPr>
          <p:txBody>
            <a:bodyPr wrap="square" lIns="0" tIns="0" rIns="0" bIns="0" rtlCol="0"/>
            <a:lstStyle/>
            <a:p>
              <a:endParaRPr/>
            </a:p>
          </p:txBody>
        </p:sp>
      </p:gr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5598413" y="0"/>
            <a:ext cx="3545840" cy="5143500"/>
          </a:xfrm>
          <a:custGeom>
            <a:avLst/>
            <a:gdLst/>
            <a:ahLst/>
            <a:cxnLst/>
            <a:rect l="l" t="t" r="r" b="b"/>
            <a:pathLst>
              <a:path w="3545840" h="5143500">
                <a:moveTo>
                  <a:pt x="0" y="5143489"/>
                </a:moveTo>
                <a:lnTo>
                  <a:pt x="0" y="0"/>
                </a:lnTo>
                <a:lnTo>
                  <a:pt x="3545567" y="0"/>
                </a:lnTo>
                <a:lnTo>
                  <a:pt x="3545567" y="5143489"/>
                </a:lnTo>
                <a:lnTo>
                  <a:pt x="0" y="5143489"/>
                </a:lnTo>
                <a:close/>
              </a:path>
            </a:pathLst>
          </a:custGeom>
          <a:solidFill>
            <a:srgbClr val="113170"/>
          </a:solidFill>
        </p:spPr>
        <p:txBody>
          <a:bodyPr wrap="square" lIns="0" tIns="0" rIns="0" bIns="0" rtlCol="0"/>
          <a:lstStyle/>
          <a:p>
            <a:endParaRPr/>
          </a:p>
        </p:txBody>
      </p:sp>
      <p:sp>
        <p:nvSpPr>
          <p:cNvPr id="3" name="object 3"/>
          <p:cNvSpPr/>
          <p:nvPr/>
        </p:nvSpPr>
        <p:spPr>
          <a:xfrm>
            <a:off x="257869" y="4419641"/>
            <a:ext cx="953848" cy="495249"/>
          </a:xfrm>
          <a:prstGeom prst="rect">
            <a:avLst/>
          </a:prstGeom>
          <a:blipFill>
            <a:blip r:embed="rId2" cstate="print"/>
            <a:stretch>
              <a:fillRect/>
            </a:stretch>
          </a:blipFill>
        </p:spPr>
        <p:txBody>
          <a:bodyPr wrap="square" lIns="0" tIns="0" rIns="0" bIns="0" rtlCol="0"/>
          <a:lstStyle/>
          <a:p>
            <a:endParaRPr/>
          </a:p>
        </p:txBody>
      </p:sp>
      <p:sp>
        <p:nvSpPr>
          <p:cNvPr id="4" name="object 4"/>
          <p:cNvSpPr txBox="1"/>
          <p:nvPr/>
        </p:nvSpPr>
        <p:spPr>
          <a:xfrm>
            <a:off x="425211" y="1061105"/>
            <a:ext cx="3950335" cy="2944495"/>
          </a:xfrm>
          <a:prstGeom prst="rect">
            <a:avLst/>
          </a:prstGeom>
        </p:spPr>
        <p:txBody>
          <a:bodyPr vert="horz" wrap="square" lIns="0" tIns="12700" rIns="0" bIns="0" rtlCol="0">
            <a:spAutoFit/>
          </a:bodyPr>
          <a:lstStyle/>
          <a:p>
            <a:pPr marL="363855" marR="554990" indent="-351790">
              <a:lnSpc>
                <a:spcPct val="114999"/>
              </a:lnSpc>
              <a:spcBef>
                <a:spcPts val="100"/>
              </a:spcBef>
              <a:buFont typeface="Arial"/>
              <a:buChar char="●"/>
              <a:tabLst>
                <a:tab pos="363855" algn="l"/>
                <a:tab pos="364490" algn="l"/>
              </a:tabLst>
            </a:pPr>
            <a:r>
              <a:rPr sz="1600" b="0" spc="-10" dirty="0">
                <a:solidFill>
                  <a:srgbClr val="343A42"/>
                </a:solidFill>
                <a:latin typeface="Roboto Lt"/>
                <a:cs typeface="Roboto Lt"/>
              </a:rPr>
              <a:t>More </a:t>
            </a:r>
            <a:r>
              <a:rPr sz="1600" b="0" spc="-5" dirty="0">
                <a:solidFill>
                  <a:srgbClr val="343A42"/>
                </a:solidFill>
                <a:latin typeface="Roboto Lt"/>
                <a:cs typeface="Roboto Lt"/>
              </a:rPr>
              <a:t>than 50 hours of </a:t>
            </a:r>
            <a:r>
              <a:rPr sz="1600" b="0" spc="-10" dirty="0">
                <a:solidFill>
                  <a:srgbClr val="343A42"/>
                </a:solidFill>
                <a:latin typeface="Roboto Lt"/>
                <a:cs typeface="Roboto Lt"/>
              </a:rPr>
              <a:t>live training  </a:t>
            </a:r>
            <a:r>
              <a:rPr sz="1600" b="0" spc="-5" dirty="0">
                <a:solidFill>
                  <a:srgbClr val="343A42"/>
                </a:solidFill>
                <a:latin typeface="Roboto Lt"/>
                <a:cs typeface="Roboto Lt"/>
              </a:rPr>
              <a:t>each</a:t>
            </a:r>
            <a:r>
              <a:rPr sz="1600" b="0" spc="-10" dirty="0">
                <a:solidFill>
                  <a:srgbClr val="343A42"/>
                </a:solidFill>
                <a:latin typeface="Roboto Lt"/>
                <a:cs typeface="Roboto Lt"/>
              </a:rPr>
              <a:t> week</a:t>
            </a:r>
            <a:endParaRPr sz="1600">
              <a:latin typeface="Roboto Lt"/>
              <a:cs typeface="Roboto Lt"/>
            </a:endParaRPr>
          </a:p>
          <a:p>
            <a:pPr marL="363855" marR="403860" indent="-351790">
              <a:lnSpc>
                <a:spcPct val="100000"/>
              </a:lnSpc>
              <a:spcBef>
                <a:spcPts val="1285"/>
              </a:spcBef>
              <a:buFont typeface="Arial"/>
              <a:buChar char="●"/>
              <a:tabLst>
                <a:tab pos="363855" algn="l"/>
                <a:tab pos="364490" algn="l"/>
              </a:tabLst>
            </a:pPr>
            <a:r>
              <a:rPr sz="1600" b="0" spc="-5" dirty="0">
                <a:solidFill>
                  <a:srgbClr val="343A42"/>
                </a:solidFill>
                <a:latin typeface="Roboto Lt"/>
                <a:cs typeface="Roboto Lt"/>
              </a:rPr>
              <a:t>Learn </a:t>
            </a:r>
            <a:r>
              <a:rPr sz="1600" b="0" spc="-10" dirty="0">
                <a:solidFill>
                  <a:srgbClr val="343A42"/>
                </a:solidFill>
                <a:latin typeface="Roboto Lt"/>
                <a:cs typeface="Roboto Lt"/>
              </a:rPr>
              <a:t>from </a:t>
            </a:r>
            <a:r>
              <a:rPr sz="1600" b="0" spc="-5" dirty="0">
                <a:solidFill>
                  <a:srgbClr val="343A42"/>
                </a:solidFill>
                <a:latin typeface="Roboto Lt"/>
                <a:cs typeface="Roboto Lt"/>
              </a:rPr>
              <a:t>industry </a:t>
            </a:r>
            <a:r>
              <a:rPr sz="1600" b="0" dirty="0">
                <a:solidFill>
                  <a:srgbClr val="343A42"/>
                </a:solidFill>
                <a:latin typeface="Roboto Lt"/>
                <a:cs typeface="Roboto Lt"/>
              </a:rPr>
              <a:t>experts </a:t>
            </a:r>
            <a:r>
              <a:rPr sz="1600" b="0" spc="-5" dirty="0">
                <a:solidFill>
                  <a:srgbClr val="343A42"/>
                </a:solidFill>
                <a:latin typeface="Roboto Lt"/>
                <a:cs typeface="Roboto Lt"/>
              </a:rPr>
              <a:t>and </a:t>
            </a:r>
            <a:r>
              <a:rPr sz="1600" b="0" spc="-10" dirty="0">
                <a:solidFill>
                  <a:srgbClr val="343A42"/>
                </a:solidFill>
                <a:latin typeface="Roboto Lt"/>
                <a:cs typeface="Roboto Lt"/>
              </a:rPr>
              <a:t>top  producers about:</a:t>
            </a:r>
            <a:endParaRPr sz="1600">
              <a:latin typeface="Roboto Lt"/>
              <a:cs typeface="Roboto Lt"/>
            </a:endParaRPr>
          </a:p>
          <a:p>
            <a:pPr>
              <a:lnSpc>
                <a:spcPct val="100000"/>
              </a:lnSpc>
              <a:spcBef>
                <a:spcPts val="10"/>
              </a:spcBef>
              <a:buClr>
                <a:srgbClr val="343A42"/>
              </a:buClr>
              <a:buFont typeface="Arial"/>
              <a:buChar char="●"/>
            </a:pPr>
            <a:endParaRPr sz="1450">
              <a:latin typeface="Roboto Lt"/>
              <a:cs typeface="Roboto Lt"/>
            </a:endParaRPr>
          </a:p>
          <a:p>
            <a:pPr marL="821055" lvl="1" indent="-352425">
              <a:lnSpc>
                <a:spcPct val="100000"/>
              </a:lnSpc>
              <a:buFont typeface="Arial"/>
              <a:buChar char="○"/>
              <a:tabLst>
                <a:tab pos="821055" algn="l"/>
                <a:tab pos="821690" algn="l"/>
              </a:tabLst>
            </a:pPr>
            <a:r>
              <a:rPr sz="1600" b="0" spc="-5" dirty="0">
                <a:solidFill>
                  <a:srgbClr val="343A42"/>
                </a:solidFill>
                <a:latin typeface="Roboto Lt"/>
                <a:cs typeface="Roboto Lt"/>
              </a:rPr>
              <a:t>Sales and</a:t>
            </a:r>
            <a:r>
              <a:rPr sz="1600" b="0" spc="-10" dirty="0">
                <a:solidFill>
                  <a:srgbClr val="343A42"/>
                </a:solidFill>
                <a:latin typeface="Roboto Lt"/>
                <a:cs typeface="Roboto Lt"/>
              </a:rPr>
              <a:t> listings</a:t>
            </a:r>
            <a:endParaRPr sz="1600">
              <a:latin typeface="Roboto Lt"/>
              <a:cs typeface="Roboto Lt"/>
            </a:endParaRPr>
          </a:p>
          <a:p>
            <a:pPr marL="821055" lvl="1" indent="-352425">
              <a:lnSpc>
                <a:spcPct val="100000"/>
              </a:lnSpc>
              <a:buFont typeface="Arial"/>
              <a:buChar char="○"/>
              <a:tabLst>
                <a:tab pos="821055" algn="l"/>
                <a:tab pos="821690" algn="l"/>
              </a:tabLst>
            </a:pPr>
            <a:r>
              <a:rPr sz="1600" b="0" spc="-5" dirty="0">
                <a:solidFill>
                  <a:srgbClr val="343A42"/>
                </a:solidFill>
                <a:latin typeface="Roboto Lt"/>
                <a:cs typeface="Roboto Lt"/>
              </a:rPr>
              <a:t>Lead</a:t>
            </a:r>
            <a:r>
              <a:rPr sz="1600" b="0" spc="-10" dirty="0">
                <a:solidFill>
                  <a:srgbClr val="343A42"/>
                </a:solidFill>
                <a:latin typeface="Roboto Lt"/>
                <a:cs typeface="Roboto Lt"/>
              </a:rPr>
              <a:t> generation</a:t>
            </a:r>
            <a:endParaRPr sz="1600">
              <a:latin typeface="Roboto Lt"/>
              <a:cs typeface="Roboto Lt"/>
            </a:endParaRPr>
          </a:p>
          <a:p>
            <a:pPr marL="821055" lvl="1" indent="-352425">
              <a:lnSpc>
                <a:spcPct val="100000"/>
              </a:lnSpc>
              <a:buFont typeface="Arial"/>
              <a:buChar char="○"/>
              <a:tabLst>
                <a:tab pos="821055" algn="l"/>
                <a:tab pos="821690" algn="l"/>
              </a:tabLst>
            </a:pPr>
            <a:r>
              <a:rPr sz="1600" b="0" spc="-5" dirty="0">
                <a:solidFill>
                  <a:srgbClr val="343A42"/>
                </a:solidFill>
                <a:latin typeface="Roboto Lt"/>
                <a:cs typeface="Roboto Lt"/>
              </a:rPr>
              <a:t>Social</a:t>
            </a:r>
            <a:r>
              <a:rPr sz="1600" b="0" spc="-10" dirty="0">
                <a:solidFill>
                  <a:srgbClr val="343A42"/>
                </a:solidFill>
                <a:latin typeface="Roboto Lt"/>
                <a:cs typeface="Roboto Lt"/>
              </a:rPr>
              <a:t> media</a:t>
            </a:r>
            <a:endParaRPr sz="1600">
              <a:latin typeface="Roboto Lt"/>
              <a:cs typeface="Roboto Lt"/>
            </a:endParaRPr>
          </a:p>
          <a:p>
            <a:pPr marL="821055" lvl="1" indent="-352425">
              <a:lnSpc>
                <a:spcPct val="100000"/>
              </a:lnSpc>
              <a:buFont typeface="Arial"/>
              <a:buChar char="○"/>
              <a:tabLst>
                <a:tab pos="821055" algn="l"/>
                <a:tab pos="821690" algn="l"/>
              </a:tabLst>
            </a:pPr>
            <a:r>
              <a:rPr sz="1600" b="0" spc="-5" dirty="0">
                <a:solidFill>
                  <a:srgbClr val="343A42"/>
                </a:solidFill>
                <a:latin typeface="Roboto Lt"/>
                <a:cs typeface="Roboto Lt"/>
              </a:rPr>
              <a:t>CRM and </a:t>
            </a:r>
            <a:r>
              <a:rPr sz="1600" b="0" spc="-10" dirty="0">
                <a:solidFill>
                  <a:srgbClr val="343A42"/>
                </a:solidFill>
                <a:latin typeface="Roboto Lt"/>
                <a:cs typeface="Roboto Lt"/>
              </a:rPr>
              <a:t>technology</a:t>
            </a:r>
            <a:r>
              <a:rPr sz="1600" b="0" spc="-15" dirty="0">
                <a:solidFill>
                  <a:srgbClr val="343A42"/>
                </a:solidFill>
                <a:latin typeface="Roboto Lt"/>
                <a:cs typeface="Roboto Lt"/>
              </a:rPr>
              <a:t> </a:t>
            </a:r>
            <a:r>
              <a:rPr sz="1600" b="0" spc="-10" dirty="0">
                <a:solidFill>
                  <a:srgbClr val="343A42"/>
                </a:solidFill>
                <a:latin typeface="Roboto Lt"/>
                <a:cs typeface="Roboto Lt"/>
              </a:rPr>
              <a:t>tools</a:t>
            </a:r>
            <a:endParaRPr sz="1600">
              <a:latin typeface="Roboto Lt"/>
              <a:cs typeface="Roboto Lt"/>
            </a:endParaRPr>
          </a:p>
          <a:p>
            <a:pPr lvl="1">
              <a:lnSpc>
                <a:spcPct val="100000"/>
              </a:lnSpc>
              <a:spcBef>
                <a:spcPts val="5"/>
              </a:spcBef>
              <a:buClr>
                <a:srgbClr val="343A42"/>
              </a:buClr>
              <a:buFont typeface="Arial"/>
              <a:buChar char="○"/>
            </a:pPr>
            <a:endParaRPr sz="1450">
              <a:latin typeface="Roboto Lt"/>
              <a:cs typeface="Roboto Lt"/>
            </a:endParaRPr>
          </a:p>
          <a:p>
            <a:pPr marL="363855" indent="-351790">
              <a:lnSpc>
                <a:spcPct val="100000"/>
              </a:lnSpc>
              <a:buFont typeface="Arial"/>
              <a:buChar char="●"/>
              <a:tabLst>
                <a:tab pos="363855" algn="l"/>
                <a:tab pos="364490" algn="l"/>
              </a:tabLst>
            </a:pPr>
            <a:r>
              <a:rPr sz="1600" b="0" spc="-35" dirty="0">
                <a:solidFill>
                  <a:srgbClr val="343A42"/>
                </a:solidFill>
                <a:latin typeface="Roboto Lt"/>
                <a:cs typeface="Roboto Lt"/>
              </a:rPr>
              <a:t>Tap </a:t>
            </a:r>
            <a:r>
              <a:rPr sz="1600" b="0" spc="-10" dirty="0">
                <a:solidFill>
                  <a:srgbClr val="343A42"/>
                </a:solidFill>
                <a:latin typeface="Roboto Lt"/>
                <a:cs typeface="Roboto Lt"/>
              </a:rPr>
              <a:t>into </a:t>
            </a:r>
            <a:r>
              <a:rPr sz="1600" b="0" spc="-5" dirty="0">
                <a:solidFill>
                  <a:srgbClr val="343A42"/>
                </a:solidFill>
                <a:latin typeface="Roboto Lt"/>
                <a:cs typeface="Roboto Lt"/>
              </a:rPr>
              <a:t>an </a:t>
            </a:r>
            <a:r>
              <a:rPr sz="1600" b="0" spc="-10" dirty="0">
                <a:solidFill>
                  <a:srgbClr val="343A42"/>
                </a:solidFill>
                <a:latin typeface="Roboto Lt"/>
                <a:cs typeface="Roboto Lt"/>
              </a:rPr>
              <a:t>archive </a:t>
            </a:r>
            <a:r>
              <a:rPr sz="1600" b="0" spc="-5" dirty="0">
                <a:solidFill>
                  <a:srgbClr val="343A42"/>
                </a:solidFill>
                <a:latin typeface="Roboto Lt"/>
                <a:cs typeface="Roboto Lt"/>
              </a:rPr>
              <a:t>of </a:t>
            </a:r>
            <a:r>
              <a:rPr sz="1600" b="0" spc="-10" dirty="0">
                <a:solidFill>
                  <a:srgbClr val="343A42"/>
                </a:solidFill>
                <a:latin typeface="Roboto Lt"/>
                <a:cs typeface="Roboto Lt"/>
              </a:rPr>
              <a:t>recorded</a:t>
            </a:r>
            <a:r>
              <a:rPr sz="1600" b="0" spc="20" dirty="0">
                <a:solidFill>
                  <a:srgbClr val="343A42"/>
                </a:solidFill>
                <a:latin typeface="Roboto Lt"/>
                <a:cs typeface="Roboto Lt"/>
              </a:rPr>
              <a:t> </a:t>
            </a:r>
            <a:r>
              <a:rPr sz="1600" b="0" spc="-10" dirty="0">
                <a:solidFill>
                  <a:srgbClr val="343A42"/>
                </a:solidFill>
                <a:latin typeface="Roboto Lt"/>
                <a:cs typeface="Roboto Lt"/>
              </a:rPr>
              <a:t>sessions</a:t>
            </a:r>
            <a:endParaRPr sz="1600">
              <a:latin typeface="Roboto Lt"/>
              <a:cs typeface="Roboto Lt"/>
            </a:endParaRPr>
          </a:p>
        </p:txBody>
      </p:sp>
      <p:sp>
        <p:nvSpPr>
          <p:cNvPr id="5" name="object 5"/>
          <p:cNvSpPr txBox="1">
            <a:spLocks noGrp="1"/>
          </p:cNvSpPr>
          <p:nvPr>
            <p:ph type="title"/>
          </p:nvPr>
        </p:nvSpPr>
        <p:spPr>
          <a:xfrm>
            <a:off x="1163520" y="253359"/>
            <a:ext cx="2219325" cy="482600"/>
          </a:xfrm>
          <a:prstGeom prst="rect">
            <a:avLst/>
          </a:prstGeom>
        </p:spPr>
        <p:txBody>
          <a:bodyPr vert="horz" wrap="square" lIns="0" tIns="12700" rIns="0" bIns="0" rtlCol="0">
            <a:spAutoFit/>
          </a:bodyPr>
          <a:lstStyle/>
          <a:p>
            <a:pPr marL="12700">
              <a:lnSpc>
                <a:spcPct val="100000"/>
              </a:lnSpc>
              <a:spcBef>
                <a:spcPts val="100"/>
              </a:spcBef>
            </a:pPr>
            <a:r>
              <a:rPr sz="3000" spc="-10" dirty="0">
                <a:solidFill>
                  <a:srgbClr val="18469C"/>
                </a:solidFill>
              </a:rPr>
              <a:t>Live</a:t>
            </a:r>
            <a:r>
              <a:rPr sz="3000" spc="-150" dirty="0">
                <a:solidFill>
                  <a:srgbClr val="18469C"/>
                </a:solidFill>
              </a:rPr>
              <a:t> </a:t>
            </a:r>
            <a:r>
              <a:rPr sz="3000" spc="-25" dirty="0">
                <a:solidFill>
                  <a:srgbClr val="18469C"/>
                </a:solidFill>
              </a:rPr>
              <a:t>Training</a:t>
            </a:r>
            <a:endParaRPr sz="3000"/>
          </a:p>
        </p:txBody>
      </p:sp>
      <p:sp>
        <p:nvSpPr>
          <p:cNvPr id="6" name="object 6"/>
          <p:cNvSpPr/>
          <p:nvPr/>
        </p:nvSpPr>
        <p:spPr>
          <a:xfrm>
            <a:off x="4555965" y="347424"/>
            <a:ext cx="4588015" cy="4675740"/>
          </a:xfrm>
          <a:prstGeom prst="rect">
            <a:avLst/>
          </a:prstGeom>
          <a:blipFill>
            <a:blip r:embed="rId3" cstate="print"/>
            <a:stretch>
              <a:fillRect/>
            </a:stretch>
          </a:blipFill>
        </p:spPr>
        <p:txBody>
          <a:bodyPr wrap="square" lIns="0" tIns="0" rIns="0" bIns="0" rtlCol="0"/>
          <a:lstStyle/>
          <a:p>
            <a:endParaRPr/>
          </a:p>
        </p:txBody>
      </p:sp>
      <p:grpSp>
        <p:nvGrpSpPr>
          <p:cNvPr id="7" name="object 7"/>
          <p:cNvGrpSpPr/>
          <p:nvPr/>
        </p:nvGrpSpPr>
        <p:grpSpPr>
          <a:xfrm>
            <a:off x="454126" y="270411"/>
            <a:ext cx="528320" cy="528320"/>
            <a:chOff x="454126" y="270411"/>
            <a:chExt cx="528320" cy="528320"/>
          </a:xfrm>
        </p:grpSpPr>
        <p:sp>
          <p:nvSpPr>
            <p:cNvPr id="8" name="object 8"/>
            <p:cNvSpPr/>
            <p:nvPr/>
          </p:nvSpPr>
          <p:spPr>
            <a:xfrm>
              <a:off x="454126" y="270411"/>
              <a:ext cx="528320" cy="528320"/>
            </a:xfrm>
            <a:custGeom>
              <a:avLst/>
              <a:gdLst/>
              <a:ahLst/>
              <a:cxnLst/>
              <a:rect l="l" t="t" r="r" b="b"/>
              <a:pathLst>
                <a:path w="528319" h="528320">
                  <a:moveTo>
                    <a:pt x="264149" y="528298"/>
                  </a:moveTo>
                  <a:lnTo>
                    <a:pt x="216667" y="524043"/>
                  </a:lnTo>
                  <a:lnTo>
                    <a:pt x="171978" y="511772"/>
                  </a:lnTo>
                  <a:lnTo>
                    <a:pt x="130827" y="492234"/>
                  </a:lnTo>
                  <a:lnTo>
                    <a:pt x="93960" y="466173"/>
                  </a:lnTo>
                  <a:lnTo>
                    <a:pt x="62124" y="434337"/>
                  </a:lnTo>
                  <a:lnTo>
                    <a:pt x="36063" y="397470"/>
                  </a:lnTo>
                  <a:lnTo>
                    <a:pt x="16525" y="356319"/>
                  </a:lnTo>
                  <a:lnTo>
                    <a:pt x="4255" y="311630"/>
                  </a:lnTo>
                  <a:lnTo>
                    <a:pt x="0" y="264149"/>
                  </a:lnTo>
                  <a:lnTo>
                    <a:pt x="4255" y="216667"/>
                  </a:lnTo>
                  <a:lnTo>
                    <a:pt x="16525" y="171978"/>
                  </a:lnTo>
                  <a:lnTo>
                    <a:pt x="36063" y="130827"/>
                  </a:lnTo>
                  <a:lnTo>
                    <a:pt x="62124" y="93960"/>
                  </a:lnTo>
                  <a:lnTo>
                    <a:pt x="93960" y="62124"/>
                  </a:lnTo>
                  <a:lnTo>
                    <a:pt x="130827" y="36063"/>
                  </a:lnTo>
                  <a:lnTo>
                    <a:pt x="171978" y="16525"/>
                  </a:lnTo>
                  <a:lnTo>
                    <a:pt x="216667" y="4255"/>
                  </a:lnTo>
                  <a:lnTo>
                    <a:pt x="264149" y="0"/>
                  </a:lnTo>
                  <a:lnTo>
                    <a:pt x="315923" y="5122"/>
                  </a:lnTo>
                  <a:lnTo>
                    <a:pt x="365235" y="20107"/>
                  </a:lnTo>
                  <a:lnTo>
                    <a:pt x="410700" y="44380"/>
                  </a:lnTo>
                  <a:lnTo>
                    <a:pt x="450931" y="77367"/>
                  </a:lnTo>
                  <a:lnTo>
                    <a:pt x="483918" y="117598"/>
                  </a:lnTo>
                  <a:lnTo>
                    <a:pt x="508191" y="163063"/>
                  </a:lnTo>
                  <a:lnTo>
                    <a:pt x="523176" y="212375"/>
                  </a:lnTo>
                  <a:lnTo>
                    <a:pt x="528298" y="264149"/>
                  </a:lnTo>
                  <a:lnTo>
                    <a:pt x="524043" y="311630"/>
                  </a:lnTo>
                  <a:lnTo>
                    <a:pt x="511772" y="356319"/>
                  </a:lnTo>
                  <a:lnTo>
                    <a:pt x="492234" y="397470"/>
                  </a:lnTo>
                  <a:lnTo>
                    <a:pt x="466173" y="434337"/>
                  </a:lnTo>
                  <a:lnTo>
                    <a:pt x="434337" y="466173"/>
                  </a:lnTo>
                  <a:lnTo>
                    <a:pt x="397470" y="492234"/>
                  </a:lnTo>
                  <a:lnTo>
                    <a:pt x="356319" y="511772"/>
                  </a:lnTo>
                  <a:lnTo>
                    <a:pt x="311630" y="524043"/>
                  </a:lnTo>
                  <a:lnTo>
                    <a:pt x="264149" y="528298"/>
                  </a:lnTo>
                  <a:close/>
                </a:path>
              </a:pathLst>
            </a:custGeom>
            <a:solidFill>
              <a:srgbClr val="18469C"/>
            </a:solidFill>
          </p:spPr>
          <p:txBody>
            <a:bodyPr wrap="square" lIns="0" tIns="0" rIns="0" bIns="0" rtlCol="0"/>
            <a:lstStyle/>
            <a:p>
              <a:endParaRPr/>
            </a:p>
          </p:txBody>
        </p:sp>
        <p:sp>
          <p:nvSpPr>
            <p:cNvPr id="9" name="object 9"/>
            <p:cNvSpPr/>
            <p:nvPr/>
          </p:nvSpPr>
          <p:spPr>
            <a:xfrm>
              <a:off x="519673" y="402999"/>
              <a:ext cx="397510" cy="263525"/>
            </a:xfrm>
            <a:custGeom>
              <a:avLst/>
              <a:gdLst/>
              <a:ahLst/>
              <a:cxnLst/>
              <a:rect l="l" t="t" r="r" b="b"/>
              <a:pathLst>
                <a:path w="397509" h="263525">
                  <a:moveTo>
                    <a:pt x="381919" y="263099"/>
                  </a:moveTo>
                  <a:lnTo>
                    <a:pt x="17457" y="263099"/>
                  </a:lnTo>
                  <a:lnTo>
                    <a:pt x="4362" y="254401"/>
                  </a:lnTo>
                  <a:lnTo>
                    <a:pt x="0" y="250052"/>
                  </a:lnTo>
                  <a:lnTo>
                    <a:pt x="0" y="223957"/>
                  </a:lnTo>
                  <a:lnTo>
                    <a:pt x="397199" y="223957"/>
                  </a:lnTo>
                  <a:lnTo>
                    <a:pt x="397199" y="237004"/>
                  </a:lnTo>
                  <a:lnTo>
                    <a:pt x="181139" y="237004"/>
                  </a:lnTo>
                  <a:lnTo>
                    <a:pt x="178954" y="239179"/>
                  </a:lnTo>
                  <a:lnTo>
                    <a:pt x="178954" y="243527"/>
                  </a:lnTo>
                  <a:lnTo>
                    <a:pt x="397199" y="243527"/>
                  </a:lnTo>
                  <a:lnTo>
                    <a:pt x="397199" y="250052"/>
                  </a:lnTo>
                  <a:lnTo>
                    <a:pt x="388466" y="258749"/>
                  </a:lnTo>
                  <a:lnTo>
                    <a:pt x="381919" y="263099"/>
                  </a:lnTo>
                  <a:close/>
                </a:path>
                <a:path w="397509" h="263525">
                  <a:moveTo>
                    <a:pt x="397199" y="243527"/>
                  </a:moveTo>
                  <a:lnTo>
                    <a:pt x="218242" y="243527"/>
                  </a:lnTo>
                  <a:lnTo>
                    <a:pt x="218242" y="237004"/>
                  </a:lnTo>
                  <a:lnTo>
                    <a:pt x="397199" y="237004"/>
                  </a:lnTo>
                  <a:lnTo>
                    <a:pt x="397199" y="243527"/>
                  </a:lnTo>
                  <a:close/>
                </a:path>
                <a:path w="397509" h="263525">
                  <a:moveTo>
                    <a:pt x="320814" y="210912"/>
                  </a:moveTo>
                  <a:lnTo>
                    <a:pt x="87294" y="210912"/>
                  </a:lnTo>
                  <a:lnTo>
                    <a:pt x="80781" y="210470"/>
                  </a:lnTo>
                  <a:lnTo>
                    <a:pt x="54557" y="178297"/>
                  </a:lnTo>
                  <a:lnTo>
                    <a:pt x="54557" y="34787"/>
                  </a:lnTo>
                  <a:lnTo>
                    <a:pt x="80781" y="781"/>
                  </a:lnTo>
                  <a:lnTo>
                    <a:pt x="87294" y="0"/>
                  </a:lnTo>
                  <a:lnTo>
                    <a:pt x="320814" y="0"/>
                  </a:lnTo>
                  <a:lnTo>
                    <a:pt x="344128" y="28264"/>
                  </a:lnTo>
                  <a:lnTo>
                    <a:pt x="82927" y="28264"/>
                  </a:lnTo>
                  <a:lnTo>
                    <a:pt x="80747" y="30439"/>
                  </a:lnTo>
                  <a:lnTo>
                    <a:pt x="80747" y="182644"/>
                  </a:lnTo>
                  <a:lnTo>
                    <a:pt x="82927" y="182644"/>
                  </a:lnTo>
                  <a:lnTo>
                    <a:pt x="82927" y="184819"/>
                  </a:lnTo>
                  <a:lnTo>
                    <a:pt x="344023" y="184819"/>
                  </a:lnTo>
                  <a:lnTo>
                    <a:pt x="341819" y="191071"/>
                  </a:lnTo>
                  <a:lnTo>
                    <a:pt x="338376" y="196948"/>
                  </a:lnTo>
                  <a:lnTo>
                    <a:pt x="333909" y="202214"/>
                  </a:lnTo>
                  <a:lnTo>
                    <a:pt x="327361" y="208737"/>
                  </a:lnTo>
                  <a:lnTo>
                    <a:pt x="320814" y="210912"/>
                  </a:lnTo>
                  <a:close/>
                </a:path>
                <a:path w="397509" h="263525">
                  <a:moveTo>
                    <a:pt x="344023" y="184819"/>
                  </a:moveTo>
                  <a:lnTo>
                    <a:pt x="314266" y="184819"/>
                  </a:lnTo>
                  <a:lnTo>
                    <a:pt x="318629" y="180472"/>
                  </a:lnTo>
                  <a:lnTo>
                    <a:pt x="318629" y="32614"/>
                  </a:lnTo>
                  <a:lnTo>
                    <a:pt x="316449" y="30439"/>
                  </a:lnTo>
                  <a:lnTo>
                    <a:pt x="316449" y="28264"/>
                  </a:lnTo>
                  <a:lnTo>
                    <a:pt x="344128" y="28264"/>
                  </a:lnTo>
                  <a:lnTo>
                    <a:pt x="344819" y="34787"/>
                  </a:lnTo>
                  <a:lnTo>
                    <a:pt x="344819" y="178297"/>
                  </a:lnTo>
                  <a:lnTo>
                    <a:pt x="344023" y="184819"/>
                  </a:lnTo>
                  <a:close/>
                </a:path>
              </a:pathLst>
            </a:custGeom>
            <a:solidFill>
              <a:srgbClr val="FFFFFF"/>
            </a:solidFill>
          </p:spPr>
          <p:txBody>
            <a:bodyPr wrap="square" lIns="0" tIns="0" rIns="0" bIns="0" rtlCol="0"/>
            <a:lstStyle/>
            <a:p>
              <a:endParaRPr/>
            </a:p>
          </p:txBody>
        </p:sp>
      </p:gr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205660" y="2002683"/>
            <a:ext cx="6722109" cy="2132965"/>
          </a:xfrm>
          <a:prstGeom prst="rect">
            <a:avLst/>
          </a:prstGeom>
        </p:spPr>
        <p:txBody>
          <a:bodyPr vert="horz" wrap="square" lIns="0" tIns="248285" rIns="0" bIns="0" rtlCol="0">
            <a:spAutoFit/>
          </a:bodyPr>
          <a:lstStyle/>
          <a:p>
            <a:pPr marL="8890" algn="ctr">
              <a:lnSpc>
                <a:spcPct val="100000"/>
              </a:lnSpc>
              <a:spcBef>
                <a:spcPts val="1955"/>
              </a:spcBef>
            </a:pPr>
            <a:r>
              <a:rPr sz="5000" b="1" spc="-10" dirty="0">
                <a:solidFill>
                  <a:srgbClr val="FFFFFF"/>
                </a:solidFill>
                <a:latin typeface="Roboto"/>
                <a:cs typeface="Roboto"/>
              </a:rPr>
              <a:t>Community</a:t>
            </a:r>
            <a:endParaRPr sz="5000">
              <a:latin typeface="Roboto"/>
              <a:cs typeface="Roboto"/>
            </a:endParaRPr>
          </a:p>
          <a:p>
            <a:pPr marL="12700" marR="5080" algn="ctr">
              <a:lnSpc>
                <a:spcPct val="100000"/>
              </a:lnSpc>
              <a:spcBef>
                <a:spcPts val="815"/>
              </a:spcBef>
            </a:pPr>
            <a:r>
              <a:rPr sz="2200" b="0" spc="-5" dirty="0">
                <a:solidFill>
                  <a:srgbClr val="FFFFFF"/>
                </a:solidFill>
                <a:latin typeface="Roboto Lt"/>
                <a:cs typeface="Roboto Lt"/>
              </a:rPr>
              <a:t>eXp </a:t>
            </a:r>
            <a:r>
              <a:rPr sz="2200" b="0" spc="-10" dirty="0">
                <a:solidFill>
                  <a:srgbClr val="FFFFFF"/>
                </a:solidFill>
                <a:latin typeface="Roboto Lt"/>
                <a:cs typeface="Roboto Lt"/>
              </a:rPr>
              <a:t>utilizes </a:t>
            </a:r>
            <a:r>
              <a:rPr sz="2200" b="0" spc="-5" dirty="0">
                <a:solidFill>
                  <a:srgbClr val="FFFFFF"/>
                </a:solidFill>
                <a:latin typeface="Roboto Lt"/>
                <a:cs typeface="Roboto Lt"/>
              </a:rPr>
              <a:t>the </a:t>
            </a:r>
            <a:r>
              <a:rPr sz="2200" b="0" spc="-10" dirty="0">
                <a:solidFill>
                  <a:srgbClr val="FFFFFF"/>
                </a:solidFill>
                <a:latin typeface="Roboto Lt"/>
                <a:cs typeface="Roboto Lt"/>
              </a:rPr>
              <a:t>collection </a:t>
            </a:r>
            <a:r>
              <a:rPr sz="2200" b="0" spc="-5" dirty="0">
                <a:solidFill>
                  <a:srgbClr val="FFFFFF"/>
                </a:solidFill>
                <a:latin typeface="Roboto Lt"/>
                <a:cs typeface="Roboto Lt"/>
              </a:rPr>
              <a:t>of </a:t>
            </a:r>
            <a:r>
              <a:rPr sz="2200" b="0" spc="-10" dirty="0">
                <a:solidFill>
                  <a:srgbClr val="FFFFFF"/>
                </a:solidFill>
                <a:latin typeface="Roboto Lt"/>
                <a:cs typeface="Roboto Lt"/>
              </a:rPr>
              <a:t>knowledge </a:t>
            </a:r>
            <a:r>
              <a:rPr sz="2200" b="0" spc="-5" dirty="0">
                <a:solidFill>
                  <a:srgbClr val="FFFFFF"/>
                </a:solidFill>
                <a:latin typeface="Roboto Lt"/>
                <a:cs typeface="Roboto Lt"/>
              </a:rPr>
              <a:t>and </a:t>
            </a:r>
            <a:r>
              <a:rPr sz="2200" b="0" spc="-10" dirty="0">
                <a:solidFill>
                  <a:srgbClr val="FFFFFF"/>
                </a:solidFill>
                <a:latin typeface="Roboto Lt"/>
                <a:cs typeface="Roboto Lt"/>
              </a:rPr>
              <a:t>experience  </a:t>
            </a:r>
            <a:r>
              <a:rPr sz="2200" b="0" spc="-5" dirty="0">
                <a:solidFill>
                  <a:srgbClr val="FFFFFF"/>
                </a:solidFill>
                <a:latin typeface="Roboto Lt"/>
                <a:cs typeface="Roboto Lt"/>
              </a:rPr>
              <a:t>of its </a:t>
            </a:r>
            <a:r>
              <a:rPr sz="2200" b="0" spc="-10" dirty="0">
                <a:solidFill>
                  <a:srgbClr val="FFFFFF"/>
                </a:solidFill>
                <a:latin typeface="Roboto Lt"/>
                <a:cs typeface="Roboto Lt"/>
              </a:rPr>
              <a:t>members </a:t>
            </a:r>
            <a:r>
              <a:rPr sz="2200" b="0" spc="-15" dirty="0">
                <a:solidFill>
                  <a:srgbClr val="FFFFFF"/>
                </a:solidFill>
                <a:latin typeface="Roboto Lt"/>
                <a:cs typeface="Roboto Lt"/>
              </a:rPr>
              <a:t>to </a:t>
            </a:r>
            <a:r>
              <a:rPr sz="2200" b="0" spc="-10" dirty="0">
                <a:solidFill>
                  <a:srgbClr val="FFFFFF"/>
                </a:solidFill>
                <a:latin typeface="Roboto Lt"/>
                <a:cs typeface="Roboto Lt"/>
              </a:rPr>
              <a:t>create </a:t>
            </a:r>
            <a:r>
              <a:rPr sz="2200" b="0" spc="-5" dirty="0">
                <a:solidFill>
                  <a:srgbClr val="FFFFFF"/>
                </a:solidFill>
                <a:latin typeface="Roboto Lt"/>
                <a:cs typeface="Roboto Lt"/>
              </a:rPr>
              <a:t>a </a:t>
            </a:r>
            <a:r>
              <a:rPr sz="2200" b="0" spc="-10" dirty="0">
                <a:solidFill>
                  <a:srgbClr val="FFFFFF"/>
                </a:solidFill>
                <a:latin typeface="Roboto Lt"/>
                <a:cs typeface="Roboto Lt"/>
              </a:rPr>
              <a:t>real community </a:t>
            </a:r>
            <a:r>
              <a:rPr sz="2200" b="0" spc="-5" dirty="0">
                <a:solidFill>
                  <a:srgbClr val="FFFFFF"/>
                </a:solidFill>
                <a:latin typeface="Roboto Lt"/>
                <a:cs typeface="Roboto Lt"/>
              </a:rPr>
              <a:t>based </a:t>
            </a:r>
            <a:r>
              <a:rPr sz="2200" b="0" spc="-10" dirty="0">
                <a:solidFill>
                  <a:srgbClr val="FFFFFF"/>
                </a:solidFill>
                <a:latin typeface="Roboto Lt"/>
                <a:cs typeface="Roboto Lt"/>
              </a:rPr>
              <a:t>on  helping </a:t>
            </a:r>
            <a:r>
              <a:rPr sz="2200" b="0" spc="-5" dirty="0">
                <a:solidFill>
                  <a:srgbClr val="FFFFFF"/>
                </a:solidFill>
                <a:latin typeface="Roboto Lt"/>
                <a:cs typeface="Roboto Lt"/>
              </a:rPr>
              <a:t>each </a:t>
            </a:r>
            <a:r>
              <a:rPr sz="2200" b="0" spc="-10" dirty="0">
                <a:solidFill>
                  <a:srgbClr val="FFFFFF"/>
                </a:solidFill>
                <a:latin typeface="Roboto Lt"/>
                <a:cs typeface="Roboto Lt"/>
              </a:rPr>
              <a:t>other earn, learn,</a:t>
            </a:r>
            <a:r>
              <a:rPr sz="2200" b="0" spc="5" dirty="0">
                <a:solidFill>
                  <a:srgbClr val="FFFFFF"/>
                </a:solidFill>
                <a:latin typeface="Roboto Lt"/>
                <a:cs typeface="Roboto Lt"/>
              </a:rPr>
              <a:t> </a:t>
            </a:r>
            <a:r>
              <a:rPr sz="2200" b="0" spc="-35" dirty="0">
                <a:solidFill>
                  <a:srgbClr val="FFFFFF"/>
                </a:solidFill>
                <a:latin typeface="Roboto Lt"/>
                <a:cs typeface="Roboto Lt"/>
              </a:rPr>
              <a:t>grow.</a:t>
            </a:r>
            <a:endParaRPr sz="2200">
              <a:latin typeface="Roboto Lt"/>
              <a:cs typeface="Roboto Lt"/>
            </a:endParaRPr>
          </a:p>
        </p:txBody>
      </p:sp>
      <p:sp>
        <p:nvSpPr>
          <p:cNvPr id="3" name="object 3"/>
          <p:cNvSpPr/>
          <p:nvPr/>
        </p:nvSpPr>
        <p:spPr>
          <a:xfrm>
            <a:off x="4303166" y="1654346"/>
            <a:ext cx="537598" cy="543560"/>
          </a:xfrm>
          <a:prstGeom prst="rect">
            <a:avLst/>
          </a:prstGeom>
          <a:blipFill>
            <a:blip r:embed="rId2" cstate="print"/>
            <a:stretch>
              <a:fillRect/>
            </a:stretch>
          </a:blipFill>
        </p:spPr>
        <p:txBody>
          <a:bodyPr wrap="square" lIns="0" tIns="0" rIns="0" bIns="0" rtlCol="0"/>
          <a:lstStyle/>
          <a:p>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5994287" y="4"/>
            <a:ext cx="3150235" cy="5137150"/>
          </a:xfrm>
          <a:custGeom>
            <a:avLst/>
            <a:gdLst/>
            <a:ahLst/>
            <a:cxnLst/>
            <a:rect l="l" t="t" r="r" b="b"/>
            <a:pathLst>
              <a:path w="3150234" h="5137150">
                <a:moveTo>
                  <a:pt x="0" y="5136584"/>
                </a:moveTo>
                <a:lnTo>
                  <a:pt x="3149693" y="5136584"/>
                </a:lnTo>
                <a:lnTo>
                  <a:pt x="3149693" y="0"/>
                </a:lnTo>
                <a:lnTo>
                  <a:pt x="0" y="0"/>
                </a:lnTo>
                <a:lnTo>
                  <a:pt x="0" y="5136584"/>
                </a:lnTo>
                <a:close/>
              </a:path>
            </a:pathLst>
          </a:custGeom>
          <a:solidFill>
            <a:srgbClr val="113170"/>
          </a:solidFill>
        </p:spPr>
        <p:txBody>
          <a:bodyPr wrap="square" lIns="0" tIns="0" rIns="0" bIns="0" rtlCol="0"/>
          <a:lstStyle/>
          <a:p>
            <a:endParaRPr/>
          </a:p>
        </p:txBody>
      </p:sp>
      <p:sp>
        <p:nvSpPr>
          <p:cNvPr id="3" name="object 3"/>
          <p:cNvSpPr/>
          <p:nvPr/>
        </p:nvSpPr>
        <p:spPr>
          <a:xfrm>
            <a:off x="0" y="0"/>
            <a:ext cx="5994400" cy="5143500"/>
          </a:xfrm>
          <a:custGeom>
            <a:avLst/>
            <a:gdLst/>
            <a:ahLst/>
            <a:cxnLst/>
            <a:rect l="l" t="t" r="r" b="b"/>
            <a:pathLst>
              <a:path w="5994400" h="5143500">
                <a:moveTo>
                  <a:pt x="5994287" y="5143489"/>
                </a:moveTo>
                <a:lnTo>
                  <a:pt x="0" y="5143489"/>
                </a:lnTo>
                <a:lnTo>
                  <a:pt x="0" y="0"/>
                </a:lnTo>
                <a:lnTo>
                  <a:pt x="5994287" y="0"/>
                </a:lnTo>
                <a:lnTo>
                  <a:pt x="5994287" y="5143489"/>
                </a:lnTo>
                <a:close/>
              </a:path>
            </a:pathLst>
          </a:custGeom>
          <a:solidFill>
            <a:srgbClr val="FFFFFF"/>
          </a:solidFill>
        </p:spPr>
        <p:txBody>
          <a:bodyPr wrap="square" lIns="0" tIns="0" rIns="0" bIns="0" rtlCol="0"/>
          <a:lstStyle/>
          <a:p>
            <a:endParaRPr/>
          </a:p>
        </p:txBody>
      </p:sp>
      <p:sp>
        <p:nvSpPr>
          <p:cNvPr id="4" name="object 4"/>
          <p:cNvSpPr txBox="1">
            <a:spLocks noGrp="1"/>
          </p:cNvSpPr>
          <p:nvPr>
            <p:ph type="title"/>
          </p:nvPr>
        </p:nvSpPr>
        <p:spPr>
          <a:xfrm>
            <a:off x="496349" y="253359"/>
            <a:ext cx="4218940" cy="482600"/>
          </a:xfrm>
          <a:prstGeom prst="rect">
            <a:avLst/>
          </a:prstGeom>
        </p:spPr>
        <p:txBody>
          <a:bodyPr vert="horz" wrap="square" lIns="0" tIns="12700" rIns="0" bIns="0" rtlCol="0">
            <a:spAutoFit/>
          </a:bodyPr>
          <a:lstStyle/>
          <a:p>
            <a:pPr marL="12700">
              <a:lnSpc>
                <a:spcPct val="100000"/>
              </a:lnSpc>
              <a:spcBef>
                <a:spcPts val="100"/>
              </a:spcBef>
            </a:pPr>
            <a:r>
              <a:rPr sz="3000" spc="-5" dirty="0">
                <a:solidFill>
                  <a:srgbClr val="18469C"/>
                </a:solidFill>
              </a:rPr>
              <a:t>eXp </a:t>
            </a:r>
            <a:r>
              <a:rPr sz="3000" spc="-10" dirty="0">
                <a:solidFill>
                  <a:srgbClr val="18469C"/>
                </a:solidFill>
              </a:rPr>
              <a:t>Celebrates</a:t>
            </a:r>
            <a:r>
              <a:rPr sz="3000" spc="-70" dirty="0">
                <a:solidFill>
                  <a:srgbClr val="18469C"/>
                </a:solidFill>
              </a:rPr>
              <a:t> </a:t>
            </a:r>
            <a:r>
              <a:rPr sz="3000" spc="-10" dirty="0">
                <a:solidFill>
                  <a:srgbClr val="18469C"/>
                </a:solidFill>
              </a:rPr>
              <a:t>Diversity</a:t>
            </a:r>
            <a:endParaRPr sz="3000"/>
          </a:p>
        </p:txBody>
      </p:sp>
      <p:sp>
        <p:nvSpPr>
          <p:cNvPr id="5" name="object 5"/>
          <p:cNvSpPr txBox="1"/>
          <p:nvPr/>
        </p:nvSpPr>
        <p:spPr>
          <a:xfrm>
            <a:off x="429674" y="961562"/>
            <a:ext cx="5198745" cy="1339850"/>
          </a:xfrm>
          <a:prstGeom prst="rect">
            <a:avLst/>
          </a:prstGeom>
        </p:spPr>
        <p:txBody>
          <a:bodyPr vert="horz" wrap="square" lIns="0" tIns="46990" rIns="0" bIns="0" rtlCol="0">
            <a:spAutoFit/>
          </a:bodyPr>
          <a:lstStyle/>
          <a:p>
            <a:pPr marL="12700">
              <a:lnSpc>
                <a:spcPct val="100000"/>
              </a:lnSpc>
              <a:spcBef>
                <a:spcPts val="370"/>
              </a:spcBef>
            </a:pPr>
            <a:r>
              <a:rPr sz="1500" b="0" spc="-5" dirty="0">
                <a:latin typeface="Roboto Lt"/>
                <a:cs typeface="Roboto Lt"/>
              </a:rPr>
              <a:t>eXp Realty is </a:t>
            </a:r>
            <a:r>
              <a:rPr sz="1500" b="0" spc="-10" dirty="0">
                <a:latin typeface="Roboto Lt"/>
                <a:cs typeface="Roboto Lt"/>
              </a:rPr>
              <a:t>proud </a:t>
            </a:r>
            <a:r>
              <a:rPr sz="1500" b="0" spc="-5" dirty="0">
                <a:latin typeface="Roboto Lt"/>
                <a:cs typeface="Roboto Lt"/>
              </a:rPr>
              <a:t>of its </a:t>
            </a:r>
            <a:r>
              <a:rPr sz="1500" b="0" spc="-10" dirty="0">
                <a:latin typeface="Roboto Lt"/>
                <a:cs typeface="Roboto Lt"/>
              </a:rPr>
              <a:t>commitment to</a:t>
            </a:r>
            <a:r>
              <a:rPr sz="1500" b="0" spc="5" dirty="0">
                <a:latin typeface="Roboto Lt"/>
                <a:cs typeface="Roboto Lt"/>
              </a:rPr>
              <a:t> </a:t>
            </a:r>
            <a:r>
              <a:rPr sz="1500" b="0" spc="-10" dirty="0">
                <a:latin typeface="Roboto Lt"/>
                <a:cs typeface="Roboto Lt"/>
              </a:rPr>
              <a:t>diversity</a:t>
            </a:r>
            <a:endParaRPr sz="1500">
              <a:latin typeface="Roboto Lt"/>
              <a:cs typeface="Roboto Lt"/>
            </a:endParaRPr>
          </a:p>
          <a:p>
            <a:pPr marL="12700" marR="5080">
              <a:lnSpc>
                <a:spcPct val="114999"/>
              </a:lnSpc>
            </a:pPr>
            <a:r>
              <a:rPr sz="1500" b="0" spc="-5" dirty="0">
                <a:latin typeface="Roboto Lt"/>
                <a:cs typeface="Roboto Lt"/>
              </a:rPr>
              <a:t>and </a:t>
            </a:r>
            <a:r>
              <a:rPr sz="1500" b="0" spc="-10" dirty="0">
                <a:latin typeface="Roboto Lt"/>
                <a:cs typeface="Roboto Lt"/>
              </a:rPr>
              <a:t>inclusion through </a:t>
            </a:r>
            <a:r>
              <a:rPr sz="1500" b="0" spc="-5" dirty="0">
                <a:latin typeface="Roboto Lt"/>
                <a:cs typeface="Roboto Lt"/>
              </a:rPr>
              <a:t>its </a:t>
            </a:r>
            <a:r>
              <a:rPr sz="1500" b="0" spc="-10" dirty="0">
                <a:latin typeface="Roboto Lt"/>
                <a:cs typeface="Roboto Lt"/>
              </a:rPr>
              <a:t>initiative, </a:t>
            </a:r>
            <a:r>
              <a:rPr sz="1500" b="0" spc="-5" dirty="0">
                <a:latin typeface="Roboto Lt"/>
                <a:cs typeface="Roboto Lt"/>
              </a:rPr>
              <a:t>ONE eXp. This </a:t>
            </a:r>
            <a:r>
              <a:rPr sz="1500" b="0" spc="-10" dirty="0">
                <a:latin typeface="Roboto Lt"/>
                <a:cs typeface="Roboto Lt"/>
              </a:rPr>
              <a:t>commitment  </a:t>
            </a:r>
            <a:r>
              <a:rPr sz="1500" b="0" dirty="0">
                <a:latin typeface="Roboto Lt"/>
                <a:cs typeface="Roboto Lt"/>
              </a:rPr>
              <a:t>supports </a:t>
            </a:r>
            <a:r>
              <a:rPr sz="1500" b="0" spc="-25" dirty="0">
                <a:latin typeface="Roboto Lt"/>
                <a:cs typeface="Roboto Lt"/>
              </a:rPr>
              <a:t>eXp’s </a:t>
            </a:r>
            <a:r>
              <a:rPr sz="1500" b="0" spc="-10" dirty="0">
                <a:latin typeface="Roboto Lt"/>
                <a:cs typeface="Roboto Lt"/>
              </a:rPr>
              <a:t>culture by embracing differences, promoting  </a:t>
            </a:r>
            <a:r>
              <a:rPr sz="1500" b="0" spc="-5" dirty="0">
                <a:latin typeface="Roboto Lt"/>
                <a:cs typeface="Roboto Lt"/>
              </a:rPr>
              <a:t>equality and mutual </a:t>
            </a:r>
            <a:r>
              <a:rPr sz="1500" b="0" spc="-10" dirty="0">
                <a:latin typeface="Roboto Lt"/>
                <a:cs typeface="Roboto Lt"/>
              </a:rPr>
              <a:t>respect, </a:t>
            </a:r>
            <a:r>
              <a:rPr sz="1500" b="0" spc="-5" dirty="0">
                <a:latin typeface="Roboto Lt"/>
                <a:cs typeface="Roboto Lt"/>
              </a:rPr>
              <a:t>and </a:t>
            </a:r>
            <a:r>
              <a:rPr sz="1500" b="0" spc="-10" dirty="0">
                <a:latin typeface="Roboto Lt"/>
                <a:cs typeface="Roboto Lt"/>
              </a:rPr>
              <a:t>providing </a:t>
            </a:r>
            <a:r>
              <a:rPr sz="1500" b="0" spc="-5" dirty="0">
                <a:latin typeface="Roboto Lt"/>
                <a:cs typeface="Roboto Lt"/>
              </a:rPr>
              <a:t>a space </a:t>
            </a:r>
            <a:r>
              <a:rPr sz="1500" b="0" spc="-10" dirty="0">
                <a:latin typeface="Roboto Lt"/>
                <a:cs typeface="Roboto Lt"/>
              </a:rPr>
              <a:t>where  everyone </a:t>
            </a:r>
            <a:r>
              <a:rPr sz="1500" b="0" spc="-5" dirty="0">
                <a:latin typeface="Roboto Lt"/>
                <a:cs typeface="Roboto Lt"/>
              </a:rPr>
              <a:t>has a </a:t>
            </a:r>
            <a:r>
              <a:rPr sz="1500" b="0" spc="-10" dirty="0">
                <a:latin typeface="Roboto Lt"/>
                <a:cs typeface="Roboto Lt"/>
              </a:rPr>
              <a:t>voice </a:t>
            </a:r>
            <a:r>
              <a:rPr sz="1500" b="0" spc="-5" dirty="0">
                <a:latin typeface="Roboto Lt"/>
                <a:cs typeface="Roboto Lt"/>
              </a:rPr>
              <a:t>and the opportunity </a:t>
            </a:r>
            <a:r>
              <a:rPr sz="1500" b="0" spc="-10" dirty="0">
                <a:latin typeface="Roboto Lt"/>
                <a:cs typeface="Roboto Lt"/>
              </a:rPr>
              <a:t>to</a:t>
            </a:r>
            <a:r>
              <a:rPr sz="1500" b="0" spc="15" dirty="0">
                <a:latin typeface="Roboto Lt"/>
                <a:cs typeface="Roboto Lt"/>
              </a:rPr>
              <a:t> </a:t>
            </a:r>
            <a:r>
              <a:rPr sz="1500" b="0" spc="-10" dirty="0">
                <a:latin typeface="Roboto Lt"/>
                <a:cs typeface="Roboto Lt"/>
              </a:rPr>
              <a:t>succeed.</a:t>
            </a:r>
            <a:endParaRPr sz="1500">
              <a:latin typeface="Roboto Lt"/>
              <a:cs typeface="Roboto Lt"/>
            </a:endParaRPr>
          </a:p>
        </p:txBody>
      </p:sp>
      <p:sp>
        <p:nvSpPr>
          <p:cNvPr id="6" name="object 6"/>
          <p:cNvSpPr txBox="1"/>
          <p:nvPr/>
        </p:nvSpPr>
        <p:spPr>
          <a:xfrm>
            <a:off x="429674" y="2836079"/>
            <a:ext cx="4739005" cy="254000"/>
          </a:xfrm>
          <a:prstGeom prst="rect">
            <a:avLst/>
          </a:prstGeom>
        </p:spPr>
        <p:txBody>
          <a:bodyPr vert="horz" wrap="square" lIns="0" tIns="12700" rIns="0" bIns="0" rtlCol="0">
            <a:spAutoFit/>
          </a:bodyPr>
          <a:lstStyle/>
          <a:p>
            <a:pPr marL="12700">
              <a:lnSpc>
                <a:spcPct val="100000"/>
              </a:lnSpc>
              <a:spcBef>
                <a:spcPts val="100"/>
              </a:spcBef>
            </a:pPr>
            <a:r>
              <a:rPr sz="1500" b="0" spc="-5" dirty="0">
                <a:latin typeface="Roboto Lt"/>
                <a:cs typeface="Roboto Lt"/>
              </a:rPr>
              <a:t>ONE eXp is </a:t>
            </a:r>
            <a:r>
              <a:rPr sz="1500" b="0" spc="-10" dirty="0">
                <a:latin typeface="Roboto Lt"/>
                <a:cs typeface="Roboto Lt"/>
              </a:rPr>
              <a:t>committed to diversity </a:t>
            </a:r>
            <a:r>
              <a:rPr sz="1500" b="0" spc="-5" dirty="0">
                <a:latin typeface="Roboto Lt"/>
                <a:cs typeface="Roboto Lt"/>
              </a:rPr>
              <a:t>and </a:t>
            </a:r>
            <a:r>
              <a:rPr sz="1500" b="0" spc="-10" dirty="0">
                <a:latin typeface="Roboto Lt"/>
                <a:cs typeface="Roboto Lt"/>
              </a:rPr>
              <a:t>inclusion</a:t>
            </a:r>
            <a:r>
              <a:rPr sz="1500" b="0" spc="75" dirty="0">
                <a:latin typeface="Roboto Lt"/>
                <a:cs typeface="Roboto Lt"/>
              </a:rPr>
              <a:t> </a:t>
            </a:r>
            <a:r>
              <a:rPr sz="1500" b="0" spc="-10" dirty="0">
                <a:latin typeface="Roboto Lt"/>
                <a:cs typeface="Roboto Lt"/>
              </a:rPr>
              <a:t>through:</a:t>
            </a:r>
            <a:endParaRPr sz="1500">
              <a:latin typeface="Roboto Lt"/>
              <a:cs typeface="Roboto Lt"/>
            </a:endParaRPr>
          </a:p>
        </p:txBody>
      </p:sp>
      <p:sp>
        <p:nvSpPr>
          <p:cNvPr id="7" name="object 7"/>
          <p:cNvSpPr txBox="1"/>
          <p:nvPr/>
        </p:nvSpPr>
        <p:spPr>
          <a:xfrm>
            <a:off x="550942" y="3147482"/>
            <a:ext cx="5002530" cy="1007110"/>
          </a:xfrm>
          <a:prstGeom prst="rect">
            <a:avLst/>
          </a:prstGeom>
        </p:spPr>
        <p:txBody>
          <a:bodyPr vert="horz" wrap="square" lIns="0" tIns="12700" rIns="0" bIns="0" rtlCol="0">
            <a:spAutoFit/>
          </a:bodyPr>
          <a:lstStyle/>
          <a:p>
            <a:pPr marL="348615" marR="5080" indent="-336550">
              <a:lnSpc>
                <a:spcPct val="114999"/>
              </a:lnSpc>
              <a:spcBef>
                <a:spcPts val="100"/>
              </a:spcBef>
              <a:buFont typeface="Arial"/>
              <a:buChar char="●"/>
              <a:tabLst>
                <a:tab pos="347980" algn="l"/>
                <a:tab pos="349250" algn="l"/>
              </a:tabLst>
            </a:pPr>
            <a:r>
              <a:rPr sz="1400" b="1" spc="-10" dirty="0">
                <a:latin typeface="Roboto"/>
                <a:cs typeface="Roboto"/>
              </a:rPr>
              <a:t>Education</a:t>
            </a:r>
            <a:r>
              <a:rPr sz="1400" b="0" spc="-10" dirty="0">
                <a:latin typeface="Roboto Lt"/>
                <a:cs typeface="Roboto Lt"/>
              </a:rPr>
              <a:t>: </a:t>
            </a:r>
            <a:r>
              <a:rPr sz="1400" b="0" spc="-5" dirty="0">
                <a:latin typeface="Roboto Lt"/>
                <a:cs typeface="Roboto Lt"/>
              </a:rPr>
              <a:t>Host ONE eXp </a:t>
            </a:r>
            <a:r>
              <a:rPr sz="1400" b="0" spc="-10" dirty="0">
                <a:latin typeface="Roboto Lt"/>
                <a:cs typeface="Roboto Lt"/>
              </a:rPr>
              <a:t>meetings to </a:t>
            </a:r>
            <a:r>
              <a:rPr sz="1400" b="0" spc="-5" dirty="0">
                <a:latin typeface="Roboto Lt"/>
                <a:cs typeface="Roboto Lt"/>
              </a:rPr>
              <a:t>educate and </a:t>
            </a:r>
            <a:r>
              <a:rPr sz="1400" b="0" spc="-10" dirty="0">
                <a:latin typeface="Roboto Lt"/>
                <a:cs typeface="Roboto Lt"/>
              </a:rPr>
              <a:t>increase  awareness </a:t>
            </a:r>
            <a:r>
              <a:rPr sz="1400" b="0" spc="-5" dirty="0">
                <a:latin typeface="Roboto Lt"/>
                <a:cs typeface="Roboto Lt"/>
              </a:rPr>
              <a:t>in this new </a:t>
            </a:r>
            <a:r>
              <a:rPr sz="1400" b="0" spc="-10" dirty="0">
                <a:latin typeface="Roboto Lt"/>
                <a:cs typeface="Roboto Lt"/>
              </a:rPr>
              <a:t>diversity </a:t>
            </a:r>
            <a:r>
              <a:rPr sz="1400" b="0" spc="-5" dirty="0">
                <a:latin typeface="Roboto Lt"/>
                <a:cs typeface="Roboto Lt"/>
              </a:rPr>
              <a:t>and </a:t>
            </a:r>
            <a:r>
              <a:rPr sz="1400" b="0" spc="-10" dirty="0">
                <a:latin typeface="Roboto Lt"/>
                <a:cs typeface="Roboto Lt"/>
              </a:rPr>
              <a:t>inclusion</a:t>
            </a:r>
            <a:r>
              <a:rPr sz="1400" b="0" spc="30" dirty="0">
                <a:latin typeface="Roboto Lt"/>
                <a:cs typeface="Roboto Lt"/>
              </a:rPr>
              <a:t> </a:t>
            </a:r>
            <a:r>
              <a:rPr sz="1400" b="0" spc="-10" dirty="0">
                <a:latin typeface="Roboto Lt"/>
                <a:cs typeface="Roboto Lt"/>
              </a:rPr>
              <a:t>initiative.</a:t>
            </a:r>
            <a:endParaRPr sz="1400">
              <a:latin typeface="Roboto Lt"/>
              <a:cs typeface="Roboto Lt"/>
            </a:endParaRPr>
          </a:p>
          <a:p>
            <a:pPr marL="348615" marR="194945" indent="-336550">
              <a:lnSpc>
                <a:spcPct val="114999"/>
              </a:lnSpc>
              <a:buFont typeface="Arial"/>
              <a:buChar char="●"/>
              <a:tabLst>
                <a:tab pos="347980" algn="l"/>
                <a:tab pos="349250" algn="l"/>
              </a:tabLst>
            </a:pPr>
            <a:r>
              <a:rPr sz="1400" b="1" spc="-10" dirty="0">
                <a:latin typeface="Roboto"/>
                <a:cs typeface="Roboto"/>
              </a:rPr>
              <a:t>Coverage</a:t>
            </a:r>
            <a:r>
              <a:rPr sz="1400" b="0" spc="-10" dirty="0">
                <a:latin typeface="Roboto Lt"/>
                <a:cs typeface="Roboto Lt"/>
              </a:rPr>
              <a:t>: Ensure diversity </a:t>
            </a:r>
            <a:r>
              <a:rPr sz="1400" b="0" spc="-5" dirty="0">
                <a:latin typeface="Roboto Lt"/>
                <a:cs typeface="Roboto Lt"/>
              </a:rPr>
              <a:t>and </a:t>
            </a:r>
            <a:r>
              <a:rPr sz="1400" b="0" spc="-10" dirty="0">
                <a:latin typeface="Roboto Lt"/>
                <a:cs typeface="Roboto Lt"/>
              </a:rPr>
              <a:t>inclusion </a:t>
            </a:r>
            <a:r>
              <a:rPr sz="1400" b="0" spc="-5" dirty="0">
                <a:latin typeface="Roboto Lt"/>
                <a:cs typeface="Roboto Lt"/>
              </a:rPr>
              <a:t>is </a:t>
            </a:r>
            <a:r>
              <a:rPr sz="1400" b="0" spc="-10" dirty="0">
                <a:latin typeface="Roboto Lt"/>
                <a:cs typeface="Roboto Lt"/>
              </a:rPr>
              <a:t>represented in  marketing materials, press coverage </a:t>
            </a:r>
            <a:r>
              <a:rPr sz="1400" b="0" spc="-5" dirty="0">
                <a:latin typeface="Roboto Lt"/>
                <a:cs typeface="Roboto Lt"/>
              </a:rPr>
              <a:t>and</a:t>
            </a:r>
            <a:r>
              <a:rPr sz="1400" b="0" spc="20" dirty="0">
                <a:latin typeface="Roboto Lt"/>
                <a:cs typeface="Roboto Lt"/>
              </a:rPr>
              <a:t> </a:t>
            </a:r>
            <a:r>
              <a:rPr sz="1400" b="0" spc="-10" dirty="0">
                <a:latin typeface="Roboto Lt"/>
                <a:cs typeface="Roboto Lt"/>
              </a:rPr>
              <a:t>events.</a:t>
            </a:r>
            <a:endParaRPr sz="1400">
              <a:latin typeface="Roboto Lt"/>
              <a:cs typeface="Roboto Lt"/>
            </a:endParaRPr>
          </a:p>
        </p:txBody>
      </p:sp>
      <p:sp>
        <p:nvSpPr>
          <p:cNvPr id="8" name="object 8"/>
          <p:cNvSpPr txBox="1"/>
          <p:nvPr/>
        </p:nvSpPr>
        <p:spPr>
          <a:xfrm>
            <a:off x="6614895" y="1905545"/>
            <a:ext cx="1816735" cy="1753870"/>
          </a:xfrm>
          <a:prstGeom prst="rect">
            <a:avLst/>
          </a:prstGeom>
        </p:spPr>
        <p:txBody>
          <a:bodyPr vert="horz" wrap="square" lIns="0" tIns="94615" rIns="0" bIns="0" rtlCol="0">
            <a:spAutoFit/>
          </a:bodyPr>
          <a:lstStyle/>
          <a:p>
            <a:pPr marL="344805" indent="-332740">
              <a:lnSpc>
                <a:spcPct val="100000"/>
              </a:lnSpc>
              <a:spcBef>
                <a:spcPts val="745"/>
              </a:spcBef>
              <a:buFont typeface="Arial"/>
              <a:buChar char="●"/>
              <a:tabLst>
                <a:tab pos="344170" algn="l"/>
                <a:tab pos="345440" algn="l"/>
              </a:tabLst>
            </a:pPr>
            <a:r>
              <a:rPr sz="1350" b="1" spc="-5" dirty="0">
                <a:solidFill>
                  <a:srgbClr val="FFFFFF"/>
                </a:solidFill>
                <a:latin typeface="Roboto"/>
                <a:cs typeface="Roboto"/>
              </a:rPr>
              <a:t>Asian</a:t>
            </a:r>
            <a:r>
              <a:rPr sz="1350" b="1" spc="-70" dirty="0">
                <a:solidFill>
                  <a:srgbClr val="FFFFFF"/>
                </a:solidFill>
                <a:latin typeface="Roboto"/>
                <a:cs typeface="Roboto"/>
              </a:rPr>
              <a:t> </a:t>
            </a:r>
            <a:r>
              <a:rPr sz="1350" b="1" spc="-10" dirty="0">
                <a:solidFill>
                  <a:srgbClr val="FFFFFF"/>
                </a:solidFill>
                <a:latin typeface="Roboto"/>
                <a:cs typeface="Roboto"/>
              </a:rPr>
              <a:t>Network</a:t>
            </a:r>
            <a:endParaRPr sz="1350">
              <a:latin typeface="Roboto"/>
              <a:cs typeface="Roboto"/>
            </a:endParaRPr>
          </a:p>
          <a:p>
            <a:pPr marL="344805" indent="-332740">
              <a:lnSpc>
                <a:spcPct val="100000"/>
              </a:lnSpc>
              <a:spcBef>
                <a:spcPts val="650"/>
              </a:spcBef>
              <a:buFont typeface="Arial"/>
              <a:buChar char="●"/>
              <a:tabLst>
                <a:tab pos="344170" algn="l"/>
                <a:tab pos="345440" algn="l"/>
              </a:tabLst>
            </a:pPr>
            <a:r>
              <a:rPr sz="1350" b="1" spc="-5" dirty="0">
                <a:solidFill>
                  <a:srgbClr val="FFFFFF"/>
                </a:solidFill>
                <a:latin typeface="Roboto"/>
                <a:cs typeface="Roboto"/>
              </a:rPr>
              <a:t>Black eXp</a:t>
            </a:r>
            <a:r>
              <a:rPr sz="1350" b="1" spc="-65" dirty="0">
                <a:solidFill>
                  <a:srgbClr val="FFFFFF"/>
                </a:solidFill>
                <a:latin typeface="Roboto"/>
                <a:cs typeface="Roboto"/>
              </a:rPr>
              <a:t> </a:t>
            </a:r>
            <a:r>
              <a:rPr sz="1350" b="1" spc="-10" dirty="0">
                <a:solidFill>
                  <a:srgbClr val="FFFFFF"/>
                </a:solidFill>
                <a:latin typeface="Roboto"/>
                <a:cs typeface="Roboto"/>
              </a:rPr>
              <a:t>Network</a:t>
            </a:r>
            <a:endParaRPr sz="1350">
              <a:latin typeface="Roboto"/>
              <a:cs typeface="Roboto"/>
            </a:endParaRPr>
          </a:p>
          <a:p>
            <a:pPr marL="344805" indent="-332740">
              <a:lnSpc>
                <a:spcPct val="100000"/>
              </a:lnSpc>
              <a:spcBef>
                <a:spcPts val="645"/>
              </a:spcBef>
              <a:buFont typeface="Arial"/>
              <a:buChar char="●"/>
              <a:tabLst>
                <a:tab pos="344170" algn="l"/>
                <a:tab pos="345440" algn="l"/>
              </a:tabLst>
            </a:pPr>
            <a:r>
              <a:rPr sz="1350" b="1" spc="-5" dirty="0">
                <a:solidFill>
                  <a:srgbClr val="FFFFFF"/>
                </a:solidFill>
                <a:latin typeface="Roboto"/>
                <a:cs typeface="Roboto"/>
              </a:rPr>
              <a:t>eXp</a:t>
            </a:r>
            <a:r>
              <a:rPr sz="1350" b="1" spc="-15" dirty="0">
                <a:solidFill>
                  <a:srgbClr val="FFFFFF"/>
                </a:solidFill>
                <a:latin typeface="Roboto"/>
                <a:cs typeface="Roboto"/>
              </a:rPr>
              <a:t> </a:t>
            </a:r>
            <a:r>
              <a:rPr sz="1350" b="1" spc="-5" dirty="0">
                <a:solidFill>
                  <a:srgbClr val="FFFFFF"/>
                </a:solidFill>
                <a:latin typeface="Roboto"/>
                <a:cs typeface="Roboto"/>
              </a:rPr>
              <a:t>Latino</a:t>
            </a:r>
            <a:endParaRPr sz="1350">
              <a:latin typeface="Roboto"/>
              <a:cs typeface="Roboto"/>
            </a:endParaRPr>
          </a:p>
          <a:p>
            <a:pPr marL="344805" indent="-332740">
              <a:lnSpc>
                <a:spcPct val="100000"/>
              </a:lnSpc>
              <a:spcBef>
                <a:spcPts val="650"/>
              </a:spcBef>
              <a:buFont typeface="Arial"/>
              <a:buChar char="●"/>
              <a:tabLst>
                <a:tab pos="344170" algn="l"/>
                <a:tab pos="345440" algn="l"/>
              </a:tabLst>
            </a:pPr>
            <a:r>
              <a:rPr sz="1350" b="1" spc="-5" dirty="0">
                <a:solidFill>
                  <a:srgbClr val="FFFFFF"/>
                </a:solidFill>
                <a:latin typeface="Roboto"/>
                <a:cs typeface="Roboto"/>
              </a:rPr>
              <a:t>eXp Pride</a:t>
            </a:r>
            <a:r>
              <a:rPr sz="1350" b="1" spc="-45" dirty="0">
                <a:solidFill>
                  <a:srgbClr val="FFFFFF"/>
                </a:solidFill>
                <a:latin typeface="Roboto"/>
                <a:cs typeface="Roboto"/>
              </a:rPr>
              <a:t> </a:t>
            </a:r>
            <a:r>
              <a:rPr sz="1350" b="1" spc="-10" dirty="0">
                <a:solidFill>
                  <a:srgbClr val="FFFFFF"/>
                </a:solidFill>
                <a:latin typeface="Roboto"/>
                <a:cs typeface="Roboto"/>
              </a:rPr>
              <a:t>Network</a:t>
            </a:r>
            <a:endParaRPr sz="1350">
              <a:latin typeface="Roboto"/>
              <a:cs typeface="Roboto"/>
            </a:endParaRPr>
          </a:p>
          <a:p>
            <a:pPr marL="344170" marR="235585" indent="-344170">
              <a:lnSpc>
                <a:spcPct val="140000"/>
              </a:lnSpc>
              <a:buFont typeface="Arial"/>
              <a:buChar char="●"/>
              <a:tabLst>
                <a:tab pos="344170" algn="l"/>
                <a:tab pos="345440" algn="l"/>
              </a:tabLst>
            </a:pPr>
            <a:r>
              <a:rPr sz="1350" b="1" spc="-5" dirty="0">
                <a:solidFill>
                  <a:srgbClr val="FFFFFF"/>
                </a:solidFill>
                <a:latin typeface="Roboto"/>
                <a:cs typeface="Roboto"/>
              </a:rPr>
              <a:t>eXp </a:t>
            </a:r>
            <a:r>
              <a:rPr sz="1350" b="1" spc="-10" dirty="0">
                <a:solidFill>
                  <a:srgbClr val="FFFFFF"/>
                </a:solidFill>
                <a:latin typeface="Roboto"/>
                <a:cs typeface="Roboto"/>
              </a:rPr>
              <a:t>Power Girls  </a:t>
            </a:r>
            <a:r>
              <a:rPr sz="1350" b="1" spc="-5" dirty="0">
                <a:solidFill>
                  <a:srgbClr val="FFFFFF"/>
                </a:solidFill>
                <a:latin typeface="Roboto"/>
                <a:cs typeface="Roboto"/>
              </a:rPr>
              <a:t>and</a:t>
            </a:r>
            <a:r>
              <a:rPr sz="1350" b="1" spc="-15" dirty="0">
                <a:solidFill>
                  <a:srgbClr val="FFFFFF"/>
                </a:solidFill>
                <a:latin typeface="Roboto"/>
                <a:cs typeface="Roboto"/>
              </a:rPr>
              <a:t> </a:t>
            </a:r>
            <a:r>
              <a:rPr sz="1350" b="1" spc="-10" dirty="0">
                <a:solidFill>
                  <a:srgbClr val="FFFFFF"/>
                </a:solidFill>
                <a:latin typeface="Roboto"/>
                <a:cs typeface="Roboto"/>
              </a:rPr>
              <a:t>more!</a:t>
            </a:r>
            <a:endParaRPr sz="1350">
              <a:latin typeface="Roboto"/>
              <a:cs typeface="Roboto"/>
            </a:endParaRPr>
          </a:p>
        </p:txBody>
      </p:sp>
      <p:sp>
        <p:nvSpPr>
          <p:cNvPr id="9" name="object 9"/>
          <p:cNvSpPr/>
          <p:nvPr/>
        </p:nvSpPr>
        <p:spPr>
          <a:xfrm>
            <a:off x="6652736" y="1224722"/>
            <a:ext cx="1931596" cy="472499"/>
          </a:xfrm>
          <a:prstGeom prst="rect">
            <a:avLst/>
          </a:prstGeom>
          <a:blipFill>
            <a:blip r:embed="rId2" cstate="print"/>
            <a:stretch>
              <a:fillRect/>
            </a:stretch>
          </a:blipFill>
        </p:spPr>
        <p:txBody>
          <a:bodyPr wrap="square" lIns="0" tIns="0" rIns="0" bIns="0" rtlCol="0"/>
          <a:lstStyle/>
          <a:p>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5596890" cy="5143500"/>
          </a:xfrm>
          <a:custGeom>
            <a:avLst/>
            <a:gdLst/>
            <a:ahLst/>
            <a:cxnLst/>
            <a:rect l="l" t="t" r="r" b="b"/>
            <a:pathLst>
              <a:path w="5596890" h="5143500">
                <a:moveTo>
                  <a:pt x="0" y="5143489"/>
                </a:moveTo>
                <a:lnTo>
                  <a:pt x="5596488" y="5143489"/>
                </a:lnTo>
                <a:lnTo>
                  <a:pt x="5596488" y="0"/>
                </a:lnTo>
                <a:lnTo>
                  <a:pt x="0" y="0"/>
                </a:lnTo>
                <a:lnTo>
                  <a:pt x="0" y="5143489"/>
                </a:lnTo>
                <a:close/>
              </a:path>
            </a:pathLst>
          </a:custGeom>
          <a:solidFill>
            <a:srgbClr val="17469C"/>
          </a:solidFill>
        </p:spPr>
        <p:txBody>
          <a:bodyPr wrap="square" lIns="0" tIns="0" rIns="0" bIns="0" rtlCol="0"/>
          <a:lstStyle/>
          <a:p>
            <a:endParaRPr/>
          </a:p>
        </p:txBody>
      </p:sp>
      <p:grpSp>
        <p:nvGrpSpPr>
          <p:cNvPr id="3" name="object 3"/>
          <p:cNvGrpSpPr/>
          <p:nvPr/>
        </p:nvGrpSpPr>
        <p:grpSpPr>
          <a:xfrm>
            <a:off x="5594663" y="0"/>
            <a:ext cx="3549650" cy="5143500"/>
            <a:chOff x="5594663" y="0"/>
            <a:chExt cx="3549650" cy="5143500"/>
          </a:xfrm>
        </p:grpSpPr>
        <p:sp>
          <p:nvSpPr>
            <p:cNvPr id="4" name="object 4"/>
            <p:cNvSpPr/>
            <p:nvPr/>
          </p:nvSpPr>
          <p:spPr>
            <a:xfrm>
              <a:off x="5594663" y="0"/>
              <a:ext cx="3549317" cy="5143489"/>
            </a:xfrm>
            <a:prstGeom prst="rect">
              <a:avLst/>
            </a:prstGeom>
            <a:blipFill>
              <a:blip r:embed="rId2" cstate="print"/>
              <a:stretch>
                <a:fillRect/>
              </a:stretch>
            </a:blipFill>
          </p:spPr>
          <p:txBody>
            <a:bodyPr wrap="square" lIns="0" tIns="0" rIns="0" bIns="0" rtlCol="0"/>
            <a:lstStyle/>
            <a:p>
              <a:endParaRPr/>
            </a:p>
          </p:txBody>
        </p:sp>
        <p:sp>
          <p:nvSpPr>
            <p:cNvPr id="5" name="object 5"/>
            <p:cNvSpPr/>
            <p:nvPr/>
          </p:nvSpPr>
          <p:spPr>
            <a:xfrm>
              <a:off x="8000983" y="4419641"/>
              <a:ext cx="953847" cy="495249"/>
            </a:xfrm>
            <a:prstGeom prst="rect">
              <a:avLst/>
            </a:prstGeom>
            <a:blipFill>
              <a:blip r:embed="rId3" cstate="print"/>
              <a:stretch>
                <a:fillRect/>
              </a:stretch>
            </a:blipFill>
          </p:spPr>
          <p:txBody>
            <a:bodyPr wrap="square" lIns="0" tIns="0" rIns="0" bIns="0" rtlCol="0"/>
            <a:lstStyle/>
            <a:p>
              <a:endParaRPr/>
            </a:p>
          </p:txBody>
        </p:sp>
      </p:grpSp>
      <p:sp>
        <p:nvSpPr>
          <p:cNvPr id="6" name="object 6"/>
          <p:cNvSpPr txBox="1"/>
          <p:nvPr/>
        </p:nvSpPr>
        <p:spPr>
          <a:xfrm>
            <a:off x="524845" y="969370"/>
            <a:ext cx="4596765" cy="3576320"/>
          </a:xfrm>
          <a:prstGeom prst="rect">
            <a:avLst/>
          </a:prstGeom>
        </p:spPr>
        <p:txBody>
          <a:bodyPr vert="horz" wrap="square" lIns="0" tIns="12700" rIns="0" bIns="0" rtlCol="0">
            <a:spAutoFit/>
          </a:bodyPr>
          <a:lstStyle/>
          <a:p>
            <a:pPr marL="363855" marR="5080" indent="-351790">
              <a:lnSpc>
                <a:spcPct val="100000"/>
              </a:lnSpc>
              <a:spcBef>
                <a:spcPts val="100"/>
              </a:spcBef>
              <a:buFont typeface="Arial"/>
              <a:buChar char="●"/>
              <a:tabLst>
                <a:tab pos="363855" algn="l"/>
                <a:tab pos="364490" algn="l"/>
              </a:tabLst>
            </a:pPr>
            <a:r>
              <a:rPr sz="1600" b="0" spc="-5" dirty="0">
                <a:solidFill>
                  <a:srgbClr val="FFFFFF"/>
                </a:solidFill>
                <a:latin typeface="Roboto Lt"/>
                <a:cs typeface="Roboto Lt"/>
              </a:rPr>
              <a:t>Glenn </a:t>
            </a:r>
            <a:r>
              <a:rPr sz="1600" b="0" spc="-10" dirty="0">
                <a:solidFill>
                  <a:srgbClr val="FFFFFF"/>
                </a:solidFill>
                <a:latin typeface="Roboto Lt"/>
                <a:cs typeface="Roboto Lt"/>
              </a:rPr>
              <a:t>Sanford </a:t>
            </a:r>
            <a:r>
              <a:rPr sz="1600" b="0" spc="-5" dirty="0">
                <a:solidFill>
                  <a:srgbClr val="FFFFFF"/>
                </a:solidFill>
                <a:latin typeface="Roboto Lt"/>
                <a:cs typeface="Roboto Lt"/>
              </a:rPr>
              <a:t>had important </a:t>
            </a:r>
            <a:r>
              <a:rPr sz="1600" b="0" spc="-10" dirty="0">
                <a:solidFill>
                  <a:srgbClr val="FFFFFF"/>
                </a:solidFill>
                <a:latin typeface="Roboto Lt"/>
                <a:cs typeface="Roboto Lt"/>
              </a:rPr>
              <a:t>roles </a:t>
            </a:r>
            <a:r>
              <a:rPr sz="1600" b="0" spc="-5" dirty="0">
                <a:solidFill>
                  <a:srgbClr val="FFFFFF"/>
                </a:solidFill>
                <a:latin typeface="Roboto Lt"/>
                <a:cs typeface="Roboto Lt"/>
              </a:rPr>
              <a:t>at </a:t>
            </a:r>
            <a:r>
              <a:rPr sz="1600" b="0" spc="-10" dirty="0">
                <a:solidFill>
                  <a:srgbClr val="FFFFFF"/>
                </a:solidFill>
                <a:latin typeface="Roboto Lt"/>
                <a:cs typeface="Roboto Lt"/>
              </a:rPr>
              <a:t>internet  </a:t>
            </a:r>
            <a:r>
              <a:rPr sz="1600" b="0" dirty="0">
                <a:solidFill>
                  <a:srgbClr val="FFFFFF"/>
                </a:solidFill>
                <a:latin typeface="Roboto Lt"/>
                <a:cs typeface="Roboto Lt"/>
              </a:rPr>
              <a:t>startups </a:t>
            </a:r>
            <a:r>
              <a:rPr sz="1600" b="0" spc="-10" dirty="0">
                <a:solidFill>
                  <a:srgbClr val="FFFFFF"/>
                </a:solidFill>
                <a:latin typeface="Roboto Lt"/>
                <a:cs typeface="Roboto Lt"/>
              </a:rPr>
              <a:t>before launching </a:t>
            </a:r>
            <a:r>
              <a:rPr sz="1600" b="0" spc="-5" dirty="0">
                <a:solidFill>
                  <a:srgbClr val="FFFFFF"/>
                </a:solidFill>
                <a:latin typeface="Roboto Lt"/>
                <a:cs typeface="Roboto Lt"/>
              </a:rPr>
              <a:t>a </a:t>
            </a:r>
            <a:r>
              <a:rPr sz="1600" b="0" spc="-10" dirty="0">
                <a:solidFill>
                  <a:srgbClr val="FFFFFF"/>
                </a:solidFill>
                <a:latin typeface="Roboto Lt"/>
                <a:cs typeface="Roboto Lt"/>
              </a:rPr>
              <a:t>real </a:t>
            </a:r>
            <a:r>
              <a:rPr sz="1600" b="0" spc="-5" dirty="0">
                <a:solidFill>
                  <a:srgbClr val="FFFFFF"/>
                </a:solidFill>
                <a:latin typeface="Roboto Lt"/>
                <a:cs typeface="Roboto Lt"/>
              </a:rPr>
              <a:t>estate </a:t>
            </a:r>
            <a:r>
              <a:rPr sz="1600" b="0" spc="-10" dirty="0">
                <a:solidFill>
                  <a:srgbClr val="FFFFFF"/>
                </a:solidFill>
                <a:latin typeface="Roboto Lt"/>
                <a:cs typeface="Roboto Lt"/>
              </a:rPr>
              <a:t>career in  2002.</a:t>
            </a:r>
            <a:endParaRPr sz="1600">
              <a:latin typeface="Roboto Lt"/>
              <a:cs typeface="Roboto Lt"/>
            </a:endParaRPr>
          </a:p>
          <a:p>
            <a:pPr marL="363855" marR="129539" indent="-351790">
              <a:lnSpc>
                <a:spcPct val="100000"/>
              </a:lnSpc>
              <a:spcBef>
                <a:spcPts val="1000"/>
              </a:spcBef>
              <a:buFont typeface="Arial"/>
              <a:buChar char="●"/>
              <a:tabLst>
                <a:tab pos="363855" algn="l"/>
                <a:tab pos="364490" algn="l"/>
              </a:tabLst>
            </a:pPr>
            <a:r>
              <a:rPr sz="1600" b="0" spc="-5" dirty="0">
                <a:solidFill>
                  <a:srgbClr val="FFFFFF"/>
                </a:solidFill>
                <a:latin typeface="Roboto Lt"/>
                <a:cs typeface="Roboto Lt"/>
              </a:rPr>
              <a:t>In his </a:t>
            </a:r>
            <a:r>
              <a:rPr sz="1600" b="0" dirty="0">
                <a:solidFill>
                  <a:srgbClr val="FFFFFF"/>
                </a:solidFill>
                <a:latin typeface="Roboto Lt"/>
                <a:cs typeface="Roboto Lt"/>
              </a:rPr>
              <a:t>fourth </a:t>
            </a:r>
            <a:r>
              <a:rPr sz="1600" b="0" spc="-10" dirty="0">
                <a:solidFill>
                  <a:srgbClr val="FFFFFF"/>
                </a:solidFill>
                <a:latin typeface="Roboto Lt"/>
                <a:cs typeface="Roboto Lt"/>
              </a:rPr>
              <a:t>year </a:t>
            </a:r>
            <a:r>
              <a:rPr sz="1600" b="0" spc="-5" dirty="0">
                <a:solidFill>
                  <a:srgbClr val="FFFFFF"/>
                </a:solidFill>
                <a:latin typeface="Roboto Lt"/>
                <a:cs typeface="Roboto Lt"/>
              </a:rPr>
              <a:t>in </a:t>
            </a:r>
            <a:r>
              <a:rPr sz="1600" b="0" spc="-10" dirty="0">
                <a:solidFill>
                  <a:srgbClr val="FFFFFF"/>
                </a:solidFill>
                <a:latin typeface="Roboto Lt"/>
                <a:cs typeface="Roboto Lt"/>
              </a:rPr>
              <a:t>real </a:t>
            </a:r>
            <a:r>
              <a:rPr sz="1600" b="0" spc="-5" dirty="0">
                <a:solidFill>
                  <a:srgbClr val="FFFFFF"/>
                </a:solidFill>
                <a:latin typeface="Roboto Lt"/>
                <a:cs typeface="Roboto Lt"/>
              </a:rPr>
              <a:t>estate with a </a:t>
            </a:r>
            <a:r>
              <a:rPr sz="1600" b="0" spc="-10" dirty="0">
                <a:solidFill>
                  <a:srgbClr val="FFFFFF"/>
                </a:solidFill>
                <a:latin typeface="Roboto Lt"/>
                <a:cs typeface="Roboto Lt"/>
              </a:rPr>
              <a:t>major  national </a:t>
            </a:r>
            <a:r>
              <a:rPr sz="1600" b="0" spc="-20" dirty="0">
                <a:solidFill>
                  <a:srgbClr val="FFFFFF"/>
                </a:solidFill>
                <a:latin typeface="Roboto Lt"/>
                <a:cs typeface="Roboto Lt"/>
              </a:rPr>
              <a:t>franchisor, </a:t>
            </a:r>
            <a:r>
              <a:rPr sz="1600" b="0" spc="-5" dirty="0">
                <a:solidFill>
                  <a:srgbClr val="FFFFFF"/>
                </a:solidFill>
                <a:latin typeface="Roboto Lt"/>
                <a:cs typeface="Roboto Lt"/>
              </a:rPr>
              <a:t>his team closed </a:t>
            </a:r>
            <a:r>
              <a:rPr sz="1600" b="0" spc="-10" dirty="0">
                <a:solidFill>
                  <a:srgbClr val="FFFFFF"/>
                </a:solidFill>
                <a:latin typeface="Roboto Lt"/>
                <a:cs typeface="Roboto Lt"/>
              </a:rPr>
              <a:t>more</a:t>
            </a:r>
            <a:r>
              <a:rPr sz="1600" b="0" spc="20" dirty="0">
                <a:solidFill>
                  <a:srgbClr val="FFFFFF"/>
                </a:solidFill>
                <a:latin typeface="Roboto Lt"/>
                <a:cs typeface="Roboto Lt"/>
              </a:rPr>
              <a:t> </a:t>
            </a:r>
            <a:r>
              <a:rPr sz="1600" b="0" spc="-10" dirty="0">
                <a:solidFill>
                  <a:srgbClr val="FFFFFF"/>
                </a:solidFill>
                <a:latin typeface="Roboto Lt"/>
                <a:cs typeface="Roboto Lt"/>
              </a:rPr>
              <a:t>than</a:t>
            </a:r>
            <a:endParaRPr sz="1600">
              <a:latin typeface="Roboto Lt"/>
              <a:cs typeface="Roboto Lt"/>
            </a:endParaRPr>
          </a:p>
          <a:p>
            <a:pPr marL="363855" marR="353060">
              <a:lnSpc>
                <a:spcPct val="100000"/>
              </a:lnSpc>
            </a:pPr>
            <a:r>
              <a:rPr sz="1600" b="0" spc="-5" dirty="0">
                <a:solidFill>
                  <a:srgbClr val="FFFFFF"/>
                </a:solidFill>
                <a:latin typeface="Roboto Lt"/>
                <a:cs typeface="Roboto Lt"/>
              </a:rPr>
              <a:t>$60 </a:t>
            </a:r>
            <a:r>
              <a:rPr sz="1600" b="0" spc="-10" dirty="0">
                <a:solidFill>
                  <a:srgbClr val="FFFFFF"/>
                </a:solidFill>
                <a:latin typeface="Roboto Lt"/>
                <a:cs typeface="Roboto Lt"/>
              </a:rPr>
              <a:t>million </a:t>
            </a:r>
            <a:r>
              <a:rPr sz="1600" b="0" spc="-5" dirty="0">
                <a:solidFill>
                  <a:srgbClr val="FFFFFF"/>
                </a:solidFill>
                <a:latin typeface="Roboto Lt"/>
                <a:cs typeface="Roboto Lt"/>
              </a:rPr>
              <a:t>in </a:t>
            </a:r>
            <a:r>
              <a:rPr sz="1600" b="0" spc="-10" dirty="0">
                <a:solidFill>
                  <a:srgbClr val="FFFFFF"/>
                </a:solidFill>
                <a:latin typeface="Roboto Lt"/>
                <a:cs typeface="Roboto Lt"/>
              </a:rPr>
              <a:t>real </a:t>
            </a:r>
            <a:r>
              <a:rPr sz="1600" b="0" spc="-5" dirty="0">
                <a:solidFill>
                  <a:srgbClr val="FFFFFF"/>
                </a:solidFill>
                <a:latin typeface="Roboto Lt"/>
                <a:cs typeface="Roboto Lt"/>
              </a:rPr>
              <a:t>estate </a:t>
            </a:r>
            <a:r>
              <a:rPr sz="1600" b="0" spc="-10" dirty="0">
                <a:solidFill>
                  <a:srgbClr val="FFFFFF"/>
                </a:solidFill>
                <a:latin typeface="Roboto Lt"/>
                <a:cs typeface="Roboto Lt"/>
              </a:rPr>
              <a:t>by connecting with  consumers online.</a:t>
            </a:r>
            <a:endParaRPr sz="1600">
              <a:latin typeface="Roboto Lt"/>
              <a:cs typeface="Roboto Lt"/>
            </a:endParaRPr>
          </a:p>
          <a:p>
            <a:pPr marL="363855" marR="179705" indent="-351790">
              <a:lnSpc>
                <a:spcPct val="100000"/>
              </a:lnSpc>
              <a:spcBef>
                <a:spcPts val="1000"/>
              </a:spcBef>
              <a:buFont typeface="Arial"/>
              <a:buChar char="●"/>
              <a:tabLst>
                <a:tab pos="363855" algn="l"/>
                <a:tab pos="364490" algn="l"/>
              </a:tabLst>
            </a:pPr>
            <a:r>
              <a:rPr sz="1600" b="0" spc="-5" dirty="0">
                <a:solidFill>
                  <a:srgbClr val="FFFFFF"/>
                </a:solidFill>
                <a:latin typeface="Roboto Lt"/>
                <a:cs typeface="Roboto Lt"/>
              </a:rPr>
              <a:t>Glenn </a:t>
            </a:r>
            <a:r>
              <a:rPr sz="1600" b="0" spc="-10" dirty="0">
                <a:solidFill>
                  <a:srgbClr val="FFFFFF"/>
                </a:solidFill>
                <a:latin typeface="Roboto Lt"/>
                <a:cs typeface="Roboto Lt"/>
              </a:rPr>
              <a:t>believed </a:t>
            </a:r>
            <a:r>
              <a:rPr sz="1600" b="0" spc="-5" dirty="0">
                <a:solidFill>
                  <a:srgbClr val="FFFFFF"/>
                </a:solidFill>
                <a:latin typeface="Roboto Lt"/>
                <a:cs typeface="Roboto Lt"/>
              </a:rPr>
              <a:t>that agents and </a:t>
            </a:r>
            <a:r>
              <a:rPr sz="1600" b="0" spc="-10" dirty="0">
                <a:solidFill>
                  <a:srgbClr val="FFFFFF"/>
                </a:solidFill>
                <a:latin typeface="Roboto Lt"/>
                <a:cs typeface="Roboto Lt"/>
              </a:rPr>
              <a:t>brokers </a:t>
            </a:r>
            <a:r>
              <a:rPr sz="1600" b="0" spc="-5" dirty="0">
                <a:solidFill>
                  <a:srgbClr val="FFFFFF"/>
                </a:solidFill>
                <a:latin typeface="Roboto Lt"/>
                <a:cs typeface="Roboto Lt"/>
              </a:rPr>
              <a:t>do </a:t>
            </a:r>
            <a:r>
              <a:rPr sz="1600" b="0" spc="-10" dirty="0">
                <a:solidFill>
                  <a:srgbClr val="FFFFFF"/>
                </a:solidFill>
                <a:latin typeface="Roboto Lt"/>
                <a:cs typeface="Roboto Lt"/>
              </a:rPr>
              <a:t>the  heavy </a:t>
            </a:r>
            <a:r>
              <a:rPr sz="1600" b="0" spc="-5" dirty="0">
                <a:solidFill>
                  <a:srgbClr val="FFFFFF"/>
                </a:solidFill>
                <a:latin typeface="Roboto Lt"/>
                <a:cs typeface="Roboto Lt"/>
              </a:rPr>
              <a:t>lifting in </a:t>
            </a:r>
            <a:r>
              <a:rPr sz="1600" b="0" spc="-10" dirty="0">
                <a:solidFill>
                  <a:srgbClr val="FFFFFF"/>
                </a:solidFill>
                <a:latin typeface="Roboto Lt"/>
                <a:cs typeface="Roboto Lt"/>
              </a:rPr>
              <a:t>real </a:t>
            </a:r>
            <a:r>
              <a:rPr sz="1600" b="0" spc="-5" dirty="0">
                <a:solidFill>
                  <a:srgbClr val="FFFFFF"/>
                </a:solidFill>
                <a:latin typeface="Roboto Lt"/>
                <a:cs typeface="Roboto Lt"/>
              </a:rPr>
              <a:t>estate and deserve </a:t>
            </a:r>
            <a:r>
              <a:rPr sz="1600" b="0" spc="-10" dirty="0">
                <a:solidFill>
                  <a:srgbClr val="FFFFFF"/>
                </a:solidFill>
                <a:latin typeface="Roboto Lt"/>
                <a:cs typeface="Roboto Lt"/>
              </a:rPr>
              <a:t>the  </a:t>
            </a:r>
            <a:r>
              <a:rPr sz="1600" b="0" spc="-5" dirty="0">
                <a:solidFill>
                  <a:srgbClr val="FFFFFF"/>
                </a:solidFill>
                <a:latin typeface="Roboto Lt"/>
                <a:cs typeface="Roboto Lt"/>
              </a:rPr>
              <a:t>beneﬁts of being a </a:t>
            </a:r>
            <a:r>
              <a:rPr sz="1600" b="0" spc="-10" dirty="0">
                <a:solidFill>
                  <a:srgbClr val="FFFFFF"/>
                </a:solidFill>
                <a:latin typeface="Roboto Lt"/>
                <a:cs typeface="Roboto Lt"/>
              </a:rPr>
              <a:t>shareholder </a:t>
            </a:r>
            <a:r>
              <a:rPr sz="1600" b="0" spc="-5" dirty="0">
                <a:solidFill>
                  <a:srgbClr val="FFFFFF"/>
                </a:solidFill>
                <a:latin typeface="Roboto Lt"/>
                <a:cs typeface="Roboto Lt"/>
              </a:rPr>
              <a:t>and </a:t>
            </a:r>
            <a:r>
              <a:rPr sz="1600" b="0" spc="-10" dirty="0">
                <a:solidFill>
                  <a:srgbClr val="FFFFFF"/>
                </a:solidFill>
                <a:latin typeface="Roboto Lt"/>
                <a:cs typeface="Roboto Lt"/>
              </a:rPr>
              <a:t>income  </a:t>
            </a:r>
            <a:r>
              <a:rPr sz="1600" b="0" spc="-5" dirty="0">
                <a:solidFill>
                  <a:srgbClr val="FFFFFF"/>
                </a:solidFill>
                <a:latin typeface="Roboto Lt"/>
                <a:cs typeface="Roboto Lt"/>
              </a:rPr>
              <a:t>based on their</a:t>
            </a:r>
            <a:r>
              <a:rPr sz="1600" b="0" spc="-10" dirty="0">
                <a:solidFill>
                  <a:srgbClr val="FFFFFF"/>
                </a:solidFill>
                <a:latin typeface="Roboto Lt"/>
                <a:cs typeface="Roboto Lt"/>
              </a:rPr>
              <a:t> contributions.</a:t>
            </a:r>
            <a:endParaRPr sz="1600">
              <a:latin typeface="Roboto Lt"/>
              <a:cs typeface="Roboto Lt"/>
            </a:endParaRPr>
          </a:p>
          <a:p>
            <a:pPr marL="363855" marR="311785" indent="-351790">
              <a:lnSpc>
                <a:spcPct val="100000"/>
              </a:lnSpc>
              <a:spcBef>
                <a:spcPts val="1000"/>
              </a:spcBef>
              <a:buFont typeface="Arial"/>
              <a:buChar char="●"/>
              <a:tabLst>
                <a:tab pos="363855" algn="l"/>
                <a:tab pos="364490" algn="l"/>
              </a:tabLst>
            </a:pPr>
            <a:r>
              <a:rPr sz="1600" b="0" spc="-5" dirty="0">
                <a:solidFill>
                  <a:srgbClr val="FFFFFF"/>
                </a:solidFill>
                <a:latin typeface="Roboto Lt"/>
                <a:cs typeface="Roboto Lt"/>
              </a:rPr>
              <a:t>In 2009, Glenn founded the ﬁrst </a:t>
            </a:r>
            <a:r>
              <a:rPr sz="1600" b="0" spc="-10" dirty="0">
                <a:solidFill>
                  <a:srgbClr val="FFFFFF"/>
                </a:solidFill>
                <a:latin typeface="Roboto Lt"/>
                <a:cs typeface="Roboto Lt"/>
              </a:rPr>
              <a:t>cloud-based  </a:t>
            </a:r>
            <a:r>
              <a:rPr sz="1600" b="0" spc="-15" dirty="0">
                <a:solidFill>
                  <a:srgbClr val="FFFFFF"/>
                </a:solidFill>
                <a:latin typeface="Roboto Lt"/>
                <a:cs typeface="Roboto Lt"/>
              </a:rPr>
              <a:t>brokerage </a:t>
            </a:r>
            <a:r>
              <a:rPr sz="1600" b="0" dirty="0">
                <a:solidFill>
                  <a:srgbClr val="FFFFFF"/>
                </a:solidFill>
                <a:latin typeface="Roboto Lt"/>
                <a:cs typeface="Roboto Lt"/>
              </a:rPr>
              <a:t>— </a:t>
            </a:r>
            <a:r>
              <a:rPr sz="1600" b="0" spc="-5" dirty="0">
                <a:solidFill>
                  <a:srgbClr val="FFFFFF"/>
                </a:solidFill>
                <a:latin typeface="Roboto Lt"/>
                <a:cs typeface="Roboto Lt"/>
              </a:rPr>
              <a:t>eXp </a:t>
            </a:r>
            <a:r>
              <a:rPr sz="1600" b="0" spc="-20" dirty="0">
                <a:solidFill>
                  <a:srgbClr val="FFFFFF"/>
                </a:solidFill>
                <a:latin typeface="Roboto Lt"/>
                <a:cs typeface="Roboto Lt"/>
              </a:rPr>
              <a:t>Realty.</a:t>
            </a:r>
            <a:endParaRPr sz="1600">
              <a:latin typeface="Roboto Lt"/>
              <a:cs typeface="Roboto Lt"/>
            </a:endParaRPr>
          </a:p>
        </p:txBody>
      </p:sp>
      <p:sp>
        <p:nvSpPr>
          <p:cNvPr id="7" name="object 7"/>
          <p:cNvSpPr txBox="1">
            <a:spLocks noGrp="1"/>
          </p:cNvSpPr>
          <p:nvPr>
            <p:ph type="title"/>
          </p:nvPr>
        </p:nvSpPr>
        <p:spPr>
          <a:xfrm>
            <a:off x="574410" y="253361"/>
            <a:ext cx="1430655" cy="482600"/>
          </a:xfrm>
          <a:prstGeom prst="rect">
            <a:avLst/>
          </a:prstGeom>
        </p:spPr>
        <p:txBody>
          <a:bodyPr vert="horz" wrap="square" lIns="0" tIns="12700" rIns="0" bIns="0" rtlCol="0">
            <a:spAutoFit/>
          </a:bodyPr>
          <a:lstStyle/>
          <a:p>
            <a:pPr marL="12700">
              <a:lnSpc>
                <a:spcPct val="100000"/>
              </a:lnSpc>
              <a:spcBef>
                <a:spcPts val="100"/>
              </a:spcBef>
            </a:pPr>
            <a:r>
              <a:rPr sz="3000" spc="-15" dirty="0"/>
              <a:t>Founder</a:t>
            </a:r>
            <a:endParaRPr sz="300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8000983" y="4419641"/>
            <a:ext cx="953847" cy="495249"/>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0" y="953073"/>
            <a:ext cx="3871242" cy="4190416"/>
          </a:xfrm>
          <a:prstGeom prst="rect">
            <a:avLst/>
          </a:prstGeom>
          <a:blipFill>
            <a:blip r:embed="rId3" cstate="print"/>
            <a:stretch>
              <a:fillRect/>
            </a:stretch>
          </a:blipFill>
        </p:spPr>
        <p:txBody>
          <a:bodyPr wrap="square" lIns="0" tIns="0" rIns="0" bIns="0" rtlCol="0"/>
          <a:lstStyle/>
          <a:p>
            <a:endParaRPr/>
          </a:p>
        </p:txBody>
      </p:sp>
      <p:sp>
        <p:nvSpPr>
          <p:cNvPr id="4" name="object 4"/>
          <p:cNvSpPr txBox="1">
            <a:spLocks noGrp="1"/>
          </p:cNvSpPr>
          <p:nvPr>
            <p:ph type="title"/>
          </p:nvPr>
        </p:nvSpPr>
        <p:spPr>
          <a:xfrm>
            <a:off x="496348" y="253359"/>
            <a:ext cx="1426845" cy="482600"/>
          </a:xfrm>
          <a:prstGeom prst="rect">
            <a:avLst/>
          </a:prstGeom>
        </p:spPr>
        <p:txBody>
          <a:bodyPr vert="horz" wrap="square" lIns="0" tIns="12700" rIns="0" bIns="0" rtlCol="0">
            <a:spAutoFit/>
          </a:bodyPr>
          <a:lstStyle/>
          <a:p>
            <a:pPr marL="12700">
              <a:lnSpc>
                <a:spcPct val="100000"/>
              </a:lnSpc>
              <a:spcBef>
                <a:spcPts val="100"/>
              </a:spcBef>
            </a:pPr>
            <a:r>
              <a:rPr sz="3000" spc="-5" dirty="0">
                <a:solidFill>
                  <a:srgbClr val="18469C"/>
                </a:solidFill>
              </a:rPr>
              <a:t>eXp</a:t>
            </a:r>
            <a:r>
              <a:rPr sz="3000" spc="-80" dirty="0">
                <a:solidFill>
                  <a:srgbClr val="18469C"/>
                </a:solidFill>
              </a:rPr>
              <a:t> </a:t>
            </a:r>
            <a:r>
              <a:rPr sz="3000" spc="-15" dirty="0">
                <a:solidFill>
                  <a:srgbClr val="18469C"/>
                </a:solidFill>
              </a:rPr>
              <a:t>Life</a:t>
            </a:r>
            <a:endParaRPr sz="3000"/>
          </a:p>
        </p:txBody>
      </p:sp>
      <p:sp>
        <p:nvSpPr>
          <p:cNvPr id="5" name="object 5"/>
          <p:cNvSpPr txBox="1"/>
          <p:nvPr/>
        </p:nvSpPr>
        <p:spPr>
          <a:xfrm>
            <a:off x="429674" y="1050970"/>
            <a:ext cx="3589654" cy="1732280"/>
          </a:xfrm>
          <a:prstGeom prst="rect">
            <a:avLst/>
          </a:prstGeom>
        </p:spPr>
        <p:txBody>
          <a:bodyPr vert="horz" wrap="square" lIns="0" tIns="12700" rIns="0" bIns="0" rtlCol="0">
            <a:spAutoFit/>
          </a:bodyPr>
          <a:lstStyle/>
          <a:p>
            <a:pPr marL="12700" marR="46355">
              <a:lnSpc>
                <a:spcPct val="100000"/>
              </a:lnSpc>
              <a:spcBef>
                <a:spcPts val="100"/>
              </a:spcBef>
            </a:pPr>
            <a:r>
              <a:rPr sz="1600" b="0" spc="-5" dirty="0">
                <a:solidFill>
                  <a:srgbClr val="343A42"/>
                </a:solidFill>
                <a:latin typeface="Roboto Lt"/>
                <a:cs typeface="Roboto Lt"/>
              </a:rPr>
              <a:t>eXp </a:t>
            </a:r>
            <a:r>
              <a:rPr sz="1600" b="0" spc="-10" dirty="0">
                <a:solidFill>
                  <a:srgbClr val="343A42"/>
                </a:solidFill>
                <a:latin typeface="Roboto Lt"/>
                <a:cs typeface="Roboto Lt"/>
              </a:rPr>
              <a:t>Life </a:t>
            </a:r>
            <a:r>
              <a:rPr sz="1600" b="0" spc="-5" dirty="0">
                <a:solidFill>
                  <a:srgbClr val="343A42"/>
                </a:solidFill>
                <a:latin typeface="Roboto Lt"/>
                <a:cs typeface="Roboto Lt"/>
              </a:rPr>
              <a:t>is </a:t>
            </a:r>
            <a:r>
              <a:rPr sz="1600" b="0" spc="-30" dirty="0">
                <a:solidFill>
                  <a:srgbClr val="343A42"/>
                </a:solidFill>
                <a:latin typeface="Roboto Lt"/>
                <a:cs typeface="Roboto Lt"/>
              </a:rPr>
              <a:t>eXp’s </a:t>
            </a:r>
            <a:r>
              <a:rPr sz="1600" b="0" spc="-5" dirty="0">
                <a:solidFill>
                  <a:srgbClr val="343A42"/>
                </a:solidFill>
                <a:latin typeface="Roboto Lt"/>
                <a:cs typeface="Roboto Lt"/>
              </a:rPr>
              <a:t>popular online </a:t>
            </a:r>
            <a:r>
              <a:rPr sz="1600" b="0" spc="-10" dirty="0">
                <a:solidFill>
                  <a:srgbClr val="343A42"/>
                </a:solidFill>
                <a:latin typeface="Roboto Lt"/>
                <a:cs typeface="Roboto Lt"/>
              </a:rPr>
              <a:t>news  magazine where </a:t>
            </a:r>
            <a:r>
              <a:rPr sz="1600" b="0" spc="-5" dirty="0">
                <a:solidFill>
                  <a:srgbClr val="343A42"/>
                </a:solidFill>
                <a:latin typeface="Roboto Lt"/>
                <a:cs typeface="Roboto Lt"/>
              </a:rPr>
              <a:t>we </a:t>
            </a:r>
            <a:r>
              <a:rPr sz="1600" b="0" spc="-10" dirty="0">
                <a:solidFill>
                  <a:srgbClr val="343A42"/>
                </a:solidFill>
                <a:latin typeface="Roboto Lt"/>
                <a:cs typeface="Roboto Lt"/>
              </a:rPr>
              <a:t>share stories about  interesting </a:t>
            </a:r>
            <a:r>
              <a:rPr sz="1600" b="0" spc="-5" dirty="0">
                <a:solidFill>
                  <a:srgbClr val="343A42"/>
                </a:solidFill>
                <a:latin typeface="Roboto Lt"/>
                <a:cs typeface="Roboto Lt"/>
              </a:rPr>
              <a:t>eXp agents and post </a:t>
            </a:r>
            <a:r>
              <a:rPr sz="1600" b="0" spc="-10" dirty="0">
                <a:solidFill>
                  <a:srgbClr val="343A42"/>
                </a:solidFill>
                <a:latin typeface="Roboto Lt"/>
                <a:cs typeface="Roboto Lt"/>
              </a:rPr>
              <a:t>the  </a:t>
            </a:r>
            <a:r>
              <a:rPr sz="1600" b="0" spc="-5" dirty="0">
                <a:solidFill>
                  <a:srgbClr val="343A42"/>
                </a:solidFill>
                <a:latin typeface="Roboto Lt"/>
                <a:cs typeface="Roboto Lt"/>
              </a:rPr>
              <a:t>latest news about eXp </a:t>
            </a:r>
            <a:r>
              <a:rPr sz="1600" b="0" spc="-10" dirty="0">
                <a:solidFill>
                  <a:srgbClr val="343A42"/>
                </a:solidFill>
                <a:latin typeface="Roboto Lt"/>
                <a:cs typeface="Roboto Lt"/>
              </a:rPr>
              <a:t>World Holdings’  </a:t>
            </a:r>
            <a:r>
              <a:rPr sz="1600" b="0" spc="-5" dirty="0">
                <a:solidFill>
                  <a:srgbClr val="343A42"/>
                </a:solidFill>
                <a:latin typeface="Roboto Lt"/>
                <a:cs typeface="Roboto Lt"/>
              </a:rPr>
              <a:t>properties, </a:t>
            </a:r>
            <a:r>
              <a:rPr sz="1600" b="0" spc="-10" dirty="0">
                <a:solidFill>
                  <a:srgbClr val="343A42"/>
                </a:solidFill>
                <a:latin typeface="Roboto Lt"/>
                <a:cs typeface="Roboto Lt"/>
              </a:rPr>
              <a:t>including </a:t>
            </a:r>
            <a:r>
              <a:rPr sz="1600" b="0" spc="-5" dirty="0">
                <a:solidFill>
                  <a:srgbClr val="343A42"/>
                </a:solidFill>
                <a:latin typeface="Roboto Lt"/>
                <a:cs typeface="Roboto Lt"/>
              </a:rPr>
              <a:t>eXp</a:t>
            </a:r>
            <a:r>
              <a:rPr sz="1600" b="0" dirty="0">
                <a:solidFill>
                  <a:srgbClr val="343A42"/>
                </a:solidFill>
                <a:latin typeface="Roboto Lt"/>
                <a:cs typeface="Roboto Lt"/>
              </a:rPr>
              <a:t> </a:t>
            </a:r>
            <a:r>
              <a:rPr sz="1600" b="0" spc="-20" dirty="0">
                <a:solidFill>
                  <a:srgbClr val="343A42"/>
                </a:solidFill>
                <a:latin typeface="Roboto Lt"/>
                <a:cs typeface="Roboto Lt"/>
              </a:rPr>
              <a:t>Realty,</a:t>
            </a:r>
            <a:endParaRPr sz="1600">
              <a:latin typeface="Roboto Lt"/>
              <a:cs typeface="Roboto Lt"/>
            </a:endParaRPr>
          </a:p>
          <a:p>
            <a:pPr marL="12700">
              <a:lnSpc>
                <a:spcPct val="100000"/>
              </a:lnSpc>
            </a:pPr>
            <a:r>
              <a:rPr sz="1600" b="0" spc="-5" dirty="0">
                <a:solidFill>
                  <a:srgbClr val="343A42"/>
                </a:solidFill>
                <a:latin typeface="Roboto Lt"/>
                <a:cs typeface="Roboto Lt"/>
              </a:rPr>
              <a:t>eXp Global, eXp</a:t>
            </a:r>
            <a:r>
              <a:rPr sz="1600" b="0" spc="-15" dirty="0">
                <a:solidFill>
                  <a:srgbClr val="343A42"/>
                </a:solidFill>
                <a:latin typeface="Roboto Lt"/>
                <a:cs typeface="Roboto Lt"/>
              </a:rPr>
              <a:t> </a:t>
            </a:r>
            <a:r>
              <a:rPr sz="1600" b="0" spc="-10" dirty="0">
                <a:solidFill>
                  <a:srgbClr val="343A42"/>
                </a:solidFill>
                <a:latin typeface="Roboto Lt"/>
                <a:cs typeface="Roboto Lt"/>
              </a:rPr>
              <a:t>Commercial,</a:t>
            </a:r>
            <a:endParaRPr sz="1600">
              <a:latin typeface="Roboto Lt"/>
              <a:cs typeface="Roboto Lt"/>
            </a:endParaRPr>
          </a:p>
          <a:p>
            <a:pPr marL="12700">
              <a:lnSpc>
                <a:spcPct val="100000"/>
              </a:lnSpc>
            </a:pPr>
            <a:r>
              <a:rPr sz="1600" b="0" spc="-5" dirty="0">
                <a:solidFill>
                  <a:srgbClr val="343A42"/>
                </a:solidFill>
                <a:latin typeface="Roboto Lt"/>
                <a:cs typeface="Roboto Lt"/>
              </a:rPr>
              <a:t>SUCCESS </a:t>
            </a:r>
            <a:r>
              <a:rPr sz="1600" b="0" spc="-10" dirty="0">
                <a:solidFill>
                  <a:srgbClr val="343A42"/>
                </a:solidFill>
                <a:latin typeface="Roboto Lt"/>
                <a:cs typeface="Roboto Lt"/>
              </a:rPr>
              <a:t>Enterprises, </a:t>
            </a:r>
            <a:r>
              <a:rPr sz="1600" b="0" spc="-5" dirty="0">
                <a:solidFill>
                  <a:srgbClr val="343A42"/>
                </a:solidFill>
                <a:latin typeface="Roboto Lt"/>
                <a:cs typeface="Roboto Lt"/>
              </a:rPr>
              <a:t>Virbela and</a:t>
            </a:r>
            <a:r>
              <a:rPr sz="1600" b="0" spc="-25" dirty="0">
                <a:solidFill>
                  <a:srgbClr val="343A42"/>
                </a:solidFill>
                <a:latin typeface="Roboto Lt"/>
                <a:cs typeface="Roboto Lt"/>
              </a:rPr>
              <a:t> </a:t>
            </a:r>
            <a:r>
              <a:rPr sz="1600" b="0" spc="-10" dirty="0">
                <a:solidFill>
                  <a:srgbClr val="343A42"/>
                </a:solidFill>
                <a:latin typeface="Roboto Lt"/>
                <a:cs typeface="Roboto Lt"/>
              </a:rPr>
              <a:t>more.</a:t>
            </a:r>
            <a:endParaRPr sz="1600">
              <a:latin typeface="Roboto Lt"/>
              <a:cs typeface="Roboto Lt"/>
            </a:endParaRPr>
          </a:p>
        </p:txBody>
      </p:sp>
      <p:grpSp>
        <p:nvGrpSpPr>
          <p:cNvPr id="6" name="object 6"/>
          <p:cNvGrpSpPr/>
          <p:nvPr/>
        </p:nvGrpSpPr>
        <p:grpSpPr>
          <a:xfrm>
            <a:off x="4089241" y="1188022"/>
            <a:ext cx="5055235" cy="3296285"/>
            <a:chOff x="4089241" y="1188022"/>
            <a:chExt cx="5055235" cy="3296285"/>
          </a:xfrm>
        </p:grpSpPr>
        <p:sp>
          <p:nvSpPr>
            <p:cNvPr id="7" name="object 7"/>
            <p:cNvSpPr/>
            <p:nvPr/>
          </p:nvSpPr>
          <p:spPr>
            <a:xfrm>
              <a:off x="4763665" y="1365897"/>
              <a:ext cx="4085416" cy="2499746"/>
            </a:xfrm>
            <a:prstGeom prst="rect">
              <a:avLst/>
            </a:prstGeom>
            <a:blipFill>
              <a:blip r:embed="rId4" cstate="print"/>
              <a:stretch>
                <a:fillRect/>
              </a:stretch>
            </a:blipFill>
          </p:spPr>
          <p:txBody>
            <a:bodyPr wrap="square" lIns="0" tIns="0" rIns="0" bIns="0" rtlCol="0"/>
            <a:lstStyle/>
            <a:p>
              <a:endParaRPr/>
            </a:p>
          </p:txBody>
        </p:sp>
        <p:sp>
          <p:nvSpPr>
            <p:cNvPr id="8" name="object 8"/>
            <p:cNvSpPr/>
            <p:nvPr/>
          </p:nvSpPr>
          <p:spPr>
            <a:xfrm>
              <a:off x="4089241" y="1188022"/>
              <a:ext cx="5054739" cy="3295793"/>
            </a:xfrm>
            <a:prstGeom prst="rect">
              <a:avLst/>
            </a:prstGeom>
            <a:blipFill>
              <a:blip r:embed="rId5" cstate="print"/>
              <a:stretch>
                <a:fillRect/>
              </a:stretch>
            </a:blipFill>
          </p:spPr>
          <p:txBody>
            <a:bodyPr wrap="square" lIns="0" tIns="0" rIns="0" bIns="0" rtlCol="0"/>
            <a:lstStyle/>
            <a:p>
              <a:endParaRPr/>
            </a:p>
          </p:txBody>
        </p:sp>
      </p:gr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5153689" y="4"/>
            <a:ext cx="3990340" cy="5137150"/>
          </a:xfrm>
          <a:custGeom>
            <a:avLst/>
            <a:gdLst/>
            <a:ahLst/>
            <a:cxnLst/>
            <a:rect l="l" t="t" r="r" b="b"/>
            <a:pathLst>
              <a:path w="3990340" h="5137150">
                <a:moveTo>
                  <a:pt x="0" y="5136584"/>
                </a:moveTo>
                <a:lnTo>
                  <a:pt x="3990291" y="5136584"/>
                </a:lnTo>
                <a:lnTo>
                  <a:pt x="3990291" y="0"/>
                </a:lnTo>
                <a:lnTo>
                  <a:pt x="0" y="0"/>
                </a:lnTo>
                <a:lnTo>
                  <a:pt x="0" y="5136584"/>
                </a:lnTo>
                <a:close/>
              </a:path>
            </a:pathLst>
          </a:custGeom>
          <a:solidFill>
            <a:srgbClr val="17469C"/>
          </a:solidFill>
        </p:spPr>
        <p:txBody>
          <a:bodyPr wrap="square" lIns="0" tIns="0" rIns="0" bIns="0" rtlCol="0"/>
          <a:lstStyle/>
          <a:p>
            <a:endParaRPr/>
          </a:p>
        </p:txBody>
      </p:sp>
      <p:sp>
        <p:nvSpPr>
          <p:cNvPr id="3" name="object 3"/>
          <p:cNvSpPr/>
          <p:nvPr/>
        </p:nvSpPr>
        <p:spPr>
          <a:xfrm>
            <a:off x="0" y="0"/>
            <a:ext cx="5154295" cy="5143500"/>
          </a:xfrm>
          <a:custGeom>
            <a:avLst/>
            <a:gdLst/>
            <a:ahLst/>
            <a:cxnLst/>
            <a:rect l="l" t="t" r="r" b="b"/>
            <a:pathLst>
              <a:path w="5154295" h="5143500">
                <a:moveTo>
                  <a:pt x="5153689" y="5143489"/>
                </a:moveTo>
                <a:lnTo>
                  <a:pt x="0" y="5143489"/>
                </a:lnTo>
                <a:lnTo>
                  <a:pt x="0" y="0"/>
                </a:lnTo>
                <a:lnTo>
                  <a:pt x="5153689" y="0"/>
                </a:lnTo>
                <a:lnTo>
                  <a:pt x="5153689" y="5143489"/>
                </a:lnTo>
                <a:close/>
              </a:path>
            </a:pathLst>
          </a:custGeom>
          <a:solidFill>
            <a:srgbClr val="FFFFFF"/>
          </a:solidFill>
        </p:spPr>
        <p:txBody>
          <a:bodyPr wrap="square" lIns="0" tIns="0" rIns="0" bIns="0" rtlCol="0"/>
          <a:lstStyle/>
          <a:p>
            <a:endParaRPr/>
          </a:p>
        </p:txBody>
      </p:sp>
      <p:grpSp>
        <p:nvGrpSpPr>
          <p:cNvPr id="4" name="object 4"/>
          <p:cNvGrpSpPr/>
          <p:nvPr/>
        </p:nvGrpSpPr>
        <p:grpSpPr>
          <a:xfrm>
            <a:off x="5385214" y="584898"/>
            <a:ext cx="3667125" cy="4330065"/>
            <a:chOff x="5385214" y="584898"/>
            <a:chExt cx="3667125" cy="4330065"/>
          </a:xfrm>
        </p:grpSpPr>
        <p:sp>
          <p:nvSpPr>
            <p:cNvPr id="5" name="object 5"/>
            <p:cNvSpPr/>
            <p:nvPr/>
          </p:nvSpPr>
          <p:spPr>
            <a:xfrm>
              <a:off x="5385214" y="584898"/>
              <a:ext cx="3666592" cy="4001541"/>
            </a:xfrm>
            <a:prstGeom prst="rect">
              <a:avLst/>
            </a:prstGeom>
            <a:blipFill>
              <a:blip r:embed="rId2" cstate="print"/>
              <a:stretch>
                <a:fillRect/>
              </a:stretch>
            </a:blipFill>
          </p:spPr>
          <p:txBody>
            <a:bodyPr wrap="square" lIns="0" tIns="0" rIns="0" bIns="0" rtlCol="0"/>
            <a:lstStyle/>
            <a:p>
              <a:endParaRPr/>
            </a:p>
          </p:txBody>
        </p:sp>
        <p:sp>
          <p:nvSpPr>
            <p:cNvPr id="6" name="object 6"/>
            <p:cNvSpPr/>
            <p:nvPr/>
          </p:nvSpPr>
          <p:spPr>
            <a:xfrm>
              <a:off x="8000984" y="4419641"/>
              <a:ext cx="953847" cy="495249"/>
            </a:xfrm>
            <a:prstGeom prst="rect">
              <a:avLst/>
            </a:prstGeom>
            <a:blipFill>
              <a:blip r:embed="rId3" cstate="print"/>
              <a:stretch>
                <a:fillRect/>
              </a:stretch>
            </a:blipFill>
          </p:spPr>
          <p:txBody>
            <a:bodyPr wrap="square" lIns="0" tIns="0" rIns="0" bIns="0" rtlCol="0"/>
            <a:lstStyle/>
            <a:p>
              <a:endParaRPr/>
            </a:p>
          </p:txBody>
        </p:sp>
      </p:grpSp>
      <p:sp>
        <p:nvSpPr>
          <p:cNvPr id="7" name="object 7"/>
          <p:cNvSpPr txBox="1"/>
          <p:nvPr/>
        </p:nvSpPr>
        <p:spPr>
          <a:xfrm>
            <a:off x="425814" y="1383468"/>
            <a:ext cx="3969385" cy="2854960"/>
          </a:xfrm>
          <a:prstGeom prst="rect">
            <a:avLst/>
          </a:prstGeom>
        </p:spPr>
        <p:txBody>
          <a:bodyPr vert="horz" wrap="square" lIns="0" tIns="12700" rIns="0" bIns="0" rtlCol="0">
            <a:spAutoFit/>
          </a:bodyPr>
          <a:lstStyle/>
          <a:p>
            <a:pPr marL="371475" marR="711200" indent="-359410">
              <a:lnSpc>
                <a:spcPct val="117200"/>
              </a:lnSpc>
              <a:spcBef>
                <a:spcPts val="100"/>
              </a:spcBef>
              <a:buSzPct val="106250"/>
              <a:buFont typeface="Arial"/>
              <a:buChar char="●"/>
              <a:tabLst>
                <a:tab pos="371475" algn="l"/>
                <a:tab pos="372110" algn="l"/>
              </a:tabLst>
            </a:pPr>
            <a:r>
              <a:rPr sz="1600" b="0" spc="-10" dirty="0">
                <a:solidFill>
                  <a:srgbClr val="343A42"/>
                </a:solidFill>
                <a:latin typeface="Roboto Lt"/>
                <a:cs typeface="Roboto Lt"/>
              </a:rPr>
              <a:t>Interact </a:t>
            </a:r>
            <a:r>
              <a:rPr sz="1600" b="0" spc="-5" dirty="0">
                <a:solidFill>
                  <a:srgbClr val="343A42"/>
                </a:solidFill>
                <a:latin typeface="Roboto Lt"/>
                <a:cs typeface="Roboto Lt"/>
              </a:rPr>
              <a:t>and learn </a:t>
            </a:r>
            <a:r>
              <a:rPr sz="1600" b="0" spc="-10" dirty="0">
                <a:solidFill>
                  <a:srgbClr val="343A42"/>
                </a:solidFill>
                <a:latin typeface="Roboto Lt"/>
                <a:cs typeface="Roboto Lt"/>
              </a:rPr>
              <a:t>from </a:t>
            </a:r>
            <a:r>
              <a:rPr sz="1600" b="0" spc="-5" dirty="0">
                <a:solidFill>
                  <a:srgbClr val="343A42"/>
                </a:solidFill>
                <a:latin typeface="Roboto Lt"/>
                <a:cs typeface="Roboto Lt"/>
              </a:rPr>
              <a:t>other </a:t>
            </a:r>
            <a:r>
              <a:rPr sz="1600" b="0" spc="-10" dirty="0">
                <a:solidFill>
                  <a:srgbClr val="343A42"/>
                </a:solidFill>
                <a:latin typeface="Roboto Lt"/>
                <a:cs typeface="Roboto Lt"/>
              </a:rPr>
              <a:t>top  professionals </a:t>
            </a:r>
            <a:r>
              <a:rPr sz="1600" b="0" spc="-5" dirty="0">
                <a:solidFill>
                  <a:srgbClr val="343A42"/>
                </a:solidFill>
                <a:latin typeface="Roboto Lt"/>
                <a:cs typeface="Roboto Lt"/>
              </a:rPr>
              <a:t>in the</a:t>
            </a:r>
            <a:r>
              <a:rPr sz="1600" b="0" spc="-10" dirty="0">
                <a:solidFill>
                  <a:srgbClr val="343A42"/>
                </a:solidFill>
                <a:latin typeface="Roboto Lt"/>
                <a:cs typeface="Roboto Lt"/>
              </a:rPr>
              <a:t> company</a:t>
            </a:r>
            <a:endParaRPr sz="1600">
              <a:latin typeface="Roboto Lt"/>
              <a:cs typeface="Roboto Lt"/>
            </a:endParaRPr>
          </a:p>
          <a:p>
            <a:pPr marL="371475" marR="5080" indent="-359410">
              <a:lnSpc>
                <a:spcPct val="117200"/>
              </a:lnSpc>
              <a:spcBef>
                <a:spcPts val="1050"/>
              </a:spcBef>
              <a:buSzPct val="106250"/>
              <a:buFont typeface="Arial"/>
              <a:buChar char="●"/>
              <a:tabLst>
                <a:tab pos="371475" algn="l"/>
                <a:tab pos="372110" algn="l"/>
              </a:tabLst>
            </a:pPr>
            <a:r>
              <a:rPr sz="1600" b="0" spc="-5" dirty="0">
                <a:solidFill>
                  <a:srgbClr val="343A42"/>
                </a:solidFill>
                <a:latin typeface="Roboto Lt"/>
                <a:cs typeface="Roboto Lt"/>
              </a:rPr>
              <a:t>Build teams </a:t>
            </a:r>
            <a:r>
              <a:rPr sz="1600" b="0" spc="-10" dirty="0">
                <a:solidFill>
                  <a:srgbClr val="343A42"/>
                </a:solidFill>
                <a:latin typeface="Roboto Lt"/>
                <a:cs typeface="Roboto Lt"/>
              </a:rPr>
              <a:t>across </a:t>
            </a:r>
            <a:r>
              <a:rPr sz="1600" b="0" spc="-5" dirty="0">
                <a:solidFill>
                  <a:srgbClr val="343A42"/>
                </a:solidFill>
                <a:latin typeface="Roboto Lt"/>
                <a:cs typeface="Roboto Lt"/>
              </a:rPr>
              <a:t>states and </a:t>
            </a:r>
            <a:r>
              <a:rPr sz="1600" b="0" spc="-10" dirty="0">
                <a:solidFill>
                  <a:srgbClr val="343A42"/>
                </a:solidFill>
                <a:latin typeface="Roboto Lt"/>
                <a:cs typeface="Roboto Lt"/>
              </a:rPr>
              <a:t>provinces  </a:t>
            </a:r>
            <a:r>
              <a:rPr sz="1600" b="0" spc="-5" dirty="0">
                <a:solidFill>
                  <a:srgbClr val="343A42"/>
                </a:solidFill>
                <a:latin typeface="Roboto Lt"/>
                <a:cs typeface="Roboto Lt"/>
              </a:rPr>
              <a:t>with one </a:t>
            </a:r>
            <a:r>
              <a:rPr sz="1600" b="0" spc="-10" dirty="0">
                <a:solidFill>
                  <a:srgbClr val="343A42"/>
                </a:solidFill>
                <a:latin typeface="Roboto Lt"/>
                <a:cs typeface="Roboto Lt"/>
              </a:rPr>
              <a:t>nationwide cap</a:t>
            </a:r>
            <a:endParaRPr sz="1600">
              <a:latin typeface="Roboto Lt"/>
              <a:cs typeface="Roboto Lt"/>
            </a:endParaRPr>
          </a:p>
          <a:p>
            <a:pPr marL="371475" marR="170180" indent="-359410">
              <a:lnSpc>
                <a:spcPct val="117200"/>
              </a:lnSpc>
              <a:spcBef>
                <a:spcPts val="1055"/>
              </a:spcBef>
              <a:buSzPct val="106250"/>
              <a:buFont typeface="Arial"/>
              <a:buChar char="●"/>
              <a:tabLst>
                <a:tab pos="371475" algn="l"/>
                <a:tab pos="372110" algn="l"/>
              </a:tabLst>
            </a:pPr>
            <a:r>
              <a:rPr sz="1600" b="0" spc="-5" dirty="0">
                <a:solidFill>
                  <a:srgbClr val="343A42"/>
                </a:solidFill>
                <a:latin typeface="Roboto Lt"/>
                <a:cs typeface="Roboto Lt"/>
              </a:rPr>
              <a:t>Host and participate in </a:t>
            </a:r>
            <a:r>
              <a:rPr sz="1600" b="0" spc="-20" dirty="0">
                <a:solidFill>
                  <a:srgbClr val="343A42"/>
                </a:solidFill>
                <a:latin typeface="Roboto Lt"/>
                <a:cs typeface="Roboto Lt"/>
              </a:rPr>
              <a:t>daily, </a:t>
            </a:r>
            <a:r>
              <a:rPr sz="1600" b="0" spc="-10" dirty="0">
                <a:solidFill>
                  <a:srgbClr val="343A42"/>
                </a:solidFill>
                <a:latin typeface="Roboto Lt"/>
                <a:cs typeface="Roboto Lt"/>
              </a:rPr>
              <a:t>live online  gatherings</a:t>
            </a:r>
            <a:endParaRPr sz="1600">
              <a:latin typeface="Roboto Lt"/>
              <a:cs typeface="Roboto Lt"/>
            </a:endParaRPr>
          </a:p>
          <a:p>
            <a:pPr marL="371475" indent="-359410">
              <a:lnSpc>
                <a:spcPct val="100000"/>
              </a:lnSpc>
              <a:spcBef>
                <a:spcPts val="1385"/>
              </a:spcBef>
              <a:buSzPct val="106250"/>
              <a:buFont typeface="Arial"/>
              <a:buChar char="●"/>
              <a:tabLst>
                <a:tab pos="371475" algn="l"/>
                <a:tab pos="372110" algn="l"/>
              </a:tabLst>
            </a:pPr>
            <a:r>
              <a:rPr sz="1600" b="0" spc="-5" dirty="0">
                <a:solidFill>
                  <a:srgbClr val="343A42"/>
                </a:solidFill>
                <a:latin typeface="Roboto Lt"/>
                <a:cs typeface="Roboto Lt"/>
              </a:rPr>
              <a:t>Beneﬁt </a:t>
            </a:r>
            <a:r>
              <a:rPr sz="1600" b="0" spc="-10" dirty="0">
                <a:solidFill>
                  <a:srgbClr val="343A42"/>
                </a:solidFill>
                <a:latin typeface="Roboto Lt"/>
                <a:cs typeface="Roboto Lt"/>
              </a:rPr>
              <a:t>from </a:t>
            </a:r>
            <a:r>
              <a:rPr sz="1600" b="0" spc="-5" dirty="0">
                <a:solidFill>
                  <a:srgbClr val="343A42"/>
                </a:solidFill>
                <a:latin typeface="Roboto Lt"/>
                <a:cs typeface="Roboto Lt"/>
              </a:rPr>
              <a:t>a powerful </a:t>
            </a:r>
            <a:r>
              <a:rPr sz="1600" b="0" spc="-15" dirty="0">
                <a:solidFill>
                  <a:srgbClr val="343A42"/>
                </a:solidFill>
                <a:latin typeface="Roboto Lt"/>
                <a:cs typeface="Roboto Lt"/>
              </a:rPr>
              <a:t>referral </a:t>
            </a:r>
            <a:r>
              <a:rPr sz="1600" b="0" spc="-10" dirty="0">
                <a:solidFill>
                  <a:srgbClr val="343A42"/>
                </a:solidFill>
                <a:latin typeface="Roboto Lt"/>
                <a:cs typeface="Roboto Lt"/>
              </a:rPr>
              <a:t>network</a:t>
            </a:r>
            <a:endParaRPr sz="1600">
              <a:latin typeface="Roboto Lt"/>
              <a:cs typeface="Roboto Lt"/>
            </a:endParaRPr>
          </a:p>
          <a:p>
            <a:pPr marL="371475" indent="-359410">
              <a:lnSpc>
                <a:spcPct val="100000"/>
              </a:lnSpc>
              <a:spcBef>
                <a:spcPts val="1425"/>
              </a:spcBef>
              <a:buSzPct val="106250"/>
              <a:buFont typeface="Arial"/>
              <a:buChar char="●"/>
              <a:tabLst>
                <a:tab pos="371475" algn="l"/>
                <a:tab pos="372110" algn="l"/>
              </a:tabLst>
            </a:pPr>
            <a:r>
              <a:rPr sz="1600" b="0" spc="-10" dirty="0">
                <a:solidFill>
                  <a:srgbClr val="343A42"/>
                </a:solidFill>
                <a:latin typeface="Roboto Lt"/>
                <a:cs typeface="Roboto Lt"/>
              </a:rPr>
              <a:t>Share </a:t>
            </a:r>
            <a:r>
              <a:rPr sz="1600" b="0" spc="-5" dirty="0">
                <a:solidFill>
                  <a:srgbClr val="343A42"/>
                </a:solidFill>
                <a:latin typeface="Roboto Lt"/>
                <a:cs typeface="Roboto Lt"/>
              </a:rPr>
              <a:t>best </a:t>
            </a:r>
            <a:r>
              <a:rPr sz="1600" b="0" spc="-10" dirty="0">
                <a:solidFill>
                  <a:srgbClr val="343A42"/>
                </a:solidFill>
                <a:latin typeface="Roboto Lt"/>
                <a:cs typeface="Roboto Lt"/>
              </a:rPr>
              <a:t>practices </a:t>
            </a:r>
            <a:r>
              <a:rPr sz="1600" b="0" spc="-5" dirty="0">
                <a:solidFill>
                  <a:srgbClr val="343A42"/>
                </a:solidFill>
                <a:latin typeface="Roboto Lt"/>
                <a:cs typeface="Roboto Lt"/>
              </a:rPr>
              <a:t>among</a:t>
            </a:r>
            <a:r>
              <a:rPr sz="1600" b="0" spc="-10" dirty="0">
                <a:solidFill>
                  <a:srgbClr val="343A42"/>
                </a:solidFill>
                <a:latin typeface="Roboto Lt"/>
                <a:cs typeface="Roboto Lt"/>
              </a:rPr>
              <a:t> peers</a:t>
            </a:r>
            <a:endParaRPr sz="1600">
              <a:latin typeface="Roboto Lt"/>
              <a:cs typeface="Roboto Lt"/>
            </a:endParaRPr>
          </a:p>
        </p:txBody>
      </p:sp>
      <p:sp>
        <p:nvSpPr>
          <p:cNvPr id="8" name="object 8"/>
          <p:cNvSpPr txBox="1">
            <a:spLocks noGrp="1"/>
          </p:cNvSpPr>
          <p:nvPr>
            <p:ph type="title"/>
          </p:nvPr>
        </p:nvSpPr>
        <p:spPr>
          <a:xfrm>
            <a:off x="471024" y="281975"/>
            <a:ext cx="2169160" cy="878840"/>
          </a:xfrm>
          <a:prstGeom prst="rect">
            <a:avLst/>
          </a:prstGeom>
        </p:spPr>
        <p:txBody>
          <a:bodyPr vert="horz" wrap="square" lIns="0" tIns="12700" rIns="0" bIns="0" rtlCol="0">
            <a:spAutoFit/>
          </a:bodyPr>
          <a:lstStyle/>
          <a:p>
            <a:pPr marL="12700" marR="5080">
              <a:lnSpc>
                <a:spcPct val="100000"/>
              </a:lnSpc>
              <a:spcBef>
                <a:spcPts val="100"/>
              </a:spcBef>
            </a:pPr>
            <a:r>
              <a:rPr sz="2800" spc="-10" dirty="0">
                <a:solidFill>
                  <a:srgbClr val="18469C"/>
                </a:solidFill>
              </a:rPr>
              <a:t>International  Collabo</a:t>
            </a:r>
            <a:r>
              <a:rPr sz="2800" spc="-45" dirty="0">
                <a:solidFill>
                  <a:srgbClr val="18469C"/>
                </a:solidFill>
              </a:rPr>
              <a:t>r</a:t>
            </a:r>
            <a:r>
              <a:rPr sz="2800" spc="-5" dirty="0">
                <a:solidFill>
                  <a:srgbClr val="18469C"/>
                </a:solidFill>
              </a:rPr>
              <a:t>ation</a:t>
            </a:r>
            <a:endParaRPr sz="280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257869" y="0"/>
            <a:ext cx="8886190" cy="5143500"/>
            <a:chOff x="257869" y="0"/>
            <a:chExt cx="8886190" cy="5143500"/>
          </a:xfrm>
        </p:grpSpPr>
        <p:sp>
          <p:nvSpPr>
            <p:cNvPr id="3" name="object 3"/>
            <p:cNvSpPr/>
            <p:nvPr/>
          </p:nvSpPr>
          <p:spPr>
            <a:xfrm>
              <a:off x="3456863" y="0"/>
              <a:ext cx="5687695" cy="5143500"/>
            </a:xfrm>
            <a:custGeom>
              <a:avLst/>
              <a:gdLst/>
              <a:ahLst/>
              <a:cxnLst/>
              <a:rect l="l" t="t" r="r" b="b"/>
              <a:pathLst>
                <a:path w="5687695" h="5143500">
                  <a:moveTo>
                    <a:pt x="2461869" y="0"/>
                  </a:moveTo>
                  <a:lnTo>
                    <a:pt x="125450" y="0"/>
                  </a:lnTo>
                  <a:lnTo>
                    <a:pt x="1275422" y="1554200"/>
                  </a:lnTo>
                  <a:lnTo>
                    <a:pt x="2461869" y="0"/>
                  </a:lnTo>
                  <a:close/>
                </a:path>
                <a:path w="5687695" h="5143500">
                  <a:moveTo>
                    <a:pt x="5687111" y="6985"/>
                  </a:moveTo>
                  <a:lnTo>
                    <a:pt x="3895941" y="6985"/>
                  </a:lnTo>
                  <a:lnTo>
                    <a:pt x="0" y="5129542"/>
                  </a:lnTo>
                  <a:lnTo>
                    <a:pt x="2982938" y="5136515"/>
                  </a:lnTo>
                  <a:lnTo>
                    <a:pt x="3491712" y="4439577"/>
                  </a:lnTo>
                  <a:lnTo>
                    <a:pt x="4021391" y="5143500"/>
                  </a:lnTo>
                  <a:lnTo>
                    <a:pt x="5687111" y="5143500"/>
                  </a:lnTo>
                  <a:lnTo>
                    <a:pt x="5687111" y="4439577"/>
                  </a:lnTo>
                  <a:lnTo>
                    <a:pt x="5687111" y="3371202"/>
                  </a:lnTo>
                  <a:lnTo>
                    <a:pt x="5004117" y="2488120"/>
                  </a:lnTo>
                  <a:lnTo>
                    <a:pt x="5687111" y="1577454"/>
                  </a:lnTo>
                  <a:lnTo>
                    <a:pt x="5687111" y="6985"/>
                  </a:lnTo>
                  <a:close/>
                </a:path>
              </a:pathLst>
            </a:custGeom>
            <a:solidFill>
              <a:srgbClr val="E1E2E4">
                <a:alpha val="44309"/>
              </a:srgbClr>
            </a:solidFill>
          </p:spPr>
          <p:txBody>
            <a:bodyPr wrap="square" lIns="0" tIns="0" rIns="0" bIns="0" rtlCol="0"/>
            <a:lstStyle/>
            <a:p>
              <a:endParaRPr/>
            </a:p>
          </p:txBody>
        </p:sp>
        <p:sp>
          <p:nvSpPr>
            <p:cNvPr id="4" name="object 4"/>
            <p:cNvSpPr/>
            <p:nvPr/>
          </p:nvSpPr>
          <p:spPr>
            <a:xfrm>
              <a:off x="1168837" y="805598"/>
              <a:ext cx="6806296" cy="3224993"/>
            </a:xfrm>
            <a:prstGeom prst="rect">
              <a:avLst/>
            </a:prstGeom>
            <a:blipFill>
              <a:blip r:embed="rId2" cstate="print"/>
              <a:stretch>
                <a:fillRect/>
              </a:stretch>
            </a:blipFill>
          </p:spPr>
          <p:txBody>
            <a:bodyPr wrap="square" lIns="0" tIns="0" rIns="0" bIns="0" rtlCol="0"/>
            <a:lstStyle/>
            <a:p>
              <a:endParaRPr/>
            </a:p>
          </p:txBody>
        </p:sp>
        <p:sp>
          <p:nvSpPr>
            <p:cNvPr id="5" name="object 5"/>
            <p:cNvSpPr/>
            <p:nvPr/>
          </p:nvSpPr>
          <p:spPr>
            <a:xfrm>
              <a:off x="4664365" y="1807011"/>
              <a:ext cx="388641" cy="207914"/>
            </a:xfrm>
            <a:prstGeom prst="rect">
              <a:avLst/>
            </a:prstGeom>
            <a:blipFill>
              <a:blip r:embed="rId3" cstate="print"/>
              <a:stretch>
                <a:fillRect/>
              </a:stretch>
            </a:blipFill>
          </p:spPr>
          <p:txBody>
            <a:bodyPr wrap="square" lIns="0" tIns="0" rIns="0" bIns="0" rtlCol="0"/>
            <a:lstStyle/>
            <a:p>
              <a:endParaRPr/>
            </a:p>
          </p:txBody>
        </p:sp>
        <p:sp>
          <p:nvSpPr>
            <p:cNvPr id="6" name="object 6"/>
            <p:cNvSpPr/>
            <p:nvPr/>
          </p:nvSpPr>
          <p:spPr>
            <a:xfrm>
              <a:off x="4659615" y="1802248"/>
              <a:ext cx="398780" cy="217804"/>
            </a:xfrm>
            <a:custGeom>
              <a:avLst/>
              <a:gdLst/>
              <a:ahLst/>
              <a:cxnLst/>
              <a:rect l="l" t="t" r="r" b="b"/>
              <a:pathLst>
                <a:path w="398779" h="217805">
                  <a:moveTo>
                    <a:pt x="0" y="0"/>
                  </a:moveTo>
                  <a:lnTo>
                    <a:pt x="398174" y="0"/>
                  </a:lnTo>
                  <a:lnTo>
                    <a:pt x="398174" y="217439"/>
                  </a:lnTo>
                  <a:lnTo>
                    <a:pt x="0" y="217439"/>
                  </a:lnTo>
                  <a:lnTo>
                    <a:pt x="0" y="0"/>
                  </a:lnTo>
                  <a:close/>
                </a:path>
              </a:pathLst>
            </a:custGeom>
            <a:ln w="9524">
              <a:solidFill>
                <a:srgbClr val="FFFFFF"/>
              </a:solidFill>
            </a:ln>
          </p:spPr>
          <p:txBody>
            <a:bodyPr wrap="square" lIns="0" tIns="0" rIns="0" bIns="0" rtlCol="0"/>
            <a:lstStyle/>
            <a:p>
              <a:endParaRPr/>
            </a:p>
          </p:txBody>
        </p:sp>
        <p:sp>
          <p:nvSpPr>
            <p:cNvPr id="7" name="object 7"/>
            <p:cNvSpPr/>
            <p:nvPr/>
          </p:nvSpPr>
          <p:spPr>
            <a:xfrm>
              <a:off x="2040700" y="1530951"/>
              <a:ext cx="394799" cy="207929"/>
            </a:xfrm>
            <a:prstGeom prst="rect">
              <a:avLst/>
            </a:prstGeom>
            <a:blipFill>
              <a:blip r:embed="rId4" cstate="print"/>
              <a:stretch>
                <a:fillRect/>
              </a:stretch>
            </a:blipFill>
          </p:spPr>
          <p:txBody>
            <a:bodyPr wrap="square" lIns="0" tIns="0" rIns="0" bIns="0" rtlCol="0"/>
            <a:lstStyle/>
            <a:p>
              <a:endParaRPr/>
            </a:p>
          </p:txBody>
        </p:sp>
        <p:sp>
          <p:nvSpPr>
            <p:cNvPr id="8" name="object 8"/>
            <p:cNvSpPr/>
            <p:nvPr/>
          </p:nvSpPr>
          <p:spPr>
            <a:xfrm>
              <a:off x="2035938" y="1526189"/>
              <a:ext cx="404495" cy="217804"/>
            </a:xfrm>
            <a:custGeom>
              <a:avLst/>
              <a:gdLst/>
              <a:ahLst/>
              <a:cxnLst/>
              <a:rect l="l" t="t" r="r" b="b"/>
              <a:pathLst>
                <a:path w="404494" h="217805">
                  <a:moveTo>
                    <a:pt x="0" y="0"/>
                  </a:moveTo>
                  <a:lnTo>
                    <a:pt x="404324" y="0"/>
                  </a:lnTo>
                  <a:lnTo>
                    <a:pt x="404324" y="217454"/>
                  </a:lnTo>
                  <a:lnTo>
                    <a:pt x="0" y="217454"/>
                  </a:lnTo>
                  <a:lnTo>
                    <a:pt x="0" y="0"/>
                  </a:lnTo>
                  <a:close/>
                </a:path>
              </a:pathLst>
            </a:custGeom>
            <a:ln w="9524">
              <a:solidFill>
                <a:srgbClr val="FFFFFF"/>
              </a:solidFill>
            </a:ln>
          </p:spPr>
          <p:txBody>
            <a:bodyPr wrap="square" lIns="0" tIns="0" rIns="0" bIns="0" rtlCol="0"/>
            <a:lstStyle/>
            <a:p>
              <a:endParaRPr/>
            </a:p>
          </p:txBody>
        </p:sp>
        <p:sp>
          <p:nvSpPr>
            <p:cNvPr id="9" name="object 9"/>
            <p:cNvSpPr/>
            <p:nvPr/>
          </p:nvSpPr>
          <p:spPr>
            <a:xfrm>
              <a:off x="4003442" y="1530951"/>
              <a:ext cx="394799" cy="207922"/>
            </a:xfrm>
            <a:prstGeom prst="rect">
              <a:avLst/>
            </a:prstGeom>
            <a:blipFill>
              <a:blip r:embed="rId5" cstate="print"/>
              <a:stretch>
                <a:fillRect/>
              </a:stretch>
            </a:blipFill>
          </p:spPr>
          <p:txBody>
            <a:bodyPr wrap="square" lIns="0" tIns="0" rIns="0" bIns="0" rtlCol="0"/>
            <a:lstStyle/>
            <a:p>
              <a:endParaRPr/>
            </a:p>
          </p:txBody>
        </p:sp>
        <p:sp>
          <p:nvSpPr>
            <p:cNvPr id="10" name="object 10"/>
            <p:cNvSpPr/>
            <p:nvPr/>
          </p:nvSpPr>
          <p:spPr>
            <a:xfrm>
              <a:off x="3998691" y="1526189"/>
              <a:ext cx="404495" cy="217804"/>
            </a:xfrm>
            <a:custGeom>
              <a:avLst/>
              <a:gdLst/>
              <a:ahLst/>
              <a:cxnLst/>
              <a:rect l="l" t="t" r="r" b="b"/>
              <a:pathLst>
                <a:path w="404495" h="217805">
                  <a:moveTo>
                    <a:pt x="0" y="0"/>
                  </a:moveTo>
                  <a:lnTo>
                    <a:pt x="404299" y="0"/>
                  </a:lnTo>
                  <a:lnTo>
                    <a:pt x="404299" y="217447"/>
                  </a:lnTo>
                  <a:lnTo>
                    <a:pt x="0" y="217447"/>
                  </a:lnTo>
                  <a:lnTo>
                    <a:pt x="0" y="0"/>
                  </a:lnTo>
                  <a:close/>
                </a:path>
              </a:pathLst>
            </a:custGeom>
            <a:ln w="9524">
              <a:solidFill>
                <a:srgbClr val="FFFFFF"/>
              </a:solidFill>
            </a:ln>
          </p:spPr>
          <p:txBody>
            <a:bodyPr wrap="square" lIns="0" tIns="0" rIns="0" bIns="0" rtlCol="0"/>
            <a:lstStyle/>
            <a:p>
              <a:endParaRPr/>
            </a:p>
          </p:txBody>
        </p:sp>
        <p:sp>
          <p:nvSpPr>
            <p:cNvPr id="11" name="object 11"/>
            <p:cNvSpPr/>
            <p:nvPr/>
          </p:nvSpPr>
          <p:spPr>
            <a:xfrm>
              <a:off x="6976836" y="3252969"/>
              <a:ext cx="394774" cy="207923"/>
            </a:xfrm>
            <a:prstGeom prst="rect">
              <a:avLst/>
            </a:prstGeom>
            <a:blipFill>
              <a:blip r:embed="rId6" cstate="print"/>
              <a:stretch>
                <a:fillRect/>
              </a:stretch>
            </a:blipFill>
          </p:spPr>
          <p:txBody>
            <a:bodyPr wrap="square" lIns="0" tIns="0" rIns="0" bIns="0" rtlCol="0"/>
            <a:lstStyle/>
            <a:p>
              <a:endParaRPr/>
            </a:p>
          </p:txBody>
        </p:sp>
        <p:sp>
          <p:nvSpPr>
            <p:cNvPr id="12" name="object 12"/>
            <p:cNvSpPr/>
            <p:nvPr/>
          </p:nvSpPr>
          <p:spPr>
            <a:xfrm>
              <a:off x="6972061" y="3248193"/>
              <a:ext cx="404495" cy="217804"/>
            </a:xfrm>
            <a:custGeom>
              <a:avLst/>
              <a:gdLst/>
              <a:ahLst/>
              <a:cxnLst/>
              <a:rect l="l" t="t" r="r" b="b"/>
              <a:pathLst>
                <a:path w="404495" h="217804">
                  <a:moveTo>
                    <a:pt x="0" y="0"/>
                  </a:moveTo>
                  <a:lnTo>
                    <a:pt x="404324" y="0"/>
                  </a:lnTo>
                  <a:lnTo>
                    <a:pt x="404324" y="217449"/>
                  </a:lnTo>
                  <a:lnTo>
                    <a:pt x="0" y="217449"/>
                  </a:lnTo>
                  <a:lnTo>
                    <a:pt x="0" y="0"/>
                  </a:lnTo>
                  <a:close/>
                </a:path>
              </a:pathLst>
            </a:custGeom>
            <a:ln w="9524">
              <a:solidFill>
                <a:srgbClr val="FFFFFF"/>
              </a:solidFill>
            </a:ln>
          </p:spPr>
          <p:txBody>
            <a:bodyPr wrap="square" lIns="0" tIns="0" rIns="0" bIns="0" rtlCol="0"/>
            <a:lstStyle/>
            <a:p>
              <a:endParaRPr/>
            </a:p>
          </p:txBody>
        </p:sp>
        <p:sp>
          <p:nvSpPr>
            <p:cNvPr id="13" name="object 13"/>
            <p:cNvSpPr/>
            <p:nvPr/>
          </p:nvSpPr>
          <p:spPr>
            <a:xfrm>
              <a:off x="2194453" y="2455350"/>
              <a:ext cx="394786" cy="225019"/>
            </a:xfrm>
            <a:prstGeom prst="rect">
              <a:avLst/>
            </a:prstGeom>
            <a:blipFill>
              <a:blip r:embed="rId7" cstate="print"/>
              <a:stretch>
                <a:fillRect/>
              </a:stretch>
            </a:blipFill>
          </p:spPr>
          <p:txBody>
            <a:bodyPr wrap="square" lIns="0" tIns="0" rIns="0" bIns="0" rtlCol="0"/>
            <a:lstStyle/>
            <a:p>
              <a:endParaRPr/>
            </a:p>
          </p:txBody>
        </p:sp>
        <p:sp>
          <p:nvSpPr>
            <p:cNvPr id="14" name="object 14"/>
            <p:cNvSpPr/>
            <p:nvPr/>
          </p:nvSpPr>
          <p:spPr>
            <a:xfrm>
              <a:off x="2189690" y="2450587"/>
              <a:ext cx="404495" cy="234950"/>
            </a:xfrm>
            <a:custGeom>
              <a:avLst/>
              <a:gdLst/>
              <a:ahLst/>
              <a:cxnLst/>
              <a:rect l="l" t="t" r="r" b="b"/>
              <a:pathLst>
                <a:path w="404494" h="234950">
                  <a:moveTo>
                    <a:pt x="0" y="0"/>
                  </a:moveTo>
                  <a:lnTo>
                    <a:pt x="404304" y="0"/>
                  </a:lnTo>
                  <a:lnTo>
                    <a:pt x="404304" y="234557"/>
                  </a:lnTo>
                  <a:lnTo>
                    <a:pt x="0" y="234557"/>
                  </a:lnTo>
                  <a:lnTo>
                    <a:pt x="0" y="0"/>
                  </a:lnTo>
                  <a:close/>
                </a:path>
              </a:pathLst>
            </a:custGeom>
            <a:ln w="9524">
              <a:solidFill>
                <a:srgbClr val="FFFFFF"/>
              </a:solidFill>
            </a:ln>
          </p:spPr>
          <p:txBody>
            <a:bodyPr wrap="square" lIns="0" tIns="0" rIns="0" bIns="0" rtlCol="0"/>
            <a:lstStyle/>
            <a:p>
              <a:endParaRPr/>
            </a:p>
          </p:txBody>
        </p:sp>
        <p:sp>
          <p:nvSpPr>
            <p:cNvPr id="15" name="object 15"/>
            <p:cNvSpPr/>
            <p:nvPr/>
          </p:nvSpPr>
          <p:spPr>
            <a:xfrm>
              <a:off x="6058137" y="2359787"/>
              <a:ext cx="388641" cy="192982"/>
            </a:xfrm>
            <a:prstGeom prst="rect">
              <a:avLst/>
            </a:prstGeom>
            <a:blipFill>
              <a:blip r:embed="rId8" cstate="print"/>
              <a:stretch>
                <a:fillRect/>
              </a:stretch>
            </a:blipFill>
          </p:spPr>
          <p:txBody>
            <a:bodyPr wrap="square" lIns="0" tIns="0" rIns="0" bIns="0" rtlCol="0"/>
            <a:lstStyle/>
            <a:p>
              <a:endParaRPr/>
            </a:p>
          </p:txBody>
        </p:sp>
        <p:sp>
          <p:nvSpPr>
            <p:cNvPr id="16" name="object 16"/>
            <p:cNvSpPr/>
            <p:nvPr/>
          </p:nvSpPr>
          <p:spPr>
            <a:xfrm>
              <a:off x="6053387" y="2355025"/>
              <a:ext cx="398780" cy="202565"/>
            </a:xfrm>
            <a:custGeom>
              <a:avLst/>
              <a:gdLst/>
              <a:ahLst/>
              <a:cxnLst/>
              <a:rect l="l" t="t" r="r" b="b"/>
              <a:pathLst>
                <a:path w="398779" h="202564">
                  <a:moveTo>
                    <a:pt x="0" y="0"/>
                  </a:moveTo>
                  <a:lnTo>
                    <a:pt x="398174" y="0"/>
                  </a:lnTo>
                  <a:lnTo>
                    <a:pt x="398174" y="202519"/>
                  </a:lnTo>
                  <a:lnTo>
                    <a:pt x="0" y="202519"/>
                  </a:lnTo>
                  <a:lnTo>
                    <a:pt x="0" y="0"/>
                  </a:lnTo>
                  <a:close/>
                </a:path>
              </a:pathLst>
            </a:custGeom>
            <a:ln w="9524">
              <a:solidFill>
                <a:srgbClr val="FFFFFF"/>
              </a:solidFill>
            </a:ln>
          </p:spPr>
          <p:txBody>
            <a:bodyPr wrap="square" lIns="0" tIns="0" rIns="0" bIns="0" rtlCol="0"/>
            <a:lstStyle/>
            <a:p>
              <a:endParaRPr/>
            </a:p>
          </p:txBody>
        </p:sp>
        <p:sp>
          <p:nvSpPr>
            <p:cNvPr id="17" name="object 17"/>
            <p:cNvSpPr/>
            <p:nvPr/>
          </p:nvSpPr>
          <p:spPr>
            <a:xfrm>
              <a:off x="4398241" y="3257268"/>
              <a:ext cx="388644" cy="199349"/>
            </a:xfrm>
            <a:prstGeom prst="rect">
              <a:avLst/>
            </a:prstGeom>
            <a:blipFill>
              <a:blip r:embed="rId9" cstate="print"/>
              <a:stretch>
                <a:fillRect/>
              </a:stretch>
            </a:blipFill>
          </p:spPr>
          <p:txBody>
            <a:bodyPr wrap="square" lIns="0" tIns="0" rIns="0" bIns="0" rtlCol="0"/>
            <a:lstStyle/>
            <a:p>
              <a:endParaRPr/>
            </a:p>
          </p:txBody>
        </p:sp>
        <p:sp>
          <p:nvSpPr>
            <p:cNvPr id="18" name="object 18"/>
            <p:cNvSpPr/>
            <p:nvPr/>
          </p:nvSpPr>
          <p:spPr>
            <a:xfrm>
              <a:off x="4393466" y="3252493"/>
              <a:ext cx="398780" cy="208915"/>
            </a:xfrm>
            <a:custGeom>
              <a:avLst/>
              <a:gdLst/>
              <a:ahLst/>
              <a:cxnLst/>
              <a:rect l="l" t="t" r="r" b="b"/>
              <a:pathLst>
                <a:path w="398779" h="208914">
                  <a:moveTo>
                    <a:pt x="0" y="0"/>
                  </a:moveTo>
                  <a:lnTo>
                    <a:pt x="398174" y="0"/>
                  </a:lnTo>
                  <a:lnTo>
                    <a:pt x="398174" y="208874"/>
                  </a:lnTo>
                  <a:lnTo>
                    <a:pt x="0" y="208874"/>
                  </a:lnTo>
                  <a:lnTo>
                    <a:pt x="0" y="0"/>
                  </a:lnTo>
                  <a:close/>
                </a:path>
              </a:pathLst>
            </a:custGeom>
            <a:ln w="9524">
              <a:solidFill>
                <a:srgbClr val="FFFFFF"/>
              </a:solidFill>
            </a:ln>
          </p:spPr>
          <p:txBody>
            <a:bodyPr wrap="square" lIns="0" tIns="0" rIns="0" bIns="0" rtlCol="0"/>
            <a:lstStyle/>
            <a:p>
              <a:endParaRPr/>
            </a:p>
          </p:txBody>
        </p:sp>
        <p:sp>
          <p:nvSpPr>
            <p:cNvPr id="19" name="object 19"/>
            <p:cNvSpPr/>
            <p:nvPr/>
          </p:nvSpPr>
          <p:spPr>
            <a:xfrm>
              <a:off x="2589244" y="1973626"/>
              <a:ext cx="394786" cy="207924"/>
            </a:xfrm>
            <a:prstGeom prst="rect">
              <a:avLst/>
            </a:prstGeom>
            <a:blipFill>
              <a:blip r:embed="rId10" cstate="print"/>
              <a:stretch>
                <a:fillRect/>
              </a:stretch>
            </a:blipFill>
          </p:spPr>
          <p:txBody>
            <a:bodyPr wrap="square" lIns="0" tIns="0" rIns="0" bIns="0" rtlCol="0"/>
            <a:lstStyle/>
            <a:p>
              <a:endParaRPr/>
            </a:p>
          </p:txBody>
        </p:sp>
        <p:sp>
          <p:nvSpPr>
            <p:cNvPr id="20" name="object 20"/>
            <p:cNvSpPr/>
            <p:nvPr/>
          </p:nvSpPr>
          <p:spPr>
            <a:xfrm>
              <a:off x="2584494" y="1968863"/>
              <a:ext cx="404495" cy="217804"/>
            </a:xfrm>
            <a:custGeom>
              <a:avLst/>
              <a:gdLst/>
              <a:ahLst/>
              <a:cxnLst/>
              <a:rect l="l" t="t" r="r" b="b"/>
              <a:pathLst>
                <a:path w="404494" h="217805">
                  <a:moveTo>
                    <a:pt x="0" y="0"/>
                  </a:moveTo>
                  <a:lnTo>
                    <a:pt x="404299" y="0"/>
                  </a:lnTo>
                  <a:lnTo>
                    <a:pt x="404299" y="217449"/>
                  </a:lnTo>
                  <a:lnTo>
                    <a:pt x="0" y="217449"/>
                  </a:lnTo>
                  <a:lnTo>
                    <a:pt x="0" y="0"/>
                  </a:lnTo>
                  <a:close/>
                </a:path>
              </a:pathLst>
            </a:custGeom>
            <a:ln w="9524">
              <a:solidFill>
                <a:srgbClr val="FFFFFF"/>
              </a:solidFill>
            </a:ln>
          </p:spPr>
          <p:txBody>
            <a:bodyPr wrap="square" lIns="0" tIns="0" rIns="0" bIns="0" rtlCol="0"/>
            <a:lstStyle/>
            <a:p>
              <a:endParaRPr/>
            </a:p>
          </p:txBody>
        </p:sp>
        <p:sp>
          <p:nvSpPr>
            <p:cNvPr id="21" name="object 21"/>
            <p:cNvSpPr/>
            <p:nvPr/>
          </p:nvSpPr>
          <p:spPr>
            <a:xfrm>
              <a:off x="3896167" y="2054210"/>
              <a:ext cx="388641" cy="199344"/>
            </a:xfrm>
            <a:prstGeom prst="rect">
              <a:avLst/>
            </a:prstGeom>
            <a:blipFill>
              <a:blip r:embed="rId11" cstate="print"/>
              <a:stretch>
                <a:fillRect/>
              </a:stretch>
            </a:blipFill>
          </p:spPr>
          <p:txBody>
            <a:bodyPr wrap="square" lIns="0" tIns="0" rIns="0" bIns="0" rtlCol="0"/>
            <a:lstStyle/>
            <a:p>
              <a:endParaRPr/>
            </a:p>
          </p:txBody>
        </p:sp>
        <p:sp>
          <p:nvSpPr>
            <p:cNvPr id="22" name="object 22"/>
            <p:cNvSpPr/>
            <p:nvPr/>
          </p:nvSpPr>
          <p:spPr>
            <a:xfrm>
              <a:off x="3891417" y="2049448"/>
              <a:ext cx="398145" cy="208915"/>
            </a:xfrm>
            <a:custGeom>
              <a:avLst/>
              <a:gdLst/>
              <a:ahLst/>
              <a:cxnLst/>
              <a:rect l="l" t="t" r="r" b="b"/>
              <a:pathLst>
                <a:path w="398145" h="208914">
                  <a:moveTo>
                    <a:pt x="0" y="0"/>
                  </a:moveTo>
                  <a:lnTo>
                    <a:pt x="398149" y="0"/>
                  </a:lnTo>
                  <a:lnTo>
                    <a:pt x="398149" y="208869"/>
                  </a:lnTo>
                  <a:lnTo>
                    <a:pt x="0" y="208869"/>
                  </a:lnTo>
                  <a:lnTo>
                    <a:pt x="0" y="0"/>
                  </a:lnTo>
                  <a:close/>
                </a:path>
              </a:pathLst>
            </a:custGeom>
            <a:ln w="9524">
              <a:solidFill>
                <a:srgbClr val="FFFFFF"/>
              </a:solidFill>
            </a:ln>
          </p:spPr>
          <p:txBody>
            <a:bodyPr wrap="square" lIns="0" tIns="0" rIns="0" bIns="0" rtlCol="0"/>
            <a:lstStyle/>
            <a:p>
              <a:endParaRPr/>
            </a:p>
          </p:txBody>
        </p:sp>
        <p:sp>
          <p:nvSpPr>
            <p:cNvPr id="23" name="object 23"/>
            <p:cNvSpPr/>
            <p:nvPr/>
          </p:nvSpPr>
          <p:spPr>
            <a:xfrm>
              <a:off x="3183443" y="2305587"/>
              <a:ext cx="394786" cy="225032"/>
            </a:xfrm>
            <a:prstGeom prst="rect">
              <a:avLst/>
            </a:prstGeom>
            <a:blipFill>
              <a:blip r:embed="rId12" cstate="print"/>
              <a:stretch>
                <a:fillRect/>
              </a:stretch>
            </a:blipFill>
          </p:spPr>
          <p:txBody>
            <a:bodyPr wrap="square" lIns="0" tIns="0" rIns="0" bIns="0" rtlCol="0"/>
            <a:lstStyle/>
            <a:p>
              <a:endParaRPr/>
            </a:p>
          </p:txBody>
        </p:sp>
        <p:sp>
          <p:nvSpPr>
            <p:cNvPr id="24" name="object 24"/>
            <p:cNvSpPr/>
            <p:nvPr/>
          </p:nvSpPr>
          <p:spPr>
            <a:xfrm>
              <a:off x="3178693" y="2300825"/>
              <a:ext cx="404495" cy="234950"/>
            </a:xfrm>
            <a:custGeom>
              <a:avLst/>
              <a:gdLst/>
              <a:ahLst/>
              <a:cxnLst/>
              <a:rect l="l" t="t" r="r" b="b"/>
              <a:pathLst>
                <a:path w="404495" h="234950">
                  <a:moveTo>
                    <a:pt x="0" y="0"/>
                  </a:moveTo>
                  <a:lnTo>
                    <a:pt x="404299" y="0"/>
                  </a:lnTo>
                  <a:lnTo>
                    <a:pt x="404299" y="234544"/>
                  </a:lnTo>
                  <a:lnTo>
                    <a:pt x="0" y="234544"/>
                  </a:lnTo>
                  <a:lnTo>
                    <a:pt x="0" y="0"/>
                  </a:lnTo>
                  <a:close/>
                </a:path>
              </a:pathLst>
            </a:custGeom>
            <a:ln w="9524">
              <a:solidFill>
                <a:srgbClr val="FFFFFF"/>
              </a:solidFill>
            </a:ln>
          </p:spPr>
          <p:txBody>
            <a:bodyPr wrap="square" lIns="0" tIns="0" rIns="0" bIns="0" rtlCol="0"/>
            <a:lstStyle/>
            <a:p>
              <a:endParaRPr/>
            </a:p>
          </p:txBody>
        </p:sp>
        <p:sp>
          <p:nvSpPr>
            <p:cNvPr id="25" name="object 25"/>
            <p:cNvSpPr/>
            <p:nvPr/>
          </p:nvSpPr>
          <p:spPr>
            <a:xfrm>
              <a:off x="3669267" y="3011144"/>
              <a:ext cx="394786" cy="225024"/>
            </a:xfrm>
            <a:prstGeom prst="rect">
              <a:avLst/>
            </a:prstGeom>
            <a:blipFill>
              <a:blip r:embed="rId13" cstate="print"/>
              <a:stretch>
                <a:fillRect/>
              </a:stretch>
            </a:blipFill>
          </p:spPr>
          <p:txBody>
            <a:bodyPr wrap="square" lIns="0" tIns="0" rIns="0" bIns="0" rtlCol="0"/>
            <a:lstStyle/>
            <a:p>
              <a:endParaRPr/>
            </a:p>
          </p:txBody>
        </p:sp>
        <p:sp>
          <p:nvSpPr>
            <p:cNvPr id="26" name="object 26"/>
            <p:cNvSpPr/>
            <p:nvPr/>
          </p:nvSpPr>
          <p:spPr>
            <a:xfrm>
              <a:off x="3664517" y="3006368"/>
              <a:ext cx="404495" cy="234950"/>
            </a:xfrm>
            <a:custGeom>
              <a:avLst/>
              <a:gdLst/>
              <a:ahLst/>
              <a:cxnLst/>
              <a:rect l="l" t="t" r="r" b="b"/>
              <a:pathLst>
                <a:path w="404495" h="234950">
                  <a:moveTo>
                    <a:pt x="0" y="0"/>
                  </a:moveTo>
                  <a:lnTo>
                    <a:pt x="404299" y="0"/>
                  </a:lnTo>
                  <a:lnTo>
                    <a:pt x="404299" y="234549"/>
                  </a:lnTo>
                  <a:lnTo>
                    <a:pt x="0" y="234549"/>
                  </a:lnTo>
                  <a:lnTo>
                    <a:pt x="0" y="0"/>
                  </a:lnTo>
                  <a:close/>
                </a:path>
              </a:pathLst>
            </a:custGeom>
            <a:ln w="9524">
              <a:solidFill>
                <a:srgbClr val="FFFFFF"/>
              </a:solidFill>
            </a:ln>
          </p:spPr>
          <p:txBody>
            <a:bodyPr wrap="square" lIns="0" tIns="0" rIns="0" bIns="0" rtlCol="0"/>
            <a:lstStyle/>
            <a:p>
              <a:endParaRPr/>
            </a:p>
          </p:txBody>
        </p:sp>
        <p:sp>
          <p:nvSpPr>
            <p:cNvPr id="27" name="object 27"/>
            <p:cNvSpPr/>
            <p:nvPr/>
          </p:nvSpPr>
          <p:spPr>
            <a:xfrm>
              <a:off x="6658036" y="2197563"/>
              <a:ext cx="388644" cy="192992"/>
            </a:xfrm>
            <a:prstGeom prst="rect">
              <a:avLst/>
            </a:prstGeom>
            <a:blipFill>
              <a:blip r:embed="rId14" cstate="print"/>
              <a:stretch>
                <a:fillRect/>
              </a:stretch>
            </a:blipFill>
          </p:spPr>
          <p:txBody>
            <a:bodyPr wrap="square" lIns="0" tIns="0" rIns="0" bIns="0" rtlCol="0"/>
            <a:lstStyle/>
            <a:p>
              <a:endParaRPr/>
            </a:p>
          </p:txBody>
        </p:sp>
        <p:sp>
          <p:nvSpPr>
            <p:cNvPr id="28" name="object 28"/>
            <p:cNvSpPr/>
            <p:nvPr/>
          </p:nvSpPr>
          <p:spPr>
            <a:xfrm>
              <a:off x="6653261" y="2192800"/>
              <a:ext cx="398780" cy="202565"/>
            </a:xfrm>
            <a:custGeom>
              <a:avLst/>
              <a:gdLst/>
              <a:ahLst/>
              <a:cxnLst/>
              <a:rect l="l" t="t" r="r" b="b"/>
              <a:pathLst>
                <a:path w="398779" h="202564">
                  <a:moveTo>
                    <a:pt x="0" y="0"/>
                  </a:moveTo>
                  <a:lnTo>
                    <a:pt x="398174" y="0"/>
                  </a:lnTo>
                  <a:lnTo>
                    <a:pt x="398174" y="202517"/>
                  </a:lnTo>
                  <a:lnTo>
                    <a:pt x="0" y="202517"/>
                  </a:lnTo>
                  <a:lnTo>
                    <a:pt x="0" y="0"/>
                  </a:lnTo>
                  <a:close/>
                </a:path>
              </a:pathLst>
            </a:custGeom>
            <a:ln w="9524">
              <a:solidFill>
                <a:srgbClr val="FFFFFF"/>
              </a:solidFill>
            </a:ln>
          </p:spPr>
          <p:txBody>
            <a:bodyPr wrap="square" lIns="0" tIns="0" rIns="0" bIns="0" rtlCol="0"/>
            <a:lstStyle/>
            <a:p>
              <a:endParaRPr/>
            </a:p>
          </p:txBody>
        </p:sp>
        <p:sp>
          <p:nvSpPr>
            <p:cNvPr id="29" name="object 29"/>
            <p:cNvSpPr/>
            <p:nvPr/>
          </p:nvSpPr>
          <p:spPr>
            <a:xfrm>
              <a:off x="4585365" y="2181538"/>
              <a:ext cx="394786" cy="225024"/>
            </a:xfrm>
            <a:prstGeom prst="rect">
              <a:avLst/>
            </a:prstGeom>
            <a:blipFill>
              <a:blip r:embed="rId15" cstate="print"/>
              <a:stretch>
                <a:fillRect/>
              </a:stretch>
            </a:blipFill>
          </p:spPr>
          <p:txBody>
            <a:bodyPr wrap="square" lIns="0" tIns="0" rIns="0" bIns="0" rtlCol="0"/>
            <a:lstStyle/>
            <a:p>
              <a:endParaRPr/>
            </a:p>
          </p:txBody>
        </p:sp>
        <p:sp>
          <p:nvSpPr>
            <p:cNvPr id="30" name="object 30"/>
            <p:cNvSpPr/>
            <p:nvPr/>
          </p:nvSpPr>
          <p:spPr>
            <a:xfrm>
              <a:off x="4580615" y="2176775"/>
              <a:ext cx="404495" cy="234950"/>
            </a:xfrm>
            <a:custGeom>
              <a:avLst/>
              <a:gdLst/>
              <a:ahLst/>
              <a:cxnLst/>
              <a:rect l="l" t="t" r="r" b="b"/>
              <a:pathLst>
                <a:path w="404495" h="234950">
                  <a:moveTo>
                    <a:pt x="0" y="0"/>
                  </a:moveTo>
                  <a:lnTo>
                    <a:pt x="404299" y="0"/>
                  </a:lnTo>
                  <a:lnTo>
                    <a:pt x="404299" y="234549"/>
                  </a:lnTo>
                  <a:lnTo>
                    <a:pt x="0" y="234549"/>
                  </a:lnTo>
                  <a:lnTo>
                    <a:pt x="0" y="0"/>
                  </a:lnTo>
                  <a:close/>
                </a:path>
              </a:pathLst>
            </a:custGeom>
            <a:ln w="9524">
              <a:solidFill>
                <a:srgbClr val="FFFFFF"/>
              </a:solidFill>
            </a:ln>
          </p:spPr>
          <p:txBody>
            <a:bodyPr wrap="square" lIns="0" tIns="0" rIns="0" bIns="0" rtlCol="0"/>
            <a:lstStyle/>
            <a:p>
              <a:endParaRPr/>
            </a:p>
          </p:txBody>
        </p:sp>
        <p:sp>
          <p:nvSpPr>
            <p:cNvPr id="31" name="object 31"/>
            <p:cNvSpPr/>
            <p:nvPr/>
          </p:nvSpPr>
          <p:spPr>
            <a:xfrm>
              <a:off x="257869" y="4419640"/>
              <a:ext cx="953848" cy="495249"/>
            </a:xfrm>
            <a:prstGeom prst="rect">
              <a:avLst/>
            </a:prstGeom>
            <a:blipFill>
              <a:blip r:embed="rId16" cstate="print"/>
              <a:stretch>
                <a:fillRect/>
              </a:stretch>
            </a:blipFill>
          </p:spPr>
          <p:txBody>
            <a:bodyPr wrap="square" lIns="0" tIns="0" rIns="0" bIns="0" rtlCol="0"/>
            <a:lstStyle/>
            <a:p>
              <a:endParaRPr/>
            </a:p>
          </p:txBody>
        </p:sp>
      </p:grpSp>
      <p:sp>
        <p:nvSpPr>
          <p:cNvPr id="32" name="object 32"/>
          <p:cNvSpPr txBox="1"/>
          <p:nvPr/>
        </p:nvSpPr>
        <p:spPr>
          <a:xfrm>
            <a:off x="1834488" y="3989982"/>
            <a:ext cx="969644" cy="939800"/>
          </a:xfrm>
          <a:prstGeom prst="rect">
            <a:avLst/>
          </a:prstGeom>
        </p:spPr>
        <p:txBody>
          <a:bodyPr vert="horz" wrap="square" lIns="0" tIns="12700" rIns="0" bIns="0" rtlCol="0">
            <a:spAutoFit/>
          </a:bodyPr>
          <a:lstStyle/>
          <a:p>
            <a:pPr marL="210820" indent="-198755">
              <a:lnSpc>
                <a:spcPct val="100000"/>
              </a:lnSpc>
              <a:spcBef>
                <a:spcPts val="100"/>
              </a:spcBef>
              <a:buClr>
                <a:srgbClr val="F4821F"/>
              </a:buClr>
              <a:buFont typeface="Arial"/>
              <a:buChar char="●"/>
              <a:tabLst>
                <a:tab pos="211454" algn="l"/>
              </a:tabLst>
            </a:pPr>
            <a:r>
              <a:rPr sz="1200" b="0" spc="-10" dirty="0">
                <a:latin typeface="Roboto Lt"/>
                <a:cs typeface="Roboto Lt"/>
              </a:rPr>
              <a:t>Australia</a:t>
            </a:r>
            <a:endParaRPr sz="1200">
              <a:latin typeface="Roboto Lt"/>
              <a:cs typeface="Roboto Lt"/>
            </a:endParaRPr>
          </a:p>
          <a:p>
            <a:pPr marL="210820" indent="-198755">
              <a:lnSpc>
                <a:spcPct val="100000"/>
              </a:lnSpc>
              <a:buClr>
                <a:srgbClr val="F4821F"/>
              </a:buClr>
              <a:buFont typeface="Arial"/>
              <a:buChar char="●"/>
              <a:tabLst>
                <a:tab pos="211454" algn="l"/>
              </a:tabLst>
            </a:pPr>
            <a:r>
              <a:rPr sz="1200" b="0" spc="-10" dirty="0">
                <a:latin typeface="Roboto Lt"/>
                <a:cs typeface="Roboto Lt"/>
              </a:rPr>
              <a:t>Brazil</a:t>
            </a:r>
            <a:endParaRPr sz="1200">
              <a:latin typeface="Roboto Lt"/>
              <a:cs typeface="Roboto Lt"/>
            </a:endParaRPr>
          </a:p>
          <a:p>
            <a:pPr marL="210820" indent="-198755">
              <a:lnSpc>
                <a:spcPct val="100000"/>
              </a:lnSpc>
              <a:buClr>
                <a:srgbClr val="F4821F"/>
              </a:buClr>
              <a:buFont typeface="Arial"/>
              <a:buChar char="●"/>
              <a:tabLst>
                <a:tab pos="211454" algn="l"/>
              </a:tabLst>
            </a:pPr>
            <a:r>
              <a:rPr sz="1200" b="0" spc="-10" dirty="0">
                <a:latin typeface="Roboto Lt"/>
                <a:cs typeface="Roboto Lt"/>
              </a:rPr>
              <a:t>Canada</a:t>
            </a:r>
            <a:endParaRPr sz="1200">
              <a:latin typeface="Roboto Lt"/>
              <a:cs typeface="Roboto Lt"/>
            </a:endParaRPr>
          </a:p>
          <a:p>
            <a:pPr marL="210820" indent="-198755">
              <a:lnSpc>
                <a:spcPct val="100000"/>
              </a:lnSpc>
              <a:buClr>
                <a:srgbClr val="F4821F"/>
              </a:buClr>
              <a:buFont typeface="Arial"/>
              <a:buChar char="●"/>
              <a:tabLst>
                <a:tab pos="211454" algn="l"/>
              </a:tabLst>
            </a:pPr>
            <a:r>
              <a:rPr sz="1200" b="0" spc="-15" dirty="0">
                <a:latin typeface="Roboto Lt"/>
                <a:cs typeface="Roboto Lt"/>
              </a:rPr>
              <a:t>France</a:t>
            </a:r>
            <a:endParaRPr sz="1200">
              <a:latin typeface="Roboto Lt"/>
              <a:cs typeface="Roboto Lt"/>
            </a:endParaRPr>
          </a:p>
          <a:p>
            <a:pPr marL="210820" indent="-198755">
              <a:lnSpc>
                <a:spcPct val="100000"/>
              </a:lnSpc>
              <a:buClr>
                <a:srgbClr val="F4821F"/>
              </a:buClr>
              <a:buFont typeface="Arial"/>
              <a:buChar char="●"/>
              <a:tabLst>
                <a:tab pos="211454" algn="l"/>
              </a:tabLst>
            </a:pPr>
            <a:r>
              <a:rPr sz="1200" b="0" spc="-5" dirty="0">
                <a:latin typeface="Roboto Lt"/>
                <a:cs typeface="Roboto Lt"/>
              </a:rPr>
              <a:t>Hong</a:t>
            </a:r>
            <a:r>
              <a:rPr sz="1200" b="0" spc="-70" dirty="0">
                <a:latin typeface="Roboto Lt"/>
                <a:cs typeface="Roboto Lt"/>
              </a:rPr>
              <a:t> </a:t>
            </a:r>
            <a:r>
              <a:rPr sz="1200" b="0" spc="-10" dirty="0">
                <a:latin typeface="Roboto Lt"/>
                <a:cs typeface="Roboto Lt"/>
              </a:rPr>
              <a:t>Kong</a:t>
            </a:r>
            <a:endParaRPr sz="1200">
              <a:latin typeface="Roboto Lt"/>
              <a:cs typeface="Roboto Lt"/>
            </a:endParaRPr>
          </a:p>
        </p:txBody>
      </p:sp>
      <p:sp>
        <p:nvSpPr>
          <p:cNvPr id="33" name="object 33"/>
          <p:cNvSpPr txBox="1"/>
          <p:nvPr/>
        </p:nvSpPr>
        <p:spPr>
          <a:xfrm>
            <a:off x="3697603" y="3989982"/>
            <a:ext cx="790575" cy="756920"/>
          </a:xfrm>
          <a:prstGeom prst="rect">
            <a:avLst/>
          </a:prstGeom>
        </p:spPr>
        <p:txBody>
          <a:bodyPr vert="horz" wrap="square" lIns="0" tIns="12700" rIns="0" bIns="0" rtlCol="0">
            <a:spAutoFit/>
          </a:bodyPr>
          <a:lstStyle/>
          <a:p>
            <a:pPr marL="210820" indent="-198755">
              <a:lnSpc>
                <a:spcPct val="100000"/>
              </a:lnSpc>
              <a:spcBef>
                <a:spcPts val="100"/>
              </a:spcBef>
              <a:buClr>
                <a:srgbClr val="F4821F"/>
              </a:buClr>
              <a:buFont typeface="Arial"/>
              <a:buChar char="●"/>
              <a:tabLst>
                <a:tab pos="211454" algn="l"/>
              </a:tabLst>
            </a:pPr>
            <a:r>
              <a:rPr sz="1200" b="0" spc="-10" dirty="0">
                <a:latin typeface="Roboto Lt"/>
                <a:cs typeface="Roboto Lt"/>
              </a:rPr>
              <a:t>India</a:t>
            </a:r>
            <a:endParaRPr sz="1200">
              <a:latin typeface="Roboto Lt"/>
              <a:cs typeface="Roboto Lt"/>
            </a:endParaRPr>
          </a:p>
          <a:p>
            <a:pPr marL="210820" indent="-198755">
              <a:lnSpc>
                <a:spcPct val="100000"/>
              </a:lnSpc>
              <a:buClr>
                <a:srgbClr val="F4821F"/>
              </a:buClr>
              <a:buFont typeface="Arial"/>
              <a:buChar char="●"/>
              <a:tabLst>
                <a:tab pos="211454" algn="l"/>
              </a:tabLst>
            </a:pPr>
            <a:r>
              <a:rPr sz="1200" b="0" spc="-10" dirty="0">
                <a:latin typeface="Roboto Lt"/>
                <a:cs typeface="Roboto Lt"/>
              </a:rPr>
              <a:t>Italy</a:t>
            </a:r>
            <a:endParaRPr sz="1200">
              <a:latin typeface="Roboto Lt"/>
              <a:cs typeface="Roboto Lt"/>
            </a:endParaRPr>
          </a:p>
          <a:p>
            <a:pPr marL="210820" indent="-198755">
              <a:lnSpc>
                <a:spcPct val="100000"/>
              </a:lnSpc>
              <a:buClr>
                <a:srgbClr val="F4821F"/>
              </a:buClr>
              <a:buFont typeface="Arial"/>
              <a:buChar char="●"/>
              <a:tabLst>
                <a:tab pos="211454" algn="l"/>
              </a:tabLst>
            </a:pPr>
            <a:r>
              <a:rPr sz="1200" b="0" spc="-10" dirty="0">
                <a:latin typeface="Roboto Lt"/>
                <a:cs typeface="Roboto Lt"/>
              </a:rPr>
              <a:t>Mexico</a:t>
            </a:r>
            <a:endParaRPr sz="1200">
              <a:latin typeface="Roboto Lt"/>
              <a:cs typeface="Roboto Lt"/>
            </a:endParaRPr>
          </a:p>
          <a:p>
            <a:pPr marL="210820" indent="-198755">
              <a:lnSpc>
                <a:spcPct val="100000"/>
              </a:lnSpc>
              <a:buClr>
                <a:srgbClr val="F4821F"/>
              </a:buClr>
              <a:buFont typeface="Arial"/>
              <a:buChar char="●"/>
              <a:tabLst>
                <a:tab pos="211454" algn="l"/>
              </a:tabLst>
            </a:pPr>
            <a:r>
              <a:rPr sz="1200" b="0" spc="-5" dirty="0">
                <a:latin typeface="Roboto Lt"/>
                <a:cs typeface="Roboto Lt"/>
              </a:rPr>
              <a:t>Portugal</a:t>
            </a:r>
            <a:endParaRPr sz="1200">
              <a:latin typeface="Roboto Lt"/>
              <a:cs typeface="Roboto Lt"/>
            </a:endParaRPr>
          </a:p>
        </p:txBody>
      </p:sp>
      <p:sp>
        <p:nvSpPr>
          <p:cNvPr id="34" name="object 34"/>
          <p:cNvSpPr txBox="1"/>
          <p:nvPr/>
        </p:nvSpPr>
        <p:spPr>
          <a:xfrm>
            <a:off x="5560727" y="3989982"/>
            <a:ext cx="1116965" cy="756920"/>
          </a:xfrm>
          <a:prstGeom prst="rect">
            <a:avLst/>
          </a:prstGeom>
        </p:spPr>
        <p:txBody>
          <a:bodyPr vert="horz" wrap="square" lIns="0" tIns="12700" rIns="0" bIns="0" rtlCol="0">
            <a:spAutoFit/>
          </a:bodyPr>
          <a:lstStyle/>
          <a:p>
            <a:pPr marL="210820" indent="-198755">
              <a:lnSpc>
                <a:spcPct val="100000"/>
              </a:lnSpc>
              <a:spcBef>
                <a:spcPts val="100"/>
              </a:spcBef>
              <a:buClr>
                <a:srgbClr val="F4821F"/>
              </a:buClr>
              <a:buFont typeface="Arial"/>
              <a:buChar char="●"/>
              <a:tabLst>
                <a:tab pos="211454" algn="l"/>
              </a:tabLst>
            </a:pPr>
            <a:r>
              <a:rPr sz="1200" b="0" spc="-5" dirty="0">
                <a:latin typeface="Roboto Lt"/>
                <a:cs typeface="Roboto Lt"/>
              </a:rPr>
              <a:t>Puerto</a:t>
            </a:r>
            <a:r>
              <a:rPr sz="1200" b="0" spc="-20" dirty="0">
                <a:latin typeface="Roboto Lt"/>
                <a:cs typeface="Roboto Lt"/>
              </a:rPr>
              <a:t> </a:t>
            </a:r>
            <a:r>
              <a:rPr sz="1200" b="0" spc="-10" dirty="0">
                <a:latin typeface="Roboto Lt"/>
                <a:cs typeface="Roboto Lt"/>
              </a:rPr>
              <a:t>Rico</a:t>
            </a:r>
            <a:endParaRPr sz="1200">
              <a:latin typeface="Roboto Lt"/>
              <a:cs typeface="Roboto Lt"/>
            </a:endParaRPr>
          </a:p>
          <a:p>
            <a:pPr marL="210820" indent="-198755">
              <a:lnSpc>
                <a:spcPct val="100000"/>
              </a:lnSpc>
              <a:buClr>
                <a:srgbClr val="F4821F"/>
              </a:buClr>
              <a:buFont typeface="Arial"/>
              <a:buChar char="●"/>
              <a:tabLst>
                <a:tab pos="211454" algn="l"/>
              </a:tabLst>
            </a:pPr>
            <a:r>
              <a:rPr sz="1200" b="0" spc="-5" dirty="0">
                <a:latin typeface="Roboto Lt"/>
                <a:cs typeface="Roboto Lt"/>
              </a:rPr>
              <a:t>South</a:t>
            </a:r>
            <a:r>
              <a:rPr sz="1200" b="0" spc="-75" dirty="0">
                <a:latin typeface="Roboto Lt"/>
                <a:cs typeface="Roboto Lt"/>
              </a:rPr>
              <a:t> </a:t>
            </a:r>
            <a:r>
              <a:rPr sz="1200" b="0" spc="-10" dirty="0">
                <a:latin typeface="Roboto Lt"/>
                <a:cs typeface="Roboto Lt"/>
              </a:rPr>
              <a:t>Africa</a:t>
            </a:r>
            <a:endParaRPr sz="1200">
              <a:latin typeface="Roboto Lt"/>
              <a:cs typeface="Roboto Lt"/>
            </a:endParaRPr>
          </a:p>
          <a:p>
            <a:pPr marL="210820" indent="-198755">
              <a:lnSpc>
                <a:spcPct val="100000"/>
              </a:lnSpc>
              <a:buClr>
                <a:srgbClr val="F4821F"/>
              </a:buClr>
              <a:buFont typeface="Arial"/>
              <a:buChar char="●"/>
              <a:tabLst>
                <a:tab pos="211454" algn="l"/>
              </a:tabLst>
            </a:pPr>
            <a:r>
              <a:rPr sz="1200" b="0" spc="-10" dirty="0">
                <a:latin typeface="Roboto Lt"/>
                <a:cs typeface="Roboto Lt"/>
              </a:rPr>
              <a:t>UK</a:t>
            </a:r>
            <a:endParaRPr sz="1200">
              <a:latin typeface="Roboto Lt"/>
              <a:cs typeface="Roboto Lt"/>
            </a:endParaRPr>
          </a:p>
          <a:p>
            <a:pPr marL="210820" indent="-198755">
              <a:lnSpc>
                <a:spcPct val="100000"/>
              </a:lnSpc>
              <a:buClr>
                <a:srgbClr val="F4821F"/>
              </a:buClr>
              <a:buFont typeface="Arial"/>
              <a:buChar char="●"/>
              <a:tabLst>
                <a:tab pos="211454" algn="l"/>
              </a:tabLst>
            </a:pPr>
            <a:r>
              <a:rPr sz="1200" b="0" spc="-5" dirty="0">
                <a:latin typeface="Roboto Lt"/>
                <a:cs typeface="Roboto Lt"/>
              </a:rPr>
              <a:t>United</a:t>
            </a:r>
            <a:r>
              <a:rPr sz="1200" b="0" spc="-80" dirty="0">
                <a:latin typeface="Roboto Lt"/>
                <a:cs typeface="Roboto Lt"/>
              </a:rPr>
              <a:t> </a:t>
            </a:r>
            <a:r>
              <a:rPr sz="1200" b="0" spc="-10" dirty="0">
                <a:latin typeface="Roboto Lt"/>
                <a:cs typeface="Roboto Lt"/>
              </a:rPr>
              <a:t>States</a:t>
            </a:r>
            <a:endParaRPr sz="1200">
              <a:latin typeface="Roboto Lt"/>
              <a:cs typeface="Roboto Lt"/>
            </a:endParaRPr>
          </a:p>
        </p:txBody>
      </p:sp>
      <p:sp>
        <p:nvSpPr>
          <p:cNvPr id="35" name="object 35"/>
          <p:cNvSpPr txBox="1">
            <a:spLocks noGrp="1"/>
          </p:cNvSpPr>
          <p:nvPr>
            <p:ph type="title"/>
          </p:nvPr>
        </p:nvSpPr>
        <p:spPr>
          <a:xfrm>
            <a:off x="1527822" y="253462"/>
            <a:ext cx="6074410" cy="436880"/>
          </a:xfrm>
          <a:prstGeom prst="rect">
            <a:avLst/>
          </a:prstGeom>
        </p:spPr>
        <p:txBody>
          <a:bodyPr vert="horz" wrap="square" lIns="0" tIns="12700" rIns="0" bIns="0" rtlCol="0">
            <a:spAutoFit/>
          </a:bodyPr>
          <a:lstStyle/>
          <a:p>
            <a:pPr marL="12700">
              <a:lnSpc>
                <a:spcPct val="100000"/>
              </a:lnSpc>
              <a:spcBef>
                <a:spcPts val="100"/>
              </a:spcBef>
            </a:pPr>
            <a:r>
              <a:rPr sz="2700" spc="-5" dirty="0">
                <a:solidFill>
                  <a:srgbClr val="17469C"/>
                </a:solidFill>
              </a:rPr>
              <a:t>eXp Continues International</a:t>
            </a:r>
            <a:r>
              <a:rPr sz="2700" spc="-50" dirty="0">
                <a:solidFill>
                  <a:srgbClr val="17469C"/>
                </a:solidFill>
              </a:rPr>
              <a:t> </a:t>
            </a:r>
            <a:r>
              <a:rPr sz="2700" spc="-10" dirty="0">
                <a:solidFill>
                  <a:srgbClr val="17469C"/>
                </a:solidFill>
              </a:rPr>
              <a:t>Expansion!</a:t>
            </a:r>
            <a:endParaRPr sz="270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953073"/>
            <a:ext cx="3871242" cy="4190416"/>
          </a:xfrm>
          <a:prstGeom prst="rect">
            <a:avLst/>
          </a:prstGeom>
          <a:blipFill>
            <a:blip r:embed="rId2" cstate="print"/>
            <a:stretch>
              <a:fillRect/>
            </a:stretch>
          </a:blipFill>
        </p:spPr>
        <p:txBody>
          <a:bodyPr wrap="square" lIns="0" tIns="0" rIns="0" bIns="0" rtlCol="0"/>
          <a:lstStyle/>
          <a:p>
            <a:endParaRPr/>
          </a:p>
        </p:txBody>
      </p:sp>
      <p:sp>
        <p:nvSpPr>
          <p:cNvPr id="3" name="object 3"/>
          <p:cNvSpPr txBox="1">
            <a:spLocks noGrp="1"/>
          </p:cNvSpPr>
          <p:nvPr>
            <p:ph type="title"/>
          </p:nvPr>
        </p:nvSpPr>
        <p:spPr>
          <a:xfrm>
            <a:off x="421999" y="253359"/>
            <a:ext cx="4860925" cy="482600"/>
          </a:xfrm>
          <a:prstGeom prst="rect">
            <a:avLst/>
          </a:prstGeom>
        </p:spPr>
        <p:txBody>
          <a:bodyPr vert="horz" wrap="square" lIns="0" tIns="12700" rIns="0" bIns="0" rtlCol="0">
            <a:spAutoFit/>
          </a:bodyPr>
          <a:lstStyle/>
          <a:p>
            <a:pPr marL="12700">
              <a:lnSpc>
                <a:spcPct val="100000"/>
              </a:lnSpc>
              <a:spcBef>
                <a:spcPts val="100"/>
              </a:spcBef>
            </a:pPr>
            <a:r>
              <a:rPr sz="3000" spc="-10" dirty="0">
                <a:solidFill>
                  <a:srgbClr val="18469C"/>
                </a:solidFill>
              </a:rPr>
              <a:t>Agent </a:t>
            </a:r>
            <a:r>
              <a:rPr sz="3000" spc="-20" dirty="0">
                <a:solidFill>
                  <a:srgbClr val="18469C"/>
                </a:solidFill>
              </a:rPr>
              <a:t>Voice </a:t>
            </a:r>
            <a:r>
              <a:rPr sz="3000" spc="-5" dirty="0">
                <a:solidFill>
                  <a:srgbClr val="18469C"/>
                </a:solidFill>
              </a:rPr>
              <a:t>in </a:t>
            </a:r>
            <a:r>
              <a:rPr sz="3000" spc="-10" dirty="0">
                <a:solidFill>
                  <a:srgbClr val="18469C"/>
                </a:solidFill>
              </a:rPr>
              <a:t>the</a:t>
            </a:r>
            <a:r>
              <a:rPr sz="3000" spc="-30" dirty="0">
                <a:solidFill>
                  <a:srgbClr val="18469C"/>
                </a:solidFill>
              </a:rPr>
              <a:t> </a:t>
            </a:r>
            <a:r>
              <a:rPr sz="3000" spc="-10" dirty="0">
                <a:solidFill>
                  <a:srgbClr val="18469C"/>
                </a:solidFill>
              </a:rPr>
              <a:t>Company</a:t>
            </a:r>
            <a:endParaRPr sz="3000" dirty="0"/>
          </a:p>
        </p:txBody>
      </p:sp>
      <p:sp>
        <p:nvSpPr>
          <p:cNvPr id="4" name="object 4"/>
          <p:cNvSpPr txBox="1"/>
          <p:nvPr/>
        </p:nvSpPr>
        <p:spPr>
          <a:xfrm>
            <a:off x="439424" y="1643967"/>
            <a:ext cx="5873115" cy="2268855"/>
          </a:xfrm>
          <a:prstGeom prst="rect">
            <a:avLst/>
          </a:prstGeom>
        </p:spPr>
        <p:txBody>
          <a:bodyPr vert="horz" wrap="square" lIns="0" tIns="12700" rIns="0" bIns="0" rtlCol="0">
            <a:spAutoFit/>
          </a:bodyPr>
          <a:lstStyle/>
          <a:p>
            <a:pPr marL="12700" marR="5080">
              <a:lnSpc>
                <a:spcPct val="114999"/>
              </a:lnSpc>
              <a:spcBef>
                <a:spcPts val="100"/>
              </a:spcBef>
            </a:pPr>
            <a:r>
              <a:rPr sz="1600" b="0" spc="-5" dirty="0">
                <a:solidFill>
                  <a:srgbClr val="343A42"/>
                </a:solidFill>
                <a:latin typeface="Roboto Lt"/>
                <a:cs typeface="Roboto Lt"/>
              </a:rPr>
              <a:t>The CDN Agent Advisory Council </a:t>
            </a:r>
            <a:r>
              <a:rPr sz="1600" b="0" spc="-10" dirty="0">
                <a:solidFill>
                  <a:srgbClr val="343A42"/>
                </a:solidFill>
                <a:latin typeface="Roboto Lt"/>
                <a:cs typeface="Roboto Lt"/>
              </a:rPr>
              <a:t>(CAAC) </a:t>
            </a:r>
            <a:r>
              <a:rPr sz="1600" b="0" spc="-5" dirty="0">
                <a:solidFill>
                  <a:srgbClr val="343A42"/>
                </a:solidFill>
                <a:latin typeface="Roboto Lt"/>
                <a:cs typeface="Roboto Lt"/>
              </a:rPr>
              <a:t>is made up of </a:t>
            </a:r>
            <a:r>
              <a:rPr sz="1600" b="0" spc="-10" dirty="0">
                <a:solidFill>
                  <a:srgbClr val="343A42"/>
                </a:solidFill>
                <a:latin typeface="Roboto Lt"/>
                <a:cs typeface="Roboto Lt"/>
              </a:rPr>
              <a:t>nominated  </a:t>
            </a:r>
            <a:r>
              <a:rPr sz="1600" b="0" spc="-5" dirty="0">
                <a:solidFill>
                  <a:srgbClr val="343A42"/>
                </a:solidFill>
                <a:latin typeface="Roboto Lt"/>
                <a:cs typeface="Roboto Lt"/>
              </a:rPr>
              <a:t>and </a:t>
            </a:r>
            <a:r>
              <a:rPr sz="1600" b="0" spc="-10" dirty="0">
                <a:solidFill>
                  <a:srgbClr val="343A42"/>
                </a:solidFill>
                <a:latin typeface="Roboto Lt"/>
                <a:cs typeface="Roboto Lt"/>
              </a:rPr>
              <a:t>selected </a:t>
            </a:r>
            <a:r>
              <a:rPr sz="1600" b="0" spc="-5" dirty="0">
                <a:solidFill>
                  <a:srgbClr val="343A42"/>
                </a:solidFill>
                <a:latin typeface="Roboto Lt"/>
                <a:cs typeface="Roboto Lt"/>
              </a:rPr>
              <a:t>eXp Realty agents and </a:t>
            </a:r>
            <a:r>
              <a:rPr sz="1600" b="0" spc="-10" dirty="0">
                <a:solidFill>
                  <a:srgbClr val="343A42"/>
                </a:solidFill>
                <a:latin typeface="Roboto Lt"/>
                <a:cs typeface="Roboto Lt"/>
              </a:rPr>
              <a:t>brokers from </a:t>
            </a:r>
            <a:r>
              <a:rPr sz="1600" b="0" spc="-5" dirty="0">
                <a:solidFill>
                  <a:srgbClr val="343A42"/>
                </a:solidFill>
                <a:latin typeface="Roboto Lt"/>
                <a:cs typeface="Roboto Lt"/>
              </a:rPr>
              <a:t>a </a:t>
            </a:r>
            <a:r>
              <a:rPr sz="1600" b="0" spc="-10" dirty="0">
                <a:solidFill>
                  <a:srgbClr val="343A42"/>
                </a:solidFill>
                <a:latin typeface="Roboto Lt"/>
                <a:cs typeface="Roboto Lt"/>
              </a:rPr>
              <a:t>variety of  production levels </a:t>
            </a:r>
            <a:r>
              <a:rPr sz="1600" b="0" spc="-5" dirty="0">
                <a:solidFill>
                  <a:srgbClr val="343A42"/>
                </a:solidFill>
                <a:latin typeface="Roboto Lt"/>
                <a:cs typeface="Roboto Lt"/>
              </a:rPr>
              <a:t>and</a:t>
            </a:r>
            <a:r>
              <a:rPr sz="1600" b="0" spc="5" dirty="0">
                <a:solidFill>
                  <a:srgbClr val="343A42"/>
                </a:solidFill>
                <a:latin typeface="Roboto Lt"/>
                <a:cs typeface="Roboto Lt"/>
              </a:rPr>
              <a:t> </a:t>
            </a:r>
            <a:r>
              <a:rPr sz="1600" b="0" spc="-10" dirty="0">
                <a:solidFill>
                  <a:srgbClr val="343A42"/>
                </a:solidFill>
                <a:latin typeface="Roboto Lt"/>
                <a:cs typeface="Roboto Lt"/>
              </a:rPr>
              <a:t>locations.</a:t>
            </a:r>
            <a:endParaRPr sz="1600" dirty="0">
              <a:latin typeface="Roboto Lt"/>
              <a:cs typeface="Roboto Lt"/>
            </a:endParaRPr>
          </a:p>
          <a:p>
            <a:pPr>
              <a:lnSpc>
                <a:spcPct val="100000"/>
              </a:lnSpc>
              <a:spcBef>
                <a:spcPts val="30"/>
              </a:spcBef>
            </a:pPr>
            <a:endParaRPr sz="1650" dirty="0">
              <a:latin typeface="Roboto Lt"/>
              <a:cs typeface="Roboto Lt"/>
            </a:endParaRPr>
          </a:p>
          <a:p>
            <a:pPr marL="12700" marR="153670">
              <a:lnSpc>
                <a:spcPct val="114999"/>
              </a:lnSpc>
            </a:pPr>
            <a:r>
              <a:rPr sz="1600" b="0" spc="-5" dirty="0">
                <a:solidFill>
                  <a:srgbClr val="343A42"/>
                </a:solidFill>
                <a:latin typeface="Roboto Lt"/>
                <a:cs typeface="Roboto Lt"/>
              </a:rPr>
              <a:t>The </a:t>
            </a:r>
            <a:r>
              <a:rPr sz="1600" b="0" spc="-10" dirty="0">
                <a:solidFill>
                  <a:srgbClr val="343A42"/>
                </a:solidFill>
                <a:latin typeface="Roboto Lt"/>
                <a:cs typeface="Roboto Lt"/>
              </a:rPr>
              <a:t>CAAC ensures </a:t>
            </a:r>
            <a:r>
              <a:rPr sz="1600" b="0" spc="-5" dirty="0">
                <a:solidFill>
                  <a:srgbClr val="343A42"/>
                </a:solidFill>
                <a:latin typeface="Roboto Lt"/>
                <a:cs typeface="Roboto Lt"/>
              </a:rPr>
              <a:t>that the </a:t>
            </a:r>
            <a:r>
              <a:rPr sz="1600" b="0" spc="-10" dirty="0">
                <a:solidFill>
                  <a:srgbClr val="343A42"/>
                </a:solidFill>
                <a:latin typeface="Roboto Lt"/>
                <a:cs typeface="Roboto Lt"/>
              </a:rPr>
              <a:t>voice </a:t>
            </a:r>
            <a:r>
              <a:rPr sz="1600" b="0" spc="-5" dirty="0">
                <a:solidFill>
                  <a:srgbClr val="343A42"/>
                </a:solidFill>
                <a:latin typeface="Roboto Lt"/>
                <a:cs typeface="Roboto Lt"/>
              </a:rPr>
              <a:t>of the agent is </a:t>
            </a:r>
            <a:r>
              <a:rPr sz="1600" b="0" spc="-10" dirty="0">
                <a:solidFill>
                  <a:srgbClr val="343A42"/>
                </a:solidFill>
                <a:latin typeface="Roboto Lt"/>
                <a:cs typeface="Roboto Lt"/>
              </a:rPr>
              <a:t>heard </a:t>
            </a:r>
            <a:r>
              <a:rPr sz="1600" b="0" spc="-5" dirty="0">
                <a:solidFill>
                  <a:srgbClr val="343A42"/>
                </a:solidFill>
                <a:latin typeface="Roboto Lt"/>
                <a:cs typeface="Roboto Lt"/>
              </a:rPr>
              <a:t>at </a:t>
            </a:r>
            <a:r>
              <a:rPr sz="1600" b="0" spc="-10" dirty="0">
                <a:solidFill>
                  <a:srgbClr val="343A42"/>
                </a:solidFill>
                <a:latin typeface="Roboto Lt"/>
                <a:cs typeface="Roboto Lt"/>
              </a:rPr>
              <a:t>the  highest levels </a:t>
            </a:r>
            <a:r>
              <a:rPr sz="1600" b="0" spc="-5" dirty="0">
                <a:solidFill>
                  <a:srgbClr val="343A42"/>
                </a:solidFill>
                <a:latin typeface="Roboto Lt"/>
                <a:cs typeface="Roboto Lt"/>
              </a:rPr>
              <a:t>of the </a:t>
            </a:r>
            <a:r>
              <a:rPr sz="1600" b="0" spc="-15" dirty="0">
                <a:solidFill>
                  <a:srgbClr val="343A42"/>
                </a:solidFill>
                <a:latin typeface="Roboto Lt"/>
                <a:cs typeface="Roboto Lt"/>
              </a:rPr>
              <a:t>company. </a:t>
            </a:r>
            <a:r>
              <a:rPr sz="1600" b="0" spc="-5" dirty="0">
                <a:solidFill>
                  <a:srgbClr val="343A42"/>
                </a:solidFill>
                <a:latin typeface="Roboto Lt"/>
                <a:cs typeface="Roboto Lt"/>
              </a:rPr>
              <a:t>It beneﬁts </a:t>
            </a:r>
            <a:r>
              <a:rPr sz="1600" b="0" spc="-10" dirty="0">
                <a:solidFill>
                  <a:srgbClr val="343A42"/>
                </a:solidFill>
                <a:latin typeface="Roboto Lt"/>
                <a:cs typeface="Roboto Lt"/>
              </a:rPr>
              <a:t>shareholders while  providing </a:t>
            </a:r>
            <a:r>
              <a:rPr sz="1600" b="0" spc="-5" dirty="0">
                <a:solidFill>
                  <a:srgbClr val="343A42"/>
                </a:solidFill>
                <a:latin typeface="Roboto Lt"/>
                <a:cs typeface="Roboto Lt"/>
              </a:rPr>
              <a:t>new </a:t>
            </a:r>
            <a:r>
              <a:rPr sz="1600" b="0" spc="-10" dirty="0">
                <a:solidFill>
                  <a:srgbClr val="343A42"/>
                </a:solidFill>
                <a:latin typeface="Roboto Lt"/>
                <a:cs typeface="Roboto Lt"/>
              </a:rPr>
              <a:t>ways </a:t>
            </a:r>
            <a:r>
              <a:rPr sz="1600" b="0" spc="-5" dirty="0">
                <a:solidFill>
                  <a:srgbClr val="343A42"/>
                </a:solidFill>
                <a:latin typeface="Roboto Lt"/>
                <a:cs typeface="Roboto Lt"/>
              </a:rPr>
              <a:t>for our senior </a:t>
            </a:r>
            <a:r>
              <a:rPr sz="1600" b="0" spc="-10" dirty="0">
                <a:solidFill>
                  <a:srgbClr val="343A42"/>
                </a:solidFill>
                <a:latin typeface="Roboto Lt"/>
                <a:cs typeface="Roboto Lt"/>
              </a:rPr>
              <a:t>leadership to </a:t>
            </a:r>
            <a:r>
              <a:rPr sz="1600" b="0" spc="-5" dirty="0">
                <a:solidFill>
                  <a:srgbClr val="343A42"/>
                </a:solidFill>
                <a:latin typeface="Roboto Lt"/>
                <a:cs typeface="Roboto Lt"/>
              </a:rPr>
              <a:t>obtain </a:t>
            </a:r>
            <a:r>
              <a:rPr sz="1600" b="0" spc="-10" dirty="0">
                <a:solidFill>
                  <a:srgbClr val="343A42"/>
                </a:solidFill>
                <a:latin typeface="Roboto Lt"/>
                <a:cs typeface="Roboto Lt"/>
              </a:rPr>
              <a:t>additional  insight </a:t>
            </a:r>
            <a:r>
              <a:rPr sz="1600" b="0" spc="-5" dirty="0">
                <a:solidFill>
                  <a:srgbClr val="343A42"/>
                </a:solidFill>
                <a:latin typeface="Roboto Lt"/>
                <a:cs typeface="Roboto Lt"/>
              </a:rPr>
              <a:t>as our company </a:t>
            </a:r>
            <a:r>
              <a:rPr sz="1600" b="0" spc="-10" dirty="0">
                <a:solidFill>
                  <a:srgbClr val="343A42"/>
                </a:solidFill>
                <a:latin typeface="Roboto Lt"/>
                <a:cs typeface="Roboto Lt"/>
              </a:rPr>
              <a:t>grows.</a:t>
            </a:r>
            <a:endParaRPr sz="1600" dirty="0">
              <a:latin typeface="Roboto Lt"/>
              <a:cs typeface="Roboto Lt"/>
            </a:endParaRPr>
          </a:p>
        </p:txBody>
      </p:sp>
      <p:grpSp>
        <p:nvGrpSpPr>
          <p:cNvPr id="5" name="object 5"/>
          <p:cNvGrpSpPr/>
          <p:nvPr/>
        </p:nvGrpSpPr>
        <p:grpSpPr>
          <a:xfrm>
            <a:off x="7433935" y="5499"/>
            <a:ext cx="1710055" cy="5138420"/>
            <a:chOff x="7433935" y="5499"/>
            <a:chExt cx="1710055" cy="5138420"/>
          </a:xfrm>
        </p:grpSpPr>
        <p:sp>
          <p:nvSpPr>
            <p:cNvPr id="6" name="object 6"/>
            <p:cNvSpPr/>
            <p:nvPr/>
          </p:nvSpPr>
          <p:spPr>
            <a:xfrm>
              <a:off x="7433935" y="860505"/>
              <a:ext cx="1710044" cy="855023"/>
            </a:xfrm>
            <a:prstGeom prst="rect">
              <a:avLst/>
            </a:prstGeom>
            <a:blipFill>
              <a:blip r:embed="rId3" cstate="print"/>
              <a:stretch>
                <a:fillRect/>
              </a:stretch>
            </a:blipFill>
          </p:spPr>
          <p:txBody>
            <a:bodyPr wrap="square" lIns="0" tIns="0" rIns="0" bIns="0" rtlCol="0"/>
            <a:lstStyle/>
            <a:p>
              <a:endParaRPr/>
            </a:p>
          </p:txBody>
        </p:sp>
        <p:sp>
          <p:nvSpPr>
            <p:cNvPr id="7" name="object 7"/>
            <p:cNvSpPr/>
            <p:nvPr/>
          </p:nvSpPr>
          <p:spPr>
            <a:xfrm>
              <a:off x="8324011" y="1719993"/>
              <a:ext cx="795100" cy="855025"/>
            </a:xfrm>
            <a:prstGeom prst="rect">
              <a:avLst/>
            </a:prstGeom>
            <a:blipFill>
              <a:blip r:embed="rId4" cstate="print"/>
              <a:stretch>
                <a:fillRect/>
              </a:stretch>
            </a:blipFill>
          </p:spPr>
          <p:txBody>
            <a:bodyPr wrap="square" lIns="0" tIns="0" rIns="0" bIns="0" rtlCol="0"/>
            <a:lstStyle/>
            <a:p>
              <a:endParaRPr/>
            </a:p>
          </p:txBody>
        </p:sp>
        <p:sp>
          <p:nvSpPr>
            <p:cNvPr id="8" name="object 8"/>
            <p:cNvSpPr/>
            <p:nvPr/>
          </p:nvSpPr>
          <p:spPr>
            <a:xfrm>
              <a:off x="7433935" y="1719984"/>
              <a:ext cx="855023" cy="1710059"/>
            </a:xfrm>
            <a:prstGeom prst="rect">
              <a:avLst/>
            </a:prstGeom>
            <a:blipFill>
              <a:blip r:embed="rId5" cstate="print"/>
              <a:stretch>
                <a:fillRect/>
              </a:stretch>
            </a:blipFill>
          </p:spPr>
          <p:txBody>
            <a:bodyPr wrap="square" lIns="0" tIns="0" rIns="0" bIns="0" rtlCol="0"/>
            <a:lstStyle/>
            <a:p>
              <a:endParaRPr/>
            </a:p>
          </p:txBody>
        </p:sp>
        <p:sp>
          <p:nvSpPr>
            <p:cNvPr id="9" name="object 9"/>
            <p:cNvSpPr/>
            <p:nvPr/>
          </p:nvSpPr>
          <p:spPr>
            <a:xfrm>
              <a:off x="7433935" y="5499"/>
              <a:ext cx="1710021" cy="855905"/>
            </a:xfrm>
            <a:prstGeom prst="rect">
              <a:avLst/>
            </a:prstGeom>
            <a:blipFill>
              <a:blip r:embed="rId6" cstate="print"/>
              <a:stretch>
                <a:fillRect/>
              </a:stretch>
            </a:blipFill>
          </p:spPr>
          <p:txBody>
            <a:bodyPr wrap="square" lIns="0" tIns="0" rIns="0" bIns="0" rtlCol="0"/>
            <a:lstStyle/>
            <a:p>
              <a:endParaRPr/>
            </a:p>
          </p:txBody>
        </p:sp>
        <p:sp>
          <p:nvSpPr>
            <p:cNvPr id="10" name="object 10"/>
            <p:cNvSpPr/>
            <p:nvPr/>
          </p:nvSpPr>
          <p:spPr>
            <a:xfrm>
              <a:off x="8288958" y="2574994"/>
              <a:ext cx="855023" cy="1710046"/>
            </a:xfrm>
            <a:prstGeom prst="rect">
              <a:avLst/>
            </a:prstGeom>
            <a:blipFill>
              <a:blip r:embed="rId7" cstate="print"/>
              <a:stretch>
                <a:fillRect/>
              </a:stretch>
            </a:blipFill>
          </p:spPr>
          <p:txBody>
            <a:bodyPr wrap="square" lIns="0" tIns="0" rIns="0" bIns="0" rtlCol="0"/>
            <a:lstStyle/>
            <a:p>
              <a:endParaRPr/>
            </a:p>
          </p:txBody>
        </p:sp>
        <p:sp>
          <p:nvSpPr>
            <p:cNvPr id="11" name="object 11"/>
            <p:cNvSpPr/>
            <p:nvPr/>
          </p:nvSpPr>
          <p:spPr>
            <a:xfrm>
              <a:off x="7433935" y="3434493"/>
              <a:ext cx="855023" cy="855023"/>
            </a:xfrm>
            <a:prstGeom prst="rect">
              <a:avLst/>
            </a:prstGeom>
            <a:blipFill>
              <a:blip r:embed="rId8" cstate="print"/>
              <a:stretch>
                <a:fillRect/>
              </a:stretch>
            </a:blipFill>
          </p:spPr>
          <p:txBody>
            <a:bodyPr wrap="square" lIns="0" tIns="0" rIns="0" bIns="0" rtlCol="0"/>
            <a:lstStyle/>
            <a:p>
              <a:endParaRPr/>
            </a:p>
          </p:txBody>
        </p:sp>
        <p:sp>
          <p:nvSpPr>
            <p:cNvPr id="12" name="object 12"/>
            <p:cNvSpPr/>
            <p:nvPr/>
          </p:nvSpPr>
          <p:spPr>
            <a:xfrm>
              <a:off x="7433935" y="4289491"/>
              <a:ext cx="1710046" cy="853998"/>
            </a:xfrm>
            <a:prstGeom prst="rect">
              <a:avLst/>
            </a:prstGeom>
            <a:blipFill>
              <a:blip r:embed="rId9" cstate="print"/>
              <a:stretch>
                <a:fillRect/>
              </a:stretch>
            </a:blipFill>
          </p:spPr>
          <p:txBody>
            <a:bodyPr wrap="square" lIns="0" tIns="0" rIns="0" bIns="0" rtlCol="0"/>
            <a:lstStyle/>
            <a:p>
              <a:endParaRPr/>
            </a:p>
          </p:txBody>
        </p:sp>
      </p:grpSp>
      <p:sp>
        <p:nvSpPr>
          <p:cNvPr id="13" name="object 13"/>
          <p:cNvSpPr/>
          <p:nvPr/>
        </p:nvSpPr>
        <p:spPr>
          <a:xfrm>
            <a:off x="368024" y="861395"/>
            <a:ext cx="5677838" cy="432474"/>
          </a:xfrm>
          <a:prstGeom prst="rect">
            <a:avLst/>
          </a:prstGeom>
          <a:blipFill>
            <a:blip r:embed="rId10" cstate="print"/>
            <a:stretch>
              <a:fillRect/>
            </a:stretch>
          </a:blipFill>
        </p:spPr>
        <p:txBody>
          <a:bodyPr wrap="square" lIns="0" tIns="0" rIns="0" bIns="0" rtlCol="0"/>
          <a:lstStyle/>
          <a:p>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2700" rIns="0" bIns="0" rtlCol="0">
            <a:spAutoFit/>
          </a:bodyPr>
          <a:lstStyle/>
          <a:p>
            <a:pPr marL="12700" marR="5080" indent="1018540">
              <a:lnSpc>
                <a:spcPct val="100000"/>
              </a:lnSpc>
              <a:spcBef>
                <a:spcPts val="100"/>
              </a:spcBef>
            </a:pPr>
            <a:r>
              <a:rPr spc="-10" dirty="0"/>
              <a:t>Join the team </a:t>
            </a:r>
            <a:r>
              <a:rPr spc="-90" dirty="0"/>
              <a:t>that’s  </a:t>
            </a:r>
            <a:r>
              <a:rPr spc="-15" dirty="0"/>
              <a:t>breaking </a:t>
            </a:r>
            <a:r>
              <a:rPr spc="-5" dirty="0"/>
              <a:t>down</a:t>
            </a:r>
            <a:r>
              <a:rPr spc="-45" dirty="0"/>
              <a:t> </a:t>
            </a:r>
            <a:r>
              <a:rPr spc="-10" dirty="0"/>
              <a:t>boundaries.</a:t>
            </a:r>
          </a:p>
        </p:txBody>
      </p:sp>
      <p:grpSp>
        <p:nvGrpSpPr>
          <p:cNvPr id="3" name="object 3"/>
          <p:cNvGrpSpPr/>
          <p:nvPr/>
        </p:nvGrpSpPr>
        <p:grpSpPr>
          <a:xfrm>
            <a:off x="4268891" y="1502489"/>
            <a:ext cx="606425" cy="606425"/>
            <a:chOff x="4268891" y="1502489"/>
            <a:chExt cx="606425" cy="606425"/>
          </a:xfrm>
        </p:grpSpPr>
        <p:sp>
          <p:nvSpPr>
            <p:cNvPr id="4" name="object 4"/>
            <p:cNvSpPr/>
            <p:nvPr/>
          </p:nvSpPr>
          <p:spPr>
            <a:xfrm>
              <a:off x="4268891" y="1502489"/>
              <a:ext cx="606425" cy="606425"/>
            </a:xfrm>
            <a:custGeom>
              <a:avLst/>
              <a:gdLst/>
              <a:ahLst/>
              <a:cxnLst/>
              <a:rect l="l" t="t" r="r" b="b"/>
              <a:pathLst>
                <a:path w="606425" h="606425">
                  <a:moveTo>
                    <a:pt x="303149" y="606298"/>
                  </a:moveTo>
                  <a:lnTo>
                    <a:pt x="253977" y="602331"/>
                  </a:lnTo>
                  <a:lnTo>
                    <a:pt x="207330" y="590844"/>
                  </a:lnTo>
                  <a:lnTo>
                    <a:pt x="163834" y="572461"/>
                  </a:lnTo>
                  <a:lnTo>
                    <a:pt x="124113" y="547808"/>
                  </a:lnTo>
                  <a:lnTo>
                    <a:pt x="88790" y="517508"/>
                  </a:lnTo>
                  <a:lnTo>
                    <a:pt x="58490" y="482185"/>
                  </a:lnTo>
                  <a:lnTo>
                    <a:pt x="33837" y="442463"/>
                  </a:lnTo>
                  <a:lnTo>
                    <a:pt x="15454" y="398968"/>
                  </a:lnTo>
                  <a:lnTo>
                    <a:pt x="3967" y="352321"/>
                  </a:lnTo>
                  <a:lnTo>
                    <a:pt x="0" y="303149"/>
                  </a:lnTo>
                  <a:lnTo>
                    <a:pt x="3967" y="253977"/>
                  </a:lnTo>
                  <a:lnTo>
                    <a:pt x="15454" y="207330"/>
                  </a:lnTo>
                  <a:lnTo>
                    <a:pt x="33837" y="163834"/>
                  </a:lnTo>
                  <a:lnTo>
                    <a:pt x="58490" y="124113"/>
                  </a:lnTo>
                  <a:lnTo>
                    <a:pt x="88791" y="88789"/>
                  </a:lnTo>
                  <a:lnTo>
                    <a:pt x="124113" y="58490"/>
                  </a:lnTo>
                  <a:lnTo>
                    <a:pt x="163834" y="33837"/>
                  </a:lnTo>
                  <a:lnTo>
                    <a:pt x="207330" y="15454"/>
                  </a:lnTo>
                  <a:lnTo>
                    <a:pt x="253977" y="3967"/>
                  </a:lnTo>
                  <a:lnTo>
                    <a:pt x="303149" y="0"/>
                  </a:lnTo>
                  <a:lnTo>
                    <a:pt x="350857" y="3776"/>
                  </a:lnTo>
                  <a:lnTo>
                    <a:pt x="396960" y="14881"/>
                  </a:lnTo>
                  <a:lnTo>
                    <a:pt x="440643" y="32976"/>
                  </a:lnTo>
                  <a:lnTo>
                    <a:pt x="481094" y="57725"/>
                  </a:lnTo>
                  <a:lnTo>
                    <a:pt x="517499" y="88790"/>
                  </a:lnTo>
                  <a:lnTo>
                    <a:pt x="548564" y="125196"/>
                  </a:lnTo>
                  <a:lnTo>
                    <a:pt x="573315" y="165649"/>
                  </a:lnTo>
                  <a:lnTo>
                    <a:pt x="591414" y="209335"/>
                  </a:lnTo>
                  <a:lnTo>
                    <a:pt x="602521" y="255440"/>
                  </a:lnTo>
                  <a:lnTo>
                    <a:pt x="606298" y="303149"/>
                  </a:lnTo>
                  <a:lnTo>
                    <a:pt x="602331" y="352321"/>
                  </a:lnTo>
                  <a:lnTo>
                    <a:pt x="590844" y="398968"/>
                  </a:lnTo>
                  <a:lnTo>
                    <a:pt x="572461" y="442463"/>
                  </a:lnTo>
                  <a:lnTo>
                    <a:pt x="547808" y="482185"/>
                  </a:lnTo>
                  <a:lnTo>
                    <a:pt x="517508" y="517508"/>
                  </a:lnTo>
                  <a:lnTo>
                    <a:pt x="482185" y="547808"/>
                  </a:lnTo>
                  <a:lnTo>
                    <a:pt x="442463" y="572461"/>
                  </a:lnTo>
                  <a:lnTo>
                    <a:pt x="398968" y="590844"/>
                  </a:lnTo>
                  <a:lnTo>
                    <a:pt x="352321" y="602331"/>
                  </a:lnTo>
                  <a:lnTo>
                    <a:pt x="303149" y="606298"/>
                  </a:lnTo>
                  <a:close/>
                </a:path>
              </a:pathLst>
            </a:custGeom>
            <a:solidFill>
              <a:srgbClr val="FFFFFF"/>
            </a:solidFill>
          </p:spPr>
          <p:txBody>
            <a:bodyPr wrap="square" lIns="0" tIns="0" rIns="0" bIns="0" rtlCol="0"/>
            <a:lstStyle/>
            <a:p>
              <a:endParaRPr/>
            </a:p>
          </p:txBody>
        </p:sp>
        <p:sp>
          <p:nvSpPr>
            <p:cNvPr id="5" name="object 5"/>
            <p:cNvSpPr/>
            <p:nvPr/>
          </p:nvSpPr>
          <p:spPr>
            <a:xfrm>
              <a:off x="4356991" y="1661874"/>
              <a:ext cx="430224" cy="287659"/>
            </a:xfrm>
            <a:prstGeom prst="rect">
              <a:avLst/>
            </a:prstGeom>
            <a:blipFill>
              <a:blip r:embed="rId2" cstate="print"/>
              <a:stretch>
                <a:fillRect/>
              </a:stretch>
            </a:blipFill>
          </p:spPr>
          <p:txBody>
            <a:bodyPr wrap="square" lIns="0" tIns="0" rIns="0" bIns="0" rtlCol="0"/>
            <a:lstStyle/>
            <a:p>
              <a:endParaRPr/>
            </a:p>
          </p:txBody>
        </p:sp>
      </p:gr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3456868" y="0"/>
            <a:ext cx="5687695" cy="5143500"/>
            <a:chOff x="3456868" y="0"/>
            <a:chExt cx="5687695" cy="5143500"/>
          </a:xfrm>
        </p:grpSpPr>
        <p:sp>
          <p:nvSpPr>
            <p:cNvPr id="3" name="object 3"/>
            <p:cNvSpPr/>
            <p:nvPr/>
          </p:nvSpPr>
          <p:spPr>
            <a:xfrm>
              <a:off x="3456863" y="0"/>
              <a:ext cx="5687695" cy="5143500"/>
            </a:xfrm>
            <a:custGeom>
              <a:avLst/>
              <a:gdLst/>
              <a:ahLst/>
              <a:cxnLst/>
              <a:rect l="l" t="t" r="r" b="b"/>
              <a:pathLst>
                <a:path w="5687695" h="5143500">
                  <a:moveTo>
                    <a:pt x="2461869" y="0"/>
                  </a:moveTo>
                  <a:lnTo>
                    <a:pt x="125450" y="0"/>
                  </a:lnTo>
                  <a:lnTo>
                    <a:pt x="1275422" y="1554200"/>
                  </a:lnTo>
                  <a:lnTo>
                    <a:pt x="2461869" y="0"/>
                  </a:lnTo>
                  <a:close/>
                </a:path>
                <a:path w="5687695" h="5143500">
                  <a:moveTo>
                    <a:pt x="5687111" y="6985"/>
                  </a:moveTo>
                  <a:lnTo>
                    <a:pt x="3895941" y="6985"/>
                  </a:lnTo>
                  <a:lnTo>
                    <a:pt x="0" y="5129542"/>
                  </a:lnTo>
                  <a:lnTo>
                    <a:pt x="2982938" y="5136515"/>
                  </a:lnTo>
                  <a:lnTo>
                    <a:pt x="3491712" y="4439577"/>
                  </a:lnTo>
                  <a:lnTo>
                    <a:pt x="4021391" y="5143500"/>
                  </a:lnTo>
                  <a:lnTo>
                    <a:pt x="5687111" y="5143500"/>
                  </a:lnTo>
                  <a:lnTo>
                    <a:pt x="5687111" y="4439577"/>
                  </a:lnTo>
                  <a:lnTo>
                    <a:pt x="5687111" y="3371202"/>
                  </a:lnTo>
                  <a:lnTo>
                    <a:pt x="5004117" y="2488120"/>
                  </a:lnTo>
                  <a:lnTo>
                    <a:pt x="5687111" y="1577454"/>
                  </a:lnTo>
                  <a:lnTo>
                    <a:pt x="5687111" y="6985"/>
                  </a:lnTo>
                  <a:close/>
                </a:path>
              </a:pathLst>
            </a:custGeom>
            <a:solidFill>
              <a:srgbClr val="E1E2E4">
                <a:alpha val="44309"/>
              </a:srgbClr>
            </a:solidFill>
          </p:spPr>
          <p:txBody>
            <a:bodyPr wrap="square" lIns="0" tIns="0" rIns="0" bIns="0" rtlCol="0"/>
            <a:lstStyle/>
            <a:p>
              <a:endParaRPr/>
            </a:p>
          </p:txBody>
        </p:sp>
        <p:sp>
          <p:nvSpPr>
            <p:cNvPr id="4" name="object 4"/>
            <p:cNvSpPr/>
            <p:nvPr/>
          </p:nvSpPr>
          <p:spPr>
            <a:xfrm>
              <a:off x="7973109" y="4419640"/>
              <a:ext cx="953847" cy="495249"/>
            </a:xfrm>
            <a:prstGeom prst="rect">
              <a:avLst/>
            </a:prstGeom>
            <a:blipFill>
              <a:blip r:embed="rId2" cstate="print"/>
              <a:stretch>
                <a:fillRect/>
              </a:stretch>
            </a:blipFill>
          </p:spPr>
          <p:txBody>
            <a:bodyPr wrap="square" lIns="0" tIns="0" rIns="0" bIns="0" rtlCol="0"/>
            <a:lstStyle/>
            <a:p>
              <a:endParaRPr/>
            </a:p>
          </p:txBody>
        </p:sp>
      </p:grpSp>
      <p:sp>
        <p:nvSpPr>
          <p:cNvPr id="5" name="object 5"/>
          <p:cNvSpPr txBox="1"/>
          <p:nvPr/>
        </p:nvSpPr>
        <p:spPr>
          <a:xfrm>
            <a:off x="592300" y="1034102"/>
            <a:ext cx="2185670" cy="793750"/>
          </a:xfrm>
          <a:prstGeom prst="rect">
            <a:avLst/>
          </a:prstGeom>
        </p:spPr>
        <p:txBody>
          <a:bodyPr vert="horz" wrap="square" lIns="0" tIns="12700" rIns="0" bIns="0" rtlCol="0">
            <a:spAutoFit/>
          </a:bodyPr>
          <a:lstStyle/>
          <a:p>
            <a:pPr marL="12700" marR="5080">
              <a:lnSpc>
                <a:spcPct val="105000"/>
              </a:lnSpc>
              <a:spcBef>
                <a:spcPts val="100"/>
              </a:spcBef>
            </a:pPr>
            <a:r>
              <a:rPr sz="1600" b="0" spc="-25" dirty="0">
                <a:solidFill>
                  <a:srgbClr val="343A42"/>
                </a:solidFill>
                <a:latin typeface="Roboto Lt"/>
                <a:cs typeface="Roboto Lt"/>
              </a:rPr>
              <a:t>Team </a:t>
            </a:r>
            <a:r>
              <a:rPr sz="1600" b="0" spc="-10" dirty="0">
                <a:solidFill>
                  <a:srgbClr val="343A42"/>
                </a:solidFill>
                <a:latin typeface="Roboto Lt"/>
                <a:cs typeface="Roboto Lt"/>
              </a:rPr>
              <a:t>recruitment drives  </a:t>
            </a:r>
            <a:r>
              <a:rPr sz="1600" b="0" spc="-30" dirty="0">
                <a:solidFill>
                  <a:srgbClr val="343A42"/>
                </a:solidFill>
                <a:latin typeface="Roboto Lt"/>
                <a:cs typeface="Roboto Lt"/>
              </a:rPr>
              <a:t>eXp’s </a:t>
            </a:r>
            <a:r>
              <a:rPr sz="1600" b="0" spc="-10" dirty="0">
                <a:solidFill>
                  <a:srgbClr val="343A42"/>
                </a:solidFill>
                <a:latin typeface="Roboto Lt"/>
                <a:cs typeface="Roboto Lt"/>
              </a:rPr>
              <a:t>strong agent  growth </a:t>
            </a:r>
            <a:r>
              <a:rPr sz="1600" b="0" spc="-5" dirty="0">
                <a:solidFill>
                  <a:srgbClr val="343A42"/>
                </a:solidFill>
                <a:latin typeface="Roboto Lt"/>
                <a:cs typeface="Roboto Lt"/>
              </a:rPr>
              <a:t>in</a:t>
            </a:r>
            <a:r>
              <a:rPr sz="1600" b="0" spc="-10" dirty="0">
                <a:solidFill>
                  <a:srgbClr val="343A42"/>
                </a:solidFill>
                <a:latin typeface="Roboto Lt"/>
                <a:cs typeface="Roboto Lt"/>
              </a:rPr>
              <a:t> </a:t>
            </a:r>
            <a:r>
              <a:rPr sz="1600" b="0" spc="-40" dirty="0">
                <a:solidFill>
                  <a:srgbClr val="343A42"/>
                </a:solidFill>
                <a:latin typeface="Roboto Lt"/>
                <a:cs typeface="Roboto Lt"/>
              </a:rPr>
              <a:t>Q3.”</a:t>
            </a:r>
            <a:endParaRPr sz="1600" dirty="0">
              <a:latin typeface="Roboto Lt"/>
              <a:cs typeface="Roboto Lt"/>
            </a:endParaRPr>
          </a:p>
        </p:txBody>
      </p:sp>
      <p:sp>
        <p:nvSpPr>
          <p:cNvPr id="6" name="object 6"/>
          <p:cNvSpPr txBox="1"/>
          <p:nvPr/>
        </p:nvSpPr>
        <p:spPr>
          <a:xfrm>
            <a:off x="3294297" y="1034102"/>
            <a:ext cx="2105025" cy="1049655"/>
          </a:xfrm>
          <a:prstGeom prst="rect">
            <a:avLst/>
          </a:prstGeom>
        </p:spPr>
        <p:txBody>
          <a:bodyPr vert="horz" wrap="square" lIns="0" tIns="12700" rIns="0" bIns="0" rtlCol="0">
            <a:spAutoFit/>
          </a:bodyPr>
          <a:lstStyle/>
          <a:p>
            <a:pPr marL="12700" marR="5080">
              <a:lnSpc>
                <a:spcPct val="105000"/>
              </a:lnSpc>
              <a:spcBef>
                <a:spcPts val="100"/>
              </a:spcBef>
            </a:pPr>
            <a:r>
              <a:rPr sz="1600" b="0" spc="-20" dirty="0">
                <a:solidFill>
                  <a:srgbClr val="343A42"/>
                </a:solidFill>
                <a:latin typeface="Roboto Lt"/>
                <a:cs typeface="Roboto Lt"/>
              </a:rPr>
              <a:t>“eXp </a:t>
            </a:r>
            <a:r>
              <a:rPr sz="1600" b="0" spc="-5" dirty="0">
                <a:solidFill>
                  <a:srgbClr val="343A42"/>
                </a:solidFill>
                <a:latin typeface="Roboto Lt"/>
                <a:cs typeface="Roboto Lt"/>
              </a:rPr>
              <a:t>Realty </a:t>
            </a:r>
            <a:r>
              <a:rPr sz="1600" b="0" spc="-10" dirty="0">
                <a:solidFill>
                  <a:srgbClr val="343A42"/>
                </a:solidFill>
                <a:latin typeface="Roboto Lt"/>
                <a:cs typeface="Roboto Lt"/>
              </a:rPr>
              <a:t>Accelerates  </a:t>
            </a:r>
            <a:r>
              <a:rPr sz="1600" b="0" spc="-5" dirty="0">
                <a:solidFill>
                  <a:srgbClr val="343A42"/>
                </a:solidFill>
                <a:latin typeface="Roboto Lt"/>
                <a:cs typeface="Roboto Lt"/>
              </a:rPr>
              <a:t>Its </a:t>
            </a:r>
            <a:r>
              <a:rPr sz="1600" b="0" spc="-10" dirty="0">
                <a:solidFill>
                  <a:srgbClr val="343A42"/>
                </a:solidFill>
                <a:latin typeface="Roboto Lt"/>
                <a:cs typeface="Roboto Lt"/>
              </a:rPr>
              <a:t>Already Signiﬁcant  Growth Throughout  </a:t>
            </a:r>
            <a:r>
              <a:rPr sz="1600" b="0" dirty="0">
                <a:solidFill>
                  <a:srgbClr val="343A42"/>
                </a:solidFill>
                <a:latin typeface="Roboto Lt"/>
                <a:cs typeface="Roboto Lt"/>
              </a:rPr>
              <a:t>North</a:t>
            </a:r>
            <a:r>
              <a:rPr sz="1600" b="0" spc="-15" dirty="0">
                <a:solidFill>
                  <a:srgbClr val="343A42"/>
                </a:solidFill>
                <a:latin typeface="Roboto Lt"/>
                <a:cs typeface="Roboto Lt"/>
              </a:rPr>
              <a:t> </a:t>
            </a:r>
            <a:r>
              <a:rPr sz="1600" b="0" spc="-20" dirty="0">
                <a:solidFill>
                  <a:srgbClr val="343A42"/>
                </a:solidFill>
                <a:latin typeface="Roboto Lt"/>
                <a:cs typeface="Roboto Lt"/>
              </a:rPr>
              <a:t>America.”</a:t>
            </a:r>
            <a:endParaRPr sz="1600">
              <a:latin typeface="Roboto Lt"/>
              <a:cs typeface="Roboto Lt"/>
            </a:endParaRPr>
          </a:p>
        </p:txBody>
      </p:sp>
      <p:sp>
        <p:nvSpPr>
          <p:cNvPr id="7" name="object 7"/>
          <p:cNvSpPr txBox="1"/>
          <p:nvPr/>
        </p:nvSpPr>
        <p:spPr>
          <a:xfrm>
            <a:off x="5982742" y="1034102"/>
            <a:ext cx="2042795" cy="1049655"/>
          </a:xfrm>
          <a:prstGeom prst="rect">
            <a:avLst/>
          </a:prstGeom>
        </p:spPr>
        <p:txBody>
          <a:bodyPr vert="horz" wrap="square" lIns="0" tIns="12700" rIns="0" bIns="0" rtlCol="0">
            <a:spAutoFit/>
          </a:bodyPr>
          <a:lstStyle/>
          <a:p>
            <a:pPr marL="12700" marR="5080">
              <a:lnSpc>
                <a:spcPct val="105000"/>
              </a:lnSpc>
              <a:spcBef>
                <a:spcPts val="100"/>
              </a:spcBef>
            </a:pPr>
            <a:r>
              <a:rPr sz="1600" b="0" spc="-5" dirty="0">
                <a:solidFill>
                  <a:srgbClr val="343A42"/>
                </a:solidFill>
                <a:latin typeface="Roboto Lt"/>
                <a:cs typeface="Roboto Lt"/>
              </a:rPr>
              <a:t>“The </a:t>
            </a:r>
            <a:r>
              <a:rPr sz="1600" b="0" spc="-10" dirty="0">
                <a:solidFill>
                  <a:srgbClr val="343A42"/>
                </a:solidFill>
                <a:latin typeface="Roboto Lt"/>
                <a:cs typeface="Roboto Lt"/>
              </a:rPr>
              <a:t>Amazon </a:t>
            </a:r>
            <a:r>
              <a:rPr sz="1600" b="0" spc="-5" dirty="0">
                <a:solidFill>
                  <a:srgbClr val="343A42"/>
                </a:solidFill>
                <a:latin typeface="Roboto Lt"/>
                <a:cs typeface="Roboto Lt"/>
              </a:rPr>
              <a:t>Model </a:t>
            </a:r>
            <a:r>
              <a:rPr sz="1600" b="0" spc="-10" dirty="0">
                <a:solidFill>
                  <a:srgbClr val="343A42"/>
                </a:solidFill>
                <a:latin typeface="Roboto Lt"/>
                <a:cs typeface="Roboto Lt"/>
              </a:rPr>
              <a:t>of  </a:t>
            </a:r>
            <a:r>
              <a:rPr sz="1600" b="0" spc="-15" dirty="0">
                <a:solidFill>
                  <a:srgbClr val="343A42"/>
                </a:solidFill>
                <a:latin typeface="Roboto Lt"/>
                <a:cs typeface="Roboto Lt"/>
              </a:rPr>
              <a:t>Zero </a:t>
            </a:r>
            <a:r>
              <a:rPr sz="1600" b="0" spc="-10" dirty="0">
                <a:solidFill>
                  <a:srgbClr val="343A42"/>
                </a:solidFill>
                <a:latin typeface="Roboto Lt"/>
                <a:cs typeface="Roboto Lt"/>
              </a:rPr>
              <a:t>Physical  Infrastructure: Real  </a:t>
            </a:r>
            <a:r>
              <a:rPr sz="1600" b="0" spc="-5" dirty="0">
                <a:solidFill>
                  <a:srgbClr val="343A42"/>
                </a:solidFill>
                <a:latin typeface="Roboto Lt"/>
                <a:cs typeface="Roboto Lt"/>
              </a:rPr>
              <a:t>Estate</a:t>
            </a:r>
            <a:r>
              <a:rPr sz="1600" b="0" spc="-240" dirty="0">
                <a:solidFill>
                  <a:srgbClr val="343A42"/>
                </a:solidFill>
                <a:latin typeface="Roboto Lt"/>
                <a:cs typeface="Roboto Lt"/>
              </a:rPr>
              <a:t> </a:t>
            </a:r>
            <a:r>
              <a:rPr sz="1600" b="0" dirty="0">
                <a:solidFill>
                  <a:srgbClr val="343A42"/>
                </a:solidFill>
                <a:latin typeface="Roboto Lt"/>
                <a:cs typeface="Roboto Lt"/>
              </a:rPr>
              <a:t>—</a:t>
            </a:r>
            <a:r>
              <a:rPr sz="1600" b="0" spc="-235" dirty="0">
                <a:solidFill>
                  <a:srgbClr val="343A42"/>
                </a:solidFill>
                <a:latin typeface="Roboto Lt"/>
                <a:cs typeface="Roboto Lt"/>
              </a:rPr>
              <a:t> </a:t>
            </a:r>
            <a:r>
              <a:rPr sz="1600" b="0" spc="-15" dirty="0">
                <a:solidFill>
                  <a:srgbClr val="343A42"/>
                </a:solidFill>
                <a:latin typeface="Roboto Lt"/>
                <a:cs typeface="Roboto Lt"/>
              </a:rPr>
              <a:t>You’re</a:t>
            </a:r>
            <a:r>
              <a:rPr sz="1600" b="0" spc="-20" dirty="0">
                <a:solidFill>
                  <a:srgbClr val="343A42"/>
                </a:solidFill>
                <a:latin typeface="Roboto Lt"/>
                <a:cs typeface="Roboto Lt"/>
              </a:rPr>
              <a:t> </a:t>
            </a:r>
            <a:r>
              <a:rPr sz="1600" b="0" spc="-30" dirty="0">
                <a:solidFill>
                  <a:srgbClr val="343A42"/>
                </a:solidFill>
                <a:latin typeface="Roboto Lt"/>
                <a:cs typeface="Roboto Lt"/>
              </a:rPr>
              <a:t>Next.”</a:t>
            </a:r>
            <a:endParaRPr sz="1600">
              <a:latin typeface="Roboto Lt"/>
              <a:cs typeface="Roboto Lt"/>
            </a:endParaRPr>
          </a:p>
        </p:txBody>
      </p:sp>
      <p:sp>
        <p:nvSpPr>
          <p:cNvPr id="8" name="object 8"/>
          <p:cNvSpPr txBox="1"/>
          <p:nvPr/>
        </p:nvSpPr>
        <p:spPr>
          <a:xfrm>
            <a:off x="592300" y="2791727"/>
            <a:ext cx="1877060" cy="537845"/>
          </a:xfrm>
          <a:prstGeom prst="rect">
            <a:avLst/>
          </a:prstGeom>
        </p:spPr>
        <p:txBody>
          <a:bodyPr vert="horz" wrap="square" lIns="0" tIns="12700" rIns="0" bIns="0" rtlCol="0">
            <a:spAutoFit/>
          </a:bodyPr>
          <a:lstStyle/>
          <a:p>
            <a:pPr marL="12700" marR="5080">
              <a:lnSpc>
                <a:spcPct val="105000"/>
              </a:lnSpc>
              <a:spcBef>
                <a:spcPts val="100"/>
              </a:spcBef>
            </a:pPr>
            <a:r>
              <a:rPr sz="1600" b="0" spc="-5" dirty="0">
                <a:solidFill>
                  <a:srgbClr val="343A42"/>
                </a:solidFill>
                <a:latin typeface="Roboto Lt"/>
                <a:cs typeface="Roboto Lt"/>
              </a:rPr>
              <a:t>“The </a:t>
            </a:r>
            <a:r>
              <a:rPr sz="1600" b="0" spc="-10" dirty="0">
                <a:solidFill>
                  <a:srgbClr val="343A42"/>
                </a:solidFill>
                <a:latin typeface="Roboto Lt"/>
                <a:cs typeface="Roboto Lt"/>
              </a:rPr>
              <a:t>Amazon </a:t>
            </a:r>
            <a:r>
              <a:rPr sz="1600" b="0" spc="-5" dirty="0">
                <a:solidFill>
                  <a:srgbClr val="343A42"/>
                </a:solidFill>
                <a:latin typeface="Roboto Lt"/>
                <a:cs typeface="Roboto Lt"/>
              </a:rPr>
              <a:t>of </a:t>
            </a:r>
            <a:r>
              <a:rPr sz="1600" b="0" spc="-10" dirty="0">
                <a:solidFill>
                  <a:srgbClr val="343A42"/>
                </a:solidFill>
                <a:latin typeface="Roboto Lt"/>
                <a:cs typeface="Roboto Lt"/>
              </a:rPr>
              <a:t>Real  </a:t>
            </a:r>
            <a:r>
              <a:rPr sz="1600" b="0" spc="-25" dirty="0">
                <a:solidFill>
                  <a:srgbClr val="343A42"/>
                </a:solidFill>
                <a:latin typeface="Roboto Lt"/>
                <a:cs typeface="Roboto Lt"/>
              </a:rPr>
              <a:t>Estate.”</a:t>
            </a:r>
            <a:endParaRPr sz="1600">
              <a:latin typeface="Roboto Lt"/>
              <a:cs typeface="Roboto Lt"/>
            </a:endParaRPr>
          </a:p>
        </p:txBody>
      </p:sp>
      <p:sp>
        <p:nvSpPr>
          <p:cNvPr id="9" name="object 9"/>
          <p:cNvSpPr txBox="1"/>
          <p:nvPr/>
        </p:nvSpPr>
        <p:spPr>
          <a:xfrm>
            <a:off x="3294297" y="2791727"/>
            <a:ext cx="2050414" cy="1049655"/>
          </a:xfrm>
          <a:prstGeom prst="rect">
            <a:avLst/>
          </a:prstGeom>
        </p:spPr>
        <p:txBody>
          <a:bodyPr vert="horz" wrap="square" lIns="0" tIns="12700" rIns="0" bIns="0" rtlCol="0">
            <a:spAutoFit/>
          </a:bodyPr>
          <a:lstStyle/>
          <a:p>
            <a:pPr marL="12700" marR="5080">
              <a:lnSpc>
                <a:spcPct val="105000"/>
              </a:lnSpc>
              <a:spcBef>
                <a:spcPts val="100"/>
              </a:spcBef>
            </a:pPr>
            <a:r>
              <a:rPr sz="1600" b="0" spc="-20" dirty="0">
                <a:solidFill>
                  <a:srgbClr val="343A42"/>
                </a:solidFill>
                <a:latin typeface="Roboto Lt"/>
                <a:cs typeface="Roboto Lt"/>
              </a:rPr>
              <a:t>“eXp </a:t>
            </a:r>
            <a:r>
              <a:rPr sz="1600" b="0" spc="-10" dirty="0">
                <a:solidFill>
                  <a:srgbClr val="343A42"/>
                </a:solidFill>
                <a:latin typeface="Roboto Lt"/>
                <a:cs typeface="Roboto Lt"/>
              </a:rPr>
              <a:t>World Holdings:  Attempting </a:t>
            </a:r>
            <a:r>
              <a:rPr sz="1600" b="0" spc="-45" dirty="0">
                <a:solidFill>
                  <a:srgbClr val="343A42"/>
                </a:solidFill>
                <a:latin typeface="Roboto Lt"/>
                <a:cs typeface="Roboto Lt"/>
              </a:rPr>
              <a:t>To </a:t>
            </a:r>
            <a:r>
              <a:rPr sz="1600" b="0" spc="-10" dirty="0">
                <a:solidFill>
                  <a:srgbClr val="343A42"/>
                </a:solidFill>
                <a:latin typeface="Roboto Lt"/>
                <a:cs typeface="Roboto Lt"/>
              </a:rPr>
              <a:t>Disrupt  </a:t>
            </a:r>
            <a:r>
              <a:rPr sz="1600" b="0" spc="-5" dirty="0">
                <a:solidFill>
                  <a:srgbClr val="343A42"/>
                </a:solidFill>
                <a:latin typeface="Roboto Lt"/>
                <a:cs typeface="Roboto Lt"/>
              </a:rPr>
              <a:t>The Real </a:t>
            </a:r>
            <a:r>
              <a:rPr sz="1600" b="0" spc="-10" dirty="0">
                <a:solidFill>
                  <a:srgbClr val="343A42"/>
                </a:solidFill>
                <a:latin typeface="Roboto Lt"/>
                <a:cs typeface="Roboto Lt"/>
              </a:rPr>
              <a:t>Estate  </a:t>
            </a:r>
            <a:r>
              <a:rPr sz="1600" b="0" spc="-15" dirty="0">
                <a:solidFill>
                  <a:srgbClr val="343A42"/>
                </a:solidFill>
                <a:latin typeface="Roboto Lt"/>
                <a:cs typeface="Roboto Lt"/>
              </a:rPr>
              <a:t>Brokerage </a:t>
            </a:r>
            <a:r>
              <a:rPr sz="1600" b="0" spc="-5" dirty="0">
                <a:solidFill>
                  <a:srgbClr val="343A42"/>
                </a:solidFill>
                <a:latin typeface="Roboto Lt"/>
                <a:cs typeface="Roboto Lt"/>
              </a:rPr>
              <a:t>Status</a:t>
            </a:r>
            <a:r>
              <a:rPr sz="1600" b="0" spc="-35" dirty="0">
                <a:solidFill>
                  <a:srgbClr val="343A42"/>
                </a:solidFill>
                <a:latin typeface="Roboto Lt"/>
                <a:cs typeface="Roboto Lt"/>
              </a:rPr>
              <a:t> Quo.”</a:t>
            </a:r>
            <a:endParaRPr sz="1600">
              <a:latin typeface="Roboto Lt"/>
              <a:cs typeface="Roboto Lt"/>
            </a:endParaRPr>
          </a:p>
        </p:txBody>
      </p:sp>
      <p:sp>
        <p:nvSpPr>
          <p:cNvPr id="10" name="object 10"/>
          <p:cNvSpPr txBox="1"/>
          <p:nvPr/>
        </p:nvSpPr>
        <p:spPr>
          <a:xfrm>
            <a:off x="5982742" y="2791727"/>
            <a:ext cx="2141855" cy="1049655"/>
          </a:xfrm>
          <a:prstGeom prst="rect">
            <a:avLst/>
          </a:prstGeom>
        </p:spPr>
        <p:txBody>
          <a:bodyPr vert="horz" wrap="square" lIns="0" tIns="12700" rIns="0" bIns="0" rtlCol="0">
            <a:spAutoFit/>
          </a:bodyPr>
          <a:lstStyle/>
          <a:p>
            <a:pPr marL="12700" marR="5080">
              <a:lnSpc>
                <a:spcPct val="105000"/>
              </a:lnSpc>
              <a:spcBef>
                <a:spcPts val="100"/>
              </a:spcBef>
            </a:pPr>
            <a:r>
              <a:rPr sz="1600" b="0" spc="-20" dirty="0">
                <a:solidFill>
                  <a:srgbClr val="343A42"/>
                </a:solidFill>
                <a:latin typeface="Roboto Lt"/>
                <a:cs typeface="Roboto Lt"/>
              </a:rPr>
              <a:t>“eXp </a:t>
            </a:r>
            <a:r>
              <a:rPr sz="1600" b="0" spc="-5" dirty="0">
                <a:solidFill>
                  <a:srgbClr val="343A42"/>
                </a:solidFill>
                <a:latin typeface="Roboto Lt"/>
                <a:cs typeface="Roboto Lt"/>
              </a:rPr>
              <a:t>is a </a:t>
            </a:r>
            <a:r>
              <a:rPr sz="1600" b="0" spc="-10" dirty="0">
                <a:solidFill>
                  <a:srgbClr val="343A42"/>
                </a:solidFill>
                <a:latin typeface="Roboto Lt"/>
                <a:cs typeface="Roboto Lt"/>
              </a:rPr>
              <a:t>real estate  phenomenon </a:t>
            </a:r>
            <a:r>
              <a:rPr sz="1600" b="0" spc="-5" dirty="0">
                <a:solidFill>
                  <a:srgbClr val="343A42"/>
                </a:solidFill>
                <a:latin typeface="Roboto Lt"/>
                <a:cs typeface="Roboto Lt"/>
              </a:rPr>
              <a:t>poised </a:t>
            </a:r>
            <a:r>
              <a:rPr sz="1600" b="0" spc="-10" dirty="0">
                <a:solidFill>
                  <a:srgbClr val="343A42"/>
                </a:solidFill>
                <a:latin typeface="Roboto Lt"/>
                <a:cs typeface="Roboto Lt"/>
              </a:rPr>
              <a:t>for  </a:t>
            </a:r>
            <a:r>
              <a:rPr sz="1600" b="0" spc="-5" dirty="0">
                <a:solidFill>
                  <a:srgbClr val="343A42"/>
                </a:solidFill>
                <a:latin typeface="Roboto Lt"/>
                <a:cs typeface="Roboto Lt"/>
              </a:rPr>
              <a:t>success in 2021 </a:t>
            </a:r>
            <a:r>
              <a:rPr sz="1600" b="0" spc="-10" dirty="0">
                <a:solidFill>
                  <a:srgbClr val="343A42"/>
                </a:solidFill>
                <a:latin typeface="Roboto Lt"/>
                <a:cs typeface="Roboto Lt"/>
              </a:rPr>
              <a:t>and  </a:t>
            </a:r>
            <a:r>
              <a:rPr sz="1600" b="0" spc="-25" dirty="0">
                <a:solidFill>
                  <a:srgbClr val="343A42"/>
                </a:solidFill>
                <a:latin typeface="Roboto Lt"/>
                <a:cs typeface="Roboto Lt"/>
              </a:rPr>
              <a:t>beyond.”</a:t>
            </a:r>
            <a:endParaRPr sz="1600">
              <a:latin typeface="Roboto Lt"/>
              <a:cs typeface="Roboto Lt"/>
            </a:endParaRPr>
          </a:p>
        </p:txBody>
      </p:sp>
      <p:sp>
        <p:nvSpPr>
          <p:cNvPr id="11" name="object 11"/>
          <p:cNvSpPr txBox="1">
            <a:spLocks noGrp="1"/>
          </p:cNvSpPr>
          <p:nvPr>
            <p:ph type="title"/>
          </p:nvPr>
        </p:nvSpPr>
        <p:spPr>
          <a:xfrm>
            <a:off x="421999" y="253359"/>
            <a:ext cx="7623809" cy="482600"/>
          </a:xfrm>
          <a:prstGeom prst="rect">
            <a:avLst/>
          </a:prstGeom>
        </p:spPr>
        <p:txBody>
          <a:bodyPr vert="horz" wrap="square" lIns="0" tIns="12700" rIns="0" bIns="0" rtlCol="0">
            <a:spAutoFit/>
          </a:bodyPr>
          <a:lstStyle/>
          <a:p>
            <a:pPr marL="12700">
              <a:lnSpc>
                <a:spcPct val="100000"/>
              </a:lnSpc>
              <a:spcBef>
                <a:spcPts val="100"/>
              </a:spcBef>
            </a:pPr>
            <a:r>
              <a:rPr sz="3000" spc="-5" dirty="0">
                <a:solidFill>
                  <a:srgbClr val="18469C"/>
                </a:solidFill>
              </a:rPr>
              <a:t>Join </a:t>
            </a:r>
            <a:r>
              <a:rPr sz="3000" spc="-10" dirty="0">
                <a:solidFill>
                  <a:srgbClr val="18469C"/>
                </a:solidFill>
              </a:rPr>
              <a:t>the </a:t>
            </a:r>
            <a:r>
              <a:rPr sz="3000" spc="-5" dirty="0">
                <a:solidFill>
                  <a:srgbClr val="18469C"/>
                </a:solidFill>
              </a:rPr>
              <a:t>Company </a:t>
            </a:r>
            <a:r>
              <a:rPr sz="3000" spc="-15" dirty="0">
                <a:solidFill>
                  <a:srgbClr val="18469C"/>
                </a:solidFill>
              </a:rPr>
              <a:t>Everyone </a:t>
            </a:r>
            <a:r>
              <a:rPr sz="3000" spc="-5" dirty="0">
                <a:solidFill>
                  <a:srgbClr val="18469C"/>
                </a:solidFill>
              </a:rPr>
              <a:t>is </a:t>
            </a:r>
            <a:r>
              <a:rPr sz="3000" spc="-40" dirty="0">
                <a:solidFill>
                  <a:srgbClr val="18469C"/>
                </a:solidFill>
              </a:rPr>
              <a:t>Talking</a:t>
            </a:r>
            <a:r>
              <a:rPr sz="3000" spc="-100" dirty="0">
                <a:solidFill>
                  <a:srgbClr val="18469C"/>
                </a:solidFill>
              </a:rPr>
              <a:t> </a:t>
            </a:r>
            <a:r>
              <a:rPr sz="3000" spc="-10" dirty="0">
                <a:solidFill>
                  <a:srgbClr val="18469C"/>
                </a:solidFill>
              </a:rPr>
              <a:t>About</a:t>
            </a:r>
            <a:endParaRPr sz="3000"/>
          </a:p>
        </p:txBody>
      </p:sp>
      <p:grpSp>
        <p:nvGrpSpPr>
          <p:cNvPr id="12" name="object 12"/>
          <p:cNvGrpSpPr/>
          <p:nvPr/>
        </p:nvGrpSpPr>
        <p:grpSpPr>
          <a:xfrm>
            <a:off x="3306993" y="2232470"/>
            <a:ext cx="3866515" cy="2334895"/>
            <a:chOff x="3306993" y="2232470"/>
            <a:chExt cx="3866515" cy="2334895"/>
          </a:xfrm>
        </p:grpSpPr>
        <p:sp>
          <p:nvSpPr>
            <p:cNvPr id="13" name="object 13"/>
            <p:cNvSpPr/>
            <p:nvPr/>
          </p:nvSpPr>
          <p:spPr>
            <a:xfrm>
              <a:off x="3312393" y="2249670"/>
              <a:ext cx="1432497" cy="269324"/>
            </a:xfrm>
            <a:prstGeom prst="rect">
              <a:avLst/>
            </a:prstGeom>
            <a:blipFill>
              <a:blip r:embed="rId3" cstate="print"/>
              <a:stretch>
                <a:fillRect/>
              </a:stretch>
            </a:blipFill>
          </p:spPr>
          <p:txBody>
            <a:bodyPr wrap="square" lIns="0" tIns="0" rIns="0" bIns="0" rtlCol="0"/>
            <a:lstStyle/>
            <a:p>
              <a:endParaRPr/>
            </a:p>
          </p:txBody>
        </p:sp>
        <p:sp>
          <p:nvSpPr>
            <p:cNvPr id="14" name="object 14"/>
            <p:cNvSpPr/>
            <p:nvPr/>
          </p:nvSpPr>
          <p:spPr>
            <a:xfrm>
              <a:off x="5995438" y="2232470"/>
              <a:ext cx="933673" cy="269324"/>
            </a:xfrm>
            <a:prstGeom prst="rect">
              <a:avLst/>
            </a:prstGeom>
            <a:blipFill>
              <a:blip r:embed="rId4" cstate="print"/>
              <a:stretch>
                <a:fillRect/>
              </a:stretch>
            </a:blipFill>
          </p:spPr>
          <p:txBody>
            <a:bodyPr wrap="square" lIns="0" tIns="0" rIns="0" bIns="0" rtlCol="0"/>
            <a:lstStyle/>
            <a:p>
              <a:endParaRPr/>
            </a:p>
          </p:txBody>
        </p:sp>
        <p:sp>
          <p:nvSpPr>
            <p:cNvPr id="15" name="object 15"/>
            <p:cNvSpPr/>
            <p:nvPr/>
          </p:nvSpPr>
          <p:spPr>
            <a:xfrm>
              <a:off x="3306993" y="4025766"/>
              <a:ext cx="1530596" cy="269324"/>
            </a:xfrm>
            <a:prstGeom prst="rect">
              <a:avLst/>
            </a:prstGeom>
            <a:blipFill>
              <a:blip r:embed="rId5" cstate="print"/>
              <a:stretch>
                <a:fillRect/>
              </a:stretch>
            </a:blipFill>
          </p:spPr>
          <p:txBody>
            <a:bodyPr wrap="square" lIns="0" tIns="0" rIns="0" bIns="0" rtlCol="0"/>
            <a:lstStyle/>
            <a:p>
              <a:endParaRPr/>
            </a:p>
          </p:txBody>
        </p:sp>
        <p:sp>
          <p:nvSpPr>
            <p:cNvPr id="16" name="object 16"/>
            <p:cNvSpPr/>
            <p:nvPr/>
          </p:nvSpPr>
          <p:spPr>
            <a:xfrm>
              <a:off x="5995438" y="3936542"/>
              <a:ext cx="1177922" cy="630673"/>
            </a:xfrm>
            <a:prstGeom prst="rect">
              <a:avLst/>
            </a:prstGeom>
            <a:blipFill>
              <a:blip r:embed="rId6" cstate="print"/>
              <a:stretch>
                <a:fillRect/>
              </a:stretch>
            </a:blipFill>
          </p:spPr>
          <p:txBody>
            <a:bodyPr wrap="square" lIns="0" tIns="0" rIns="0" bIns="0" rtlCol="0"/>
            <a:lstStyle/>
            <a:p>
              <a:endParaRPr/>
            </a:p>
          </p:txBody>
        </p:sp>
      </p:grpSp>
      <p:sp>
        <p:nvSpPr>
          <p:cNvPr id="17" name="object 17"/>
          <p:cNvSpPr/>
          <p:nvPr/>
        </p:nvSpPr>
        <p:spPr>
          <a:xfrm>
            <a:off x="604986" y="2050346"/>
            <a:ext cx="746333" cy="206299"/>
          </a:xfrm>
          <a:prstGeom prst="rect">
            <a:avLst/>
          </a:prstGeom>
          <a:blipFill>
            <a:blip r:embed="rId7" cstate="print"/>
            <a:stretch>
              <a:fillRect/>
            </a:stretch>
          </a:blipFill>
        </p:spPr>
        <p:txBody>
          <a:bodyPr wrap="square" lIns="0" tIns="0" rIns="0" bIns="0" rtlCol="0"/>
          <a:lstStyle/>
          <a:p>
            <a:endParaRPr/>
          </a:p>
        </p:txBody>
      </p:sp>
      <p:sp>
        <p:nvSpPr>
          <p:cNvPr id="18" name="object 18"/>
          <p:cNvSpPr/>
          <p:nvPr/>
        </p:nvSpPr>
        <p:spPr>
          <a:xfrm>
            <a:off x="605008" y="3564092"/>
            <a:ext cx="1135692" cy="206299"/>
          </a:xfrm>
          <a:prstGeom prst="rect">
            <a:avLst/>
          </a:prstGeom>
          <a:blipFill>
            <a:blip r:embed="rId8" cstate="print"/>
            <a:stretch>
              <a:fillRect/>
            </a:stretch>
          </a:blipFill>
        </p:spPr>
        <p:txBody>
          <a:bodyPr wrap="square" lIns="0" tIns="0" rIns="0" bIns="0" rtlCol="0"/>
          <a:lstStyle/>
          <a:p>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8000983" y="4419641"/>
            <a:ext cx="953847" cy="495249"/>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0" y="953073"/>
            <a:ext cx="3871242" cy="4190416"/>
          </a:xfrm>
          <a:prstGeom prst="rect">
            <a:avLst/>
          </a:prstGeom>
          <a:blipFill>
            <a:blip r:embed="rId3" cstate="print"/>
            <a:stretch>
              <a:fillRect/>
            </a:stretch>
          </a:blipFill>
        </p:spPr>
        <p:txBody>
          <a:bodyPr wrap="square" lIns="0" tIns="0" rIns="0" bIns="0" rtlCol="0"/>
          <a:lstStyle/>
          <a:p>
            <a:endParaRPr/>
          </a:p>
        </p:txBody>
      </p:sp>
      <p:sp>
        <p:nvSpPr>
          <p:cNvPr id="4" name="object 4"/>
          <p:cNvSpPr txBox="1">
            <a:spLocks noGrp="1"/>
          </p:cNvSpPr>
          <p:nvPr>
            <p:ph type="title"/>
          </p:nvPr>
        </p:nvSpPr>
        <p:spPr>
          <a:xfrm>
            <a:off x="421996" y="148866"/>
            <a:ext cx="5236845" cy="887094"/>
          </a:xfrm>
          <a:prstGeom prst="rect">
            <a:avLst/>
          </a:prstGeom>
        </p:spPr>
        <p:txBody>
          <a:bodyPr vert="horz" wrap="square" lIns="0" tIns="116839" rIns="0" bIns="0" rtlCol="0">
            <a:spAutoFit/>
          </a:bodyPr>
          <a:lstStyle/>
          <a:p>
            <a:pPr marL="12700">
              <a:lnSpc>
                <a:spcPct val="100000"/>
              </a:lnSpc>
              <a:spcBef>
                <a:spcPts val="919"/>
              </a:spcBef>
            </a:pPr>
            <a:r>
              <a:rPr sz="3000" spc="-15" dirty="0">
                <a:solidFill>
                  <a:srgbClr val="18469C"/>
                </a:solidFill>
              </a:rPr>
              <a:t>Production </a:t>
            </a:r>
            <a:r>
              <a:rPr sz="3000" spc="-10" dirty="0">
                <a:solidFill>
                  <a:srgbClr val="18469C"/>
                </a:solidFill>
              </a:rPr>
              <a:t>Matters </a:t>
            </a:r>
            <a:r>
              <a:rPr sz="3000" spc="-5" dirty="0">
                <a:solidFill>
                  <a:srgbClr val="18469C"/>
                </a:solidFill>
              </a:rPr>
              <a:t>at </a:t>
            </a:r>
            <a:r>
              <a:rPr sz="3000" spc="-10" dirty="0">
                <a:solidFill>
                  <a:srgbClr val="18469C"/>
                </a:solidFill>
              </a:rPr>
              <a:t>eXp</a:t>
            </a:r>
            <a:endParaRPr sz="3000"/>
          </a:p>
          <a:p>
            <a:pPr marL="21590">
              <a:lnSpc>
                <a:spcPct val="100000"/>
              </a:lnSpc>
              <a:spcBef>
                <a:spcPts val="440"/>
              </a:spcBef>
            </a:pPr>
            <a:r>
              <a:rPr sz="1600" b="0" spc="-5" dirty="0">
                <a:solidFill>
                  <a:srgbClr val="343A42"/>
                </a:solidFill>
                <a:latin typeface="Roboto Lt"/>
                <a:cs typeface="Roboto Lt"/>
              </a:rPr>
              <a:t>eXp Realty is a </a:t>
            </a:r>
            <a:r>
              <a:rPr sz="1600" b="0" spc="-15" dirty="0">
                <a:solidFill>
                  <a:srgbClr val="343A42"/>
                </a:solidFill>
                <a:latin typeface="Roboto Lt"/>
                <a:cs typeface="Roboto Lt"/>
              </a:rPr>
              <a:t>top-ranked, </a:t>
            </a:r>
            <a:r>
              <a:rPr sz="1600" b="0" spc="-10" dirty="0">
                <a:solidFill>
                  <a:srgbClr val="343A42"/>
                </a:solidFill>
                <a:latin typeface="Roboto Lt"/>
                <a:cs typeface="Roboto Lt"/>
              </a:rPr>
              <a:t>residential real </a:t>
            </a:r>
            <a:r>
              <a:rPr sz="1600" b="0" spc="-5" dirty="0">
                <a:solidFill>
                  <a:srgbClr val="343A42"/>
                </a:solidFill>
                <a:latin typeface="Roboto Lt"/>
                <a:cs typeface="Roboto Lt"/>
              </a:rPr>
              <a:t>estate</a:t>
            </a:r>
            <a:r>
              <a:rPr sz="1600" b="0" spc="50" dirty="0">
                <a:solidFill>
                  <a:srgbClr val="343A42"/>
                </a:solidFill>
                <a:latin typeface="Roboto Lt"/>
                <a:cs typeface="Roboto Lt"/>
              </a:rPr>
              <a:t> </a:t>
            </a:r>
            <a:r>
              <a:rPr sz="1600" b="0" spc="-15" dirty="0">
                <a:solidFill>
                  <a:srgbClr val="343A42"/>
                </a:solidFill>
                <a:latin typeface="Roboto Lt"/>
                <a:cs typeface="Roboto Lt"/>
              </a:rPr>
              <a:t>brokerage</a:t>
            </a:r>
            <a:endParaRPr sz="1600">
              <a:latin typeface="Roboto Lt"/>
              <a:cs typeface="Roboto Lt"/>
            </a:endParaRPr>
          </a:p>
        </p:txBody>
      </p:sp>
      <p:sp>
        <p:nvSpPr>
          <p:cNvPr id="5" name="object 5"/>
          <p:cNvSpPr/>
          <p:nvPr/>
        </p:nvSpPr>
        <p:spPr>
          <a:xfrm>
            <a:off x="1597821" y="1361522"/>
            <a:ext cx="1729746" cy="413399"/>
          </a:xfrm>
          <a:prstGeom prst="rect">
            <a:avLst/>
          </a:prstGeom>
          <a:blipFill>
            <a:blip r:embed="rId4" cstate="print"/>
            <a:stretch>
              <a:fillRect/>
            </a:stretch>
          </a:blipFill>
        </p:spPr>
        <p:txBody>
          <a:bodyPr wrap="square" lIns="0" tIns="0" rIns="0" bIns="0" rtlCol="0"/>
          <a:lstStyle/>
          <a:p>
            <a:endParaRPr/>
          </a:p>
        </p:txBody>
      </p:sp>
      <p:sp>
        <p:nvSpPr>
          <p:cNvPr id="6" name="object 6"/>
          <p:cNvSpPr txBox="1"/>
          <p:nvPr/>
        </p:nvSpPr>
        <p:spPr>
          <a:xfrm>
            <a:off x="300750" y="1827469"/>
            <a:ext cx="1842770" cy="821690"/>
          </a:xfrm>
          <a:prstGeom prst="rect">
            <a:avLst/>
          </a:prstGeom>
        </p:spPr>
        <p:txBody>
          <a:bodyPr vert="horz" wrap="square" lIns="0" tIns="12700" rIns="0" bIns="0" rtlCol="0">
            <a:spAutoFit/>
          </a:bodyPr>
          <a:lstStyle/>
          <a:p>
            <a:pPr marL="12700">
              <a:lnSpc>
                <a:spcPct val="100000"/>
              </a:lnSpc>
              <a:spcBef>
                <a:spcPts val="100"/>
              </a:spcBef>
            </a:pPr>
            <a:r>
              <a:rPr sz="1800" b="1" spc="-10" dirty="0">
                <a:solidFill>
                  <a:srgbClr val="F4821F"/>
                </a:solidFill>
                <a:latin typeface="Roboto"/>
                <a:cs typeface="Roboto"/>
              </a:rPr>
              <a:t>#1</a:t>
            </a:r>
            <a:endParaRPr sz="1800">
              <a:latin typeface="Roboto"/>
              <a:cs typeface="Roboto"/>
            </a:endParaRPr>
          </a:p>
          <a:p>
            <a:pPr marL="12700">
              <a:lnSpc>
                <a:spcPct val="100000"/>
              </a:lnSpc>
              <a:spcBef>
                <a:spcPts val="20"/>
              </a:spcBef>
            </a:pPr>
            <a:r>
              <a:rPr sz="1200" b="1" spc="-45" dirty="0">
                <a:solidFill>
                  <a:srgbClr val="17469C"/>
                </a:solidFill>
                <a:latin typeface="Roboto"/>
                <a:cs typeface="Roboto"/>
              </a:rPr>
              <a:t>Top</a:t>
            </a:r>
            <a:r>
              <a:rPr sz="1200" b="1" spc="-10" dirty="0">
                <a:solidFill>
                  <a:srgbClr val="17469C"/>
                </a:solidFill>
                <a:latin typeface="Roboto"/>
                <a:cs typeface="Roboto"/>
              </a:rPr>
              <a:t> Independents</a:t>
            </a:r>
            <a:endParaRPr sz="1200">
              <a:latin typeface="Roboto"/>
              <a:cs typeface="Roboto"/>
            </a:endParaRPr>
          </a:p>
          <a:p>
            <a:pPr marL="12700" marR="5080">
              <a:lnSpc>
                <a:spcPct val="100000"/>
              </a:lnSpc>
              <a:spcBef>
                <a:spcPts val="5"/>
              </a:spcBef>
            </a:pPr>
            <a:r>
              <a:rPr sz="1100" spc="-10" dirty="0">
                <a:latin typeface="Roboto"/>
                <a:cs typeface="Roboto"/>
              </a:rPr>
              <a:t>Ranked by </a:t>
            </a:r>
            <a:r>
              <a:rPr sz="1100" spc="-5" dirty="0">
                <a:latin typeface="Roboto"/>
                <a:cs typeface="Roboto"/>
              </a:rPr>
              <a:t>closed </a:t>
            </a:r>
            <a:r>
              <a:rPr sz="1100" spc="-10" dirty="0">
                <a:latin typeface="Roboto"/>
                <a:cs typeface="Roboto"/>
              </a:rPr>
              <a:t>transaction  </a:t>
            </a:r>
            <a:r>
              <a:rPr sz="1100" spc="-5" dirty="0">
                <a:latin typeface="Roboto"/>
                <a:cs typeface="Roboto"/>
              </a:rPr>
              <a:t>sides for</a:t>
            </a:r>
            <a:r>
              <a:rPr sz="1100" spc="-15" dirty="0">
                <a:latin typeface="Roboto"/>
                <a:cs typeface="Roboto"/>
              </a:rPr>
              <a:t> </a:t>
            </a:r>
            <a:r>
              <a:rPr sz="1100" spc="-10" dirty="0">
                <a:latin typeface="Roboto"/>
                <a:cs typeface="Roboto"/>
              </a:rPr>
              <a:t>2019</a:t>
            </a:r>
            <a:endParaRPr sz="1100">
              <a:latin typeface="Roboto"/>
              <a:cs typeface="Roboto"/>
            </a:endParaRPr>
          </a:p>
        </p:txBody>
      </p:sp>
      <p:sp>
        <p:nvSpPr>
          <p:cNvPr id="7" name="object 7"/>
          <p:cNvSpPr txBox="1"/>
          <p:nvPr/>
        </p:nvSpPr>
        <p:spPr>
          <a:xfrm>
            <a:off x="2538023" y="1827469"/>
            <a:ext cx="1985645" cy="821690"/>
          </a:xfrm>
          <a:prstGeom prst="rect">
            <a:avLst/>
          </a:prstGeom>
        </p:spPr>
        <p:txBody>
          <a:bodyPr vert="horz" wrap="square" lIns="0" tIns="12700" rIns="0" bIns="0" rtlCol="0">
            <a:spAutoFit/>
          </a:bodyPr>
          <a:lstStyle/>
          <a:p>
            <a:pPr marL="12700">
              <a:lnSpc>
                <a:spcPct val="100000"/>
              </a:lnSpc>
              <a:spcBef>
                <a:spcPts val="100"/>
              </a:spcBef>
            </a:pPr>
            <a:r>
              <a:rPr sz="1800" b="1" spc="-10" dirty="0">
                <a:solidFill>
                  <a:srgbClr val="F4821F"/>
                </a:solidFill>
                <a:latin typeface="Roboto"/>
                <a:cs typeface="Roboto"/>
              </a:rPr>
              <a:t>#1</a:t>
            </a:r>
            <a:endParaRPr sz="1800">
              <a:latin typeface="Roboto"/>
              <a:cs typeface="Roboto"/>
            </a:endParaRPr>
          </a:p>
          <a:p>
            <a:pPr marL="12700" marR="5080">
              <a:lnSpc>
                <a:spcPct val="100000"/>
              </a:lnSpc>
              <a:spcBef>
                <a:spcPts val="20"/>
              </a:spcBef>
            </a:pPr>
            <a:r>
              <a:rPr sz="1200" b="1" spc="-45" dirty="0">
                <a:solidFill>
                  <a:srgbClr val="17469C"/>
                </a:solidFill>
                <a:latin typeface="Roboto"/>
                <a:cs typeface="Roboto"/>
              </a:rPr>
              <a:t>Top </a:t>
            </a:r>
            <a:r>
              <a:rPr sz="1200" b="1" spc="-10" dirty="0">
                <a:solidFill>
                  <a:srgbClr val="17469C"/>
                </a:solidFill>
                <a:latin typeface="Roboto"/>
                <a:cs typeface="Roboto"/>
              </a:rPr>
              <a:t>Movers: Transactions  </a:t>
            </a:r>
            <a:r>
              <a:rPr sz="1100" spc="-10" dirty="0">
                <a:latin typeface="Roboto"/>
                <a:cs typeface="Roboto"/>
              </a:rPr>
              <a:t>Ranked by largest increase in  </a:t>
            </a:r>
            <a:r>
              <a:rPr sz="1100" spc="-5" dirty="0">
                <a:latin typeface="Roboto"/>
                <a:cs typeface="Roboto"/>
              </a:rPr>
              <a:t>closed sides </a:t>
            </a:r>
            <a:r>
              <a:rPr sz="1100" spc="-10" dirty="0">
                <a:latin typeface="Roboto"/>
                <a:cs typeface="Roboto"/>
              </a:rPr>
              <a:t>from </a:t>
            </a:r>
            <a:r>
              <a:rPr sz="1100" spc="-5" dirty="0">
                <a:latin typeface="Roboto"/>
                <a:cs typeface="Roboto"/>
              </a:rPr>
              <a:t>2018 </a:t>
            </a:r>
            <a:r>
              <a:rPr sz="1100" spc="-10" dirty="0">
                <a:latin typeface="Roboto"/>
                <a:cs typeface="Roboto"/>
              </a:rPr>
              <a:t>to</a:t>
            </a:r>
            <a:r>
              <a:rPr sz="1100" spc="-55" dirty="0">
                <a:latin typeface="Roboto"/>
                <a:cs typeface="Roboto"/>
              </a:rPr>
              <a:t> </a:t>
            </a:r>
            <a:r>
              <a:rPr sz="1100" spc="-10" dirty="0">
                <a:latin typeface="Roboto"/>
                <a:cs typeface="Roboto"/>
              </a:rPr>
              <a:t>2019</a:t>
            </a:r>
            <a:endParaRPr sz="1100">
              <a:latin typeface="Roboto"/>
              <a:cs typeface="Roboto"/>
            </a:endParaRPr>
          </a:p>
        </p:txBody>
      </p:sp>
      <p:sp>
        <p:nvSpPr>
          <p:cNvPr id="8" name="object 8"/>
          <p:cNvSpPr txBox="1"/>
          <p:nvPr/>
        </p:nvSpPr>
        <p:spPr>
          <a:xfrm>
            <a:off x="7012564" y="1827469"/>
            <a:ext cx="1783080" cy="654050"/>
          </a:xfrm>
          <a:prstGeom prst="rect">
            <a:avLst/>
          </a:prstGeom>
        </p:spPr>
        <p:txBody>
          <a:bodyPr vert="horz" wrap="square" lIns="0" tIns="12700" rIns="0" bIns="0" rtlCol="0">
            <a:spAutoFit/>
          </a:bodyPr>
          <a:lstStyle/>
          <a:p>
            <a:pPr marL="12700">
              <a:lnSpc>
                <a:spcPct val="100000"/>
              </a:lnSpc>
              <a:spcBef>
                <a:spcPts val="100"/>
              </a:spcBef>
            </a:pPr>
            <a:r>
              <a:rPr sz="1800" b="1" spc="-10" dirty="0">
                <a:solidFill>
                  <a:srgbClr val="F4821F"/>
                </a:solidFill>
                <a:latin typeface="Roboto"/>
                <a:cs typeface="Roboto"/>
              </a:rPr>
              <a:t>#5</a:t>
            </a:r>
            <a:endParaRPr sz="1800">
              <a:latin typeface="Roboto"/>
              <a:cs typeface="Roboto"/>
            </a:endParaRPr>
          </a:p>
          <a:p>
            <a:pPr marL="12700">
              <a:lnSpc>
                <a:spcPct val="100000"/>
              </a:lnSpc>
              <a:spcBef>
                <a:spcPts val="20"/>
              </a:spcBef>
            </a:pPr>
            <a:r>
              <a:rPr sz="1200" b="1" spc="-5" dirty="0">
                <a:solidFill>
                  <a:srgbClr val="17469C"/>
                </a:solidFill>
                <a:latin typeface="Roboto"/>
                <a:cs typeface="Roboto"/>
              </a:rPr>
              <a:t>Agent</a:t>
            </a:r>
            <a:r>
              <a:rPr sz="1200" b="1" spc="-10" dirty="0">
                <a:solidFill>
                  <a:srgbClr val="17469C"/>
                </a:solidFill>
                <a:latin typeface="Roboto"/>
                <a:cs typeface="Roboto"/>
              </a:rPr>
              <a:t> Count</a:t>
            </a:r>
            <a:endParaRPr sz="1200">
              <a:latin typeface="Roboto"/>
              <a:cs typeface="Roboto"/>
            </a:endParaRPr>
          </a:p>
          <a:p>
            <a:pPr marL="12700">
              <a:lnSpc>
                <a:spcPct val="100000"/>
              </a:lnSpc>
              <a:spcBef>
                <a:spcPts val="5"/>
              </a:spcBef>
            </a:pPr>
            <a:r>
              <a:rPr sz="1100" spc="-10" dirty="0">
                <a:latin typeface="Roboto"/>
                <a:cs typeface="Roboto"/>
              </a:rPr>
              <a:t>Ranked by </a:t>
            </a:r>
            <a:r>
              <a:rPr sz="1100" spc="-5" dirty="0">
                <a:latin typeface="Roboto"/>
                <a:cs typeface="Roboto"/>
              </a:rPr>
              <a:t>2019 agent</a:t>
            </a:r>
            <a:r>
              <a:rPr sz="1100" spc="-30" dirty="0">
                <a:latin typeface="Roboto"/>
                <a:cs typeface="Roboto"/>
              </a:rPr>
              <a:t> </a:t>
            </a:r>
            <a:r>
              <a:rPr sz="1100" spc="-10" dirty="0">
                <a:latin typeface="Roboto"/>
                <a:cs typeface="Roboto"/>
              </a:rPr>
              <a:t>count</a:t>
            </a:r>
            <a:endParaRPr sz="1100">
              <a:latin typeface="Roboto"/>
              <a:cs typeface="Roboto"/>
            </a:endParaRPr>
          </a:p>
        </p:txBody>
      </p:sp>
      <p:sp>
        <p:nvSpPr>
          <p:cNvPr id="9" name="object 9"/>
          <p:cNvSpPr txBox="1"/>
          <p:nvPr/>
        </p:nvSpPr>
        <p:spPr>
          <a:xfrm>
            <a:off x="4775288" y="1827469"/>
            <a:ext cx="1829435" cy="1842770"/>
          </a:xfrm>
          <a:prstGeom prst="rect">
            <a:avLst/>
          </a:prstGeom>
        </p:spPr>
        <p:txBody>
          <a:bodyPr vert="horz" wrap="square" lIns="0" tIns="12700" rIns="0" bIns="0" rtlCol="0">
            <a:spAutoFit/>
          </a:bodyPr>
          <a:lstStyle/>
          <a:p>
            <a:pPr marL="12700">
              <a:lnSpc>
                <a:spcPct val="100000"/>
              </a:lnSpc>
              <a:spcBef>
                <a:spcPts val="100"/>
              </a:spcBef>
            </a:pPr>
            <a:r>
              <a:rPr sz="1800" b="1" spc="-10" dirty="0">
                <a:solidFill>
                  <a:srgbClr val="F4821F"/>
                </a:solidFill>
                <a:latin typeface="Roboto"/>
                <a:cs typeface="Roboto"/>
              </a:rPr>
              <a:t>#2</a:t>
            </a:r>
            <a:endParaRPr sz="1800">
              <a:latin typeface="Roboto"/>
              <a:cs typeface="Roboto"/>
            </a:endParaRPr>
          </a:p>
          <a:p>
            <a:pPr marL="12700" marR="5080">
              <a:lnSpc>
                <a:spcPct val="100000"/>
              </a:lnSpc>
              <a:spcBef>
                <a:spcPts val="20"/>
              </a:spcBef>
            </a:pPr>
            <a:r>
              <a:rPr sz="1200" b="1" spc="-5" dirty="0">
                <a:solidFill>
                  <a:srgbClr val="17469C"/>
                </a:solidFill>
                <a:latin typeface="Roboto"/>
                <a:cs typeface="Roboto"/>
              </a:rPr>
              <a:t>Sales </a:t>
            </a:r>
            <a:r>
              <a:rPr sz="1200" b="1" spc="-10" dirty="0">
                <a:solidFill>
                  <a:srgbClr val="17469C"/>
                </a:solidFill>
                <a:latin typeface="Roboto"/>
                <a:cs typeface="Roboto"/>
              </a:rPr>
              <a:t>Volume Increase  </a:t>
            </a:r>
            <a:r>
              <a:rPr sz="1100" spc="-10" dirty="0">
                <a:latin typeface="Roboto"/>
                <a:cs typeface="Roboto"/>
              </a:rPr>
              <a:t>Ranked by largest increase in  </a:t>
            </a:r>
            <a:r>
              <a:rPr sz="1100" spc="-5" dirty="0">
                <a:latin typeface="Roboto"/>
                <a:cs typeface="Roboto"/>
              </a:rPr>
              <a:t>percentage for closed </a:t>
            </a:r>
            <a:r>
              <a:rPr sz="1100" spc="-10" dirty="0">
                <a:latin typeface="Roboto"/>
                <a:cs typeface="Roboto"/>
              </a:rPr>
              <a:t>sales  volume from </a:t>
            </a:r>
            <a:r>
              <a:rPr sz="1100" spc="-5" dirty="0">
                <a:latin typeface="Roboto"/>
                <a:cs typeface="Roboto"/>
              </a:rPr>
              <a:t>2018 </a:t>
            </a:r>
            <a:r>
              <a:rPr sz="1100" spc="-10" dirty="0">
                <a:latin typeface="Roboto"/>
                <a:cs typeface="Roboto"/>
              </a:rPr>
              <a:t>to 2019</a:t>
            </a:r>
            <a:endParaRPr sz="1100">
              <a:latin typeface="Roboto"/>
              <a:cs typeface="Roboto"/>
            </a:endParaRPr>
          </a:p>
          <a:p>
            <a:pPr marL="12700">
              <a:lnSpc>
                <a:spcPct val="100000"/>
              </a:lnSpc>
              <a:spcBef>
                <a:spcPts val="459"/>
              </a:spcBef>
            </a:pPr>
            <a:r>
              <a:rPr sz="1800" b="1" spc="-10" dirty="0">
                <a:solidFill>
                  <a:srgbClr val="F4821F"/>
                </a:solidFill>
                <a:latin typeface="Roboto"/>
                <a:cs typeface="Roboto"/>
              </a:rPr>
              <a:t>#5</a:t>
            </a:r>
            <a:endParaRPr sz="1800">
              <a:latin typeface="Roboto"/>
              <a:cs typeface="Roboto"/>
            </a:endParaRPr>
          </a:p>
          <a:p>
            <a:pPr marL="12700" marR="88900">
              <a:lnSpc>
                <a:spcPct val="100000"/>
              </a:lnSpc>
              <a:spcBef>
                <a:spcPts val="20"/>
              </a:spcBef>
            </a:pPr>
            <a:r>
              <a:rPr sz="1200" b="1" spc="-10" dirty="0">
                <a:solidFill>
                  <a:srgbClr val="17469C"/>
                </a:solidFill>
                <a:latin typeface="Roboto"/>
                <a:cs typeface="Roboto"/>
              </a:rPr>
              <a:t>Transaction Sides  </a:t>
            </a:r>
            <a:r>
              <a:rPr sz="1100" spc="-10" dirty="0">
                <a:latin typeface="Roboto"/>
                <a:cs typeface="Roboto"/>
              </a:rPr>
              <a:t>Ranked by </a:t>
            </a:r>
            <a:r>
              <a:rPr sz="1100" spc="-5" dirty="0">
                <a:latin typeface="Roboto"/>
                <a:cs typeface="Roboto"/>
              </a:rPr>
              <a:t>2019 </a:t>
            </a:r>
            <a:r>
              <a:rPr sz="1100" spc="-10" dirty="0">
                <a:latin typeface="Roboto"/>
                <a:cs typeface="Roboto"/>
              </a:rPr>
              <a:t>transaction  sides</a:t>
            </a:r>
            <a:endParaRPr sz="1100">
              <a:latin typeface="Roboto"/>
              <a:cs typeface="Roboto"/>
            </a:endParaRPr>
          </a:p>
        </p:txBody>
      </p:sp>
      <p:sp>
        <p:nvSpPr>
          <p:cNvPr id="10" name="object 10"/>
          <p:cNvSpPr txBox="1"/>
          <p:nvPr/>
        </p:nvSpPr>
        <p:spPr>
          <a:xfrm>
            <a:off x="2538023" y="2848508"/>
            <a:ext cx="1842770" cy="821690"/>
          </a:xfrm>
          <a:prstGeom prst="rect">
            <a:avLst/>
          </a:prstGeom>
        </p:spPr>
        <p:txBody>
          <a:bodyPr vert="horz" wrap="square" lIns="0" tIns="12700" rIns="0" bIns="0" rtlCol="0">
            <a:spAutoFit/>
          </a:bodyPr>
          <a:lstStyle/>
          <a:p>
            <a:pPr marL="12700">
              <a:lnSpc>
                <a:spcPct val="100000"/>
              </a:lnSpc>
              <a:spcBef>
                <a:spcPts val="100"/>
              </a:spcBef>
            </a:pPr>
            <a:r>
              <a:rPr sz="1800" b="1" spc="-10" dirty="0">
                <a:solidFill>
                  <a:srgbClr val="F4821F"/>
                </a:solidFill>
                <a:latin typeface="Roboto"/>
                <a:cs typeface="Roboto"/>
              </a:rPr>
              <a:t>#3</a:t>
            </a:r>
            <a:endParaRPr sz="1800">
              <a:latin typeface="Roboto"/>
              <a:cs typeface="Roboto"/>
            </a:endParaRPr>
          </a:p>
          <a:p>
            <a:pPr marL="12700" marR="5080">
              <a:lnSpc>
                <a:spcPct val="100000"/>
              </a:lnSpc>
              <a:spcBef>
                <a:spcPts val="20"/>
              </a:spcBef>
            </a:pPr>
            <a:r>
              <a:rPr sz="1200" b="1" spc="-5" dirty="0">
                <a:solidFill>
                  <a:srgbClr val="17469C"/>
                </a:solidFill>
                <a:latin typeface="Roboto"/>
                <a:cs typeface="Roboto"/>
              </a:rPr>
              <a:t>Closed </a:t>
            </a:r>
            <a:r>
              <a:rPr sz="1200" b="1" spc="-10" dirty="0">
                <a:solidFill>
                  <a:srgbClr val="17469C"/>
                </a:solidFill>
                <a:latin typeface="Roboto"/>
                <a:cs typeface="Roboto"/>
              </a:rPr>
              <a:t>Transaction Sides  </a:t>
            </a:r>
            <a:r>
              <a:rPr sz="1100" spc="-10" dirty="0">
                <a:latin typeface="Roboto"/>
                <a:cs typeface="Roboto"/>
              </a:rPr>
              <a:t>Ranked by </a:t>
            </a:r>
            <a:r>
              <a:rPr sz="1100" spc="-5" dirty="0">
                <a:latin typeface="Roboto"/>
                <a:cs typeface="Roboto"/>
              </a:rPr>
              <a:t>closed </a:t>
            </a:r>
            <a:r>
              <a:rPr sz="1100" spc="-10" dirty="0">
                <a:latin typeface="Roboto"/>
                <a:cs typeface="Roboto"/>
              </a:rPr>
              <a:t>transaction  </a:t>
            </a:r>
            <a:r>
              <a:rPr sz="1100" spc="-5" dirty="0">
                <a:latin typeface="Roboto"/>
                <a:cs typeface="Roboto"/>
              </a:rPr>
              <a:t>sides for</a:t>
            </a:r>
            <a:r>
              <a:rPr sz="1100" spc="-15" dirty="0">
                <a:latin typeface="Roboto"/>
                <a:cs typeface="Roboto"/>
              </a:rPr>
              <a:t> </a:t>
            </a:r>
            <a:r>
              <a:rPr sz="1100" spc="-10" dirty="0">
                <a:latin typeface="Roboto"/>
                <a:cs typeface="Roboto"/>
              </a:rPr>
              <a:t>2019</a:t>
            </a:r>
            <a:endParaRPr sz="1100">
              <a:latin typeface="Roboto"/>
              <a:cs typeface="Roboto"/>
            </a:endParaRPr>
          </a:p>
        </p:txBody>
      </p:sp>
      <p:sp>
        <p:nvSpPr>
          <p:cNvPr id="11" name="object 11"/>
          <p:cNvSpPr txBox="1"/>
          <p:nvPr/>
        </p:nvSpPr>
        <p:spPr>
          <a:xfrm>
            <a:off x="300750" y="2848508"/>
            <a:ext cx="1964689" cy="1827530"/>
          </a:xfrm>
          <a:prstGeom prst="rect">
            <a:avLst/>
          </a:prstGeom>
        </p:spPr>
        <p:txBody>
          <a:bodyPr vert="horz" wrap="square" lIns="0" tIns="12700" rIns="0" bIns="0" rtlCol="0">
            <a:spAutoFit/>
          </a:bodyPr>
          <a:lstStyle/>
          <a:p>
            <a:pPr marL="12700">
              <a:lnSpc>
                <a:spcPct val="100000"/>
              </a:lnSpc>
              <a:spcBef>
                <a:spcPts val="100"/>
              </a:spcBef>
            </a:pPr>
            <a:r>
              <a:rPr sz="1800" b="1" spc="-10" dirty="0">
                <a:solidFill>
                  <a:srgbClr val="F4821F"/>
                </a:solidFill>
                <a:latin typeface="Roboto"/>
                <a:cs typeface="Roboto"/>
              </a:rPr>
              <a:t>#2</a:t>
            </a:r>
            <a:endParaRPr sz="1800">
              <a:latin typeface="Roboto"/>
              <a:cs typeface="Roboto"/>
            </a:endParaRPr>
          </a:p>
          <a:p>
            <a:pPr marL="12700">
              <a:lnSpc>
                <a:spcPct val="100000"/>
              </a:lnSpc>
              <a:spcBef>
                <a:spcPts val="20"/>
              </a:spcBef>
            </a:pPr>
            <a:r>
              <a:rPr sz="1200" b="1" spc="-45" dirty="0">
                <a:solidFill>
                  <a:srgbClr val="17469C"/>
                </a:solidFill>
                <a:latin typeface="Roboto"/>
                <a:cs typeface="Roboto"/>
              </a:rPr>
              <a:t>Top </a:t>
            </a:r>
            <a:r>
              <a:rPr sz="1200" b="1" spc="-10" dirty="0">
                <a:solidFill>
                  <a:srgbClr val="17469C"/>
                </a:solidFill>
                <a:latin typeface="Roboto"/>
                <a:cs typeface="Roboto"/>
              </a:rPr>
              <a:t>Movers:</a:t>
            </a:r>
            <a:r>
              <a:rPr sz="1200" b="1" spc="25" dirty="0">
                <a:solidFill>
                  <a:srgbClr val="17469C"/>
                </a:solidFill>
                <a:latin typeface="Roboto"/>
                <a:cs typeface="Roboto"/>
              </a:rPr>
              <a:t> </a:t>
            </a:r>
            <a:r>
              <a:rPr sz="1200" b="1" spc="-10" dirty="0">
                <a:solidFill>
                  <a:srgbClr val="17469C"/>
                </a:solidFill>
                <a:latin typeface="Roboto"/>
                <a:cs typeface="Roboto"/>
              </a:rPr>
              <a:t>Volume</a:t>
            </a:r>
            <a:endParaRPr sz="1200">
              <a:latin typeface="Roboto"/>
              <a:cs typeface="Roboto"/>
            </a:endParaRPr>
          </a:p>
          <a:p>
            <a:pPr marL="12700" marR="5080">
              <a:lnSpc>
                <a:spcPct val="100000"/>
              </a:lnSpc>
              <a:spcBef>
                <a:spcPts val="5"/>
              </a:spcBef>
            </a:pPr>
            <a:r>
              <a:rPr sz="1100" spc="-10" dirty="0">
                <a:latin typeface="Roboto"/>
                <a:cs typeface="Roboto"/>
              </a:rPr>
              <a:t>Ranked by largest increase in  </a:t>
            </a:r>
            <a:r>
              <a:rPr sz="1100" spc="-5" dirty="0">
                <a:latin typeface="Roboto"/>
                <a:cs typeface="Roboto"/>
              </a:rPr>
              <a:t>closed sales </a:t>
            </a:r>
            <a:r>
              <a:rPr sz="1100" spc="-10" dirty="0">
                <a:latin typeface="Roboto"/>
                <a:cs typeface="Roboto"/>
              </a:rPr>
              <a:t>volume from 2018  to 2019</a:t>
            </a:r>
            <a:endParaRPr sz="1100">
              <a:latin typeface="Roboto"/>
              <a:cs typeface="Roboto"/>
            </a:endParaRPr>
          </a:p>
          <a:p>
            <a:pPr marL="12700">
              <a:lnSpc>
                <a:spcPct val="100000"/>
              </a:lnSpc>
              <a:spcBef>
                <a:spcPts val="334"/>
              </a:spcBef>
            </a:pPr>
            <a:r>
              <a:rPr sz="1800" b="1" spc="-10" dirty="0">
                <a:solidFill>
                  <a:srgbClr val="F4821F"/>
                </a:solidFill>
                <a:latin typeface="Roboto"/>
                <a:cs typeface="Roboto"/>
              </a:rPr>
              <a:t>#4</a:t>
            </a:r>
            <a:endParaRPr sz="1800">
              <a:latin typeface="Roboto"/>
              <a:cs typeface="Roboto"/>
            </a:endParaRPr>
          </a:p>
          <a:p>
            <a:pPr marL="12700" marR="10160">
              <a:lnSpc>
                <a:spcPct val="100000"/>
              </a:lnSpc>
              <a:spcBef>
                <a:spcPts val="20"/>
              </a:spcBef>
            </a:pPr>
            <a:r>
              <a:rPr sz="1200" b="1" spc="-5" dirty="0">
                <a:solidFill>
                  <a:srgbClr val="17469C"/>
                </a:solidFill>
                <a:latin typeface="Roboto"/>
                <a:cs typeface="Roboto"/>
              </a:rPr>
              <a:t>Closed Sales </a:t>
            </a:r>
            <a:r>
              <a:rPr sz="1200" b="1" spc="-10" dirty="0">
                <a:solidFill>
                  <a:srgbClr val="17469C"/>
                </a:solidFill>
                <a:latin typeface="Roboto"/>
                <a:cs typeface="Roboto"/>
              </a:rPr>
              <a:t>Volume  </a:t>
            </a:r>
            <a:r>
              <a:rPr sz="1100" spc="-10" dirty="0">
                <a:latin typeface="Roboto"/>
                <a:cs typeface="Roboto"/>
              </a:rPr>
              <a:t>Ranked by </a:t>
            </a:r>
            <a:r>
              <a:rPr sz="1100" spc="-5" dirty="0">
                <a:latin typeface="Roboto"/>
                <a:cs typeface="Roboto"/>
              </a:rPr>
              <a:t>closed sales </a:t>
            </a:r>
            <a:r>
              <a:rPr sz="1100" spc="-10" dirty="0">
                <a:latin typeface="Roboto"/>
                <a:cs typeface="Roboto"/>
              </a:rPr>
              <a:t>volume  </a:t>
            </a:r>
            <a:r>
              <a:rPr sz="1100" spc="-5" dirty="0">
                <a:latin typeface="Roboto"/>
                <a:cs typeface="Roboto"/>
              </a:rPr>
              <a:t>for</a:t>
            </a:r>
            <a:r>
              <a:rPr sz="1100" spc="-10" dirty="0">
                <a:latin typeface="Roboto"/>
                <a:cs typeface="Roboto"/>
              </a:rPr>
              <a:t> 2019</a:t>
            </a:r>
            <a:endParaRPr sz="1100">
              <a:latin typeface="Roboto"/>
              <a:cs typeface="Roboto"/>
            </a:endParaRPr>
          </a:p>
        </p:txBody>
      </p:sp>
      <p:sp>
        <p:nvSpPr>
          <p:cNvPr id="12" name="object 12"/>
          <p:cNvSpPr txBox="1"/>
          <p:nvPr/>
        </p:nvSpPr>
        <p:spPr>
          <a:xfrm>
            <a:off x="7012564" y="2848508"/>
            <a:ext cx="1861820" cy="821690"/>
          </a:xfrm>
          <a:prstGeom prst="rect">
            <a:avLst/>
          </a:prstGeom>
        </p:spPr>
        <p:txBody>
          <a:bodyPr vert="horz" wrap="square" lIns="0" tIns="12700" rIns="0" bIns="0" rtlCol="0">
            <a:spAutoFit/>
          </a:bodyPr>
          <a:lstStyle/>
          <a:p>
            <a:pPr marL="12700">
              <a:lnSpc>
                <a:spcPct val="100000"/>
              </a:lnSpc>
              <a:spcBef>
                <a:spcPts val="100"/>
              </a:spcBef>
            </a:pPr>
            <a:r>
              <a:rPr sz="1800" b="1" spc="-10" dirty="0">
                <a:solidFill>
                  <a:srgbClr val="F4821F"/>
                </a:solidFill>
                <a:latin typeface="Roboto"/>
                <a:cs typeface="Roboto"/>
              </a:rPr>
              <a:t>#7</a:t>
            </a:r>
            <a:endParaRPr sz="1800">
              <a:latin typeface="Roboto"/>
              <a:cs typeface="Roboto"/>
            </a:endParaRPr>
          </a:p>
          <a:p>
            <a:pPr marL="12700">
              <a:lnSpc>
                <a:spcPct val="100000"/>
              </a:lnSpc>
              <a:spcBef>
                <a:spcPts val="20"/>
              </a:spcBef>
            </a:pPr>
            <a:r>
              <a:rPr sz="1200" b="1" spc="-5" dirty="0">
                <a:solidFill>
                  <a:srgbClr val="17469C"/>
                </a:solidFill>
                <a:latin typeface="Roboto"/>
                <a:cs typeface="Roboto"/>
              </a:rPr>
              <a:t>Sales</a:t>
            </a:r>
            <a:r>
              <a:rPr sz="1200" b="1" spc="-10" dirty="0">
                <a:solidFill>
                  <a:srgbClr val="17469C"/>
                </a:solidFill>
                <a:latin typeface="Roboto"/>
                <a:cs typeface="Roboto"/>
              </a:rPr>
              <a:t> Volume</a:t>
            </a:r>
            <a:endParaRPr sz="1200">
              <a:latin typeface="Roboto"/>
              <a:cs typeface="Roboto"/>
            </a:endParaRPr>
          </a:p>
          <a:p>
            <a:pPr marL="12700" marR="5080">
              <a:lnSpc>
                <a:spcPct val="100000"/>
              </a:lnSpc>
              <a:spcBef>
                <a:spcPts val="5"/>
              </a:spcBef>
            </a:pPr>
            <a:r>
              <a:rPr sz="1100" spc="-10" dirty="0">
                <a:latin typeface="Roboto"/>
                <a:cs typeface="Roboto"/>
              </a:rPr>
              <a:t>Ranked by </a:t>
            </a:r>
            <a:r>
              <a:rPr sz="1100" spc="-5" dirty="0">
                <a:latin typeface="Roboto"/>
                <a:cs typeface="Roboto"/>
              </a:rPr>
              <a:t>2019 sales </a:t>
            </a:r>
            <a:r>
              <a:rPr sz="1100" spc="-10" dirty="0">
                <a:latin typeface="Roboto"/>
                <a:cs typeface="Roboto"/>
              </a:rPr>
              <a:t>volume  (ranked </a:t>
            </a:r>
            <a:r>
              <a:rPr sz="1100" spc="-5" dirty="0">
                <a:latin typeface="Roboto"/>
                <a:cs typeface="Roboto"/>
              </a:rPr>
              <a:t>#13 in</a:t>
            </a:r>
            <a:r>
              <a:rPr sz="1100" spc="-10" dirty="0">
                <a:latin typeface="Roboto"/>
                <a:cs typeface="Roboto"/>
              </a:rPr>
              <a:t> 2018)</a:t>
            </a:r>
            <a:endParaRPr sz="1100">
              <a:latin typeface="Roboto"/>
              <a:cs typeface="Roboto"/>
            </a:endParaRPr>
          </a:p>
        </p:txBody>
      </p:sp>
      <p:sp>
        <p:nvSpPr>
          <p:cNvPr id="13" name="object 13"/>
          <p:cNvSpPr txBox="1"/>
          <p:nvPr/>
        </p:nvSpPr>
        <p:spPr>
          <a:xfrm>
            <a:off x="2538023" y="3854308"/>
            <a:ext cx="1913889" cy="821690"/>
          </a:xfrm>
          <a:prstGeom prst="rect">
            <a:avLst/>
          </a:prstGeom>
        </p:spPr>
        <p:txBody>
          <a:bodyPr vert="horz" wrap="square" lIns="0" tIns="12700" rIns="0" bIns="0" rtlCol="0">
            <a:spAutoFit/>
          </a:bodyPr>
          <a:lstStyle/>
          <a:p>
            <a:pPr marL="12700">
              <a:lnSpc>
                <a:spcPct val="100000"/>
              </a:lnSpc>
              <a:spcBef>
                <a:spcPts val="100"/>
              </a:spcBef>
            </a:pPr>
            <a:r>
              <a:rPr sz="1800" b="1" spc="-10" dirty="0">
                <a:solidFill>
                  <a:srgbClr val="F4821F"/>
                </a:solidFill>
                <a:latin typeface="Roboto"/>
                <a:cs typeface="Roboto"/>
              </a:rPr>
              <a:t>#4</a:t>
            </a:r>
            <a:endParaRPr sz="1800">
              <a:latin typeface="Roboto"/>
              <a:cs typeface="Roboto"/>
            </a:endParaRPr>
          </a:p>
          <a:p>
            <a:pPr marL="12700" marR="5080">
              <a:lnSpc>
                <a:spcPct val="100000"/>
              </a:lnSpc>
              <a:spcBef>
                <a:spcPts val="20"/>
              </a:spcBef>
            </a:pPr>
            <a:r>
              <a:rPr sz="1200" b="1" spc="-5" dirty="0">
                <a:solidFill>
                  <a:srgbClr val="17469C"/>
                </a:solidFill>
                <a:latin typeface="Roboto"/>
                <a:cs typeface="Roboto"/>
              </a:rPr>
              <a:t>The </a:t>
            </a:r>
            <a:r>
              <a:rPr sz="1200" b="1" spc="-10" dirty="0">
                <a:solidFill>
                  <a:srgbClr val="17469C"/>
                </a:solidFill>
                <a:latin typeface="Roboto"/>
                <a:cs typeface="Roboto"/>
              </a:rPr>
              <a:t>Billionaires’ Club  </a:t>
            </a:r>
            <a:r>
              <a:rPr sz="1100" spc="-10" dirty="0">
                <a:latin typeface="Roboto"/>
                <a:cs typeface="Roboto"/>
              </a:rPr>
              <a:t>Ranked by </a:t>
            </a:r>
            <a:r>
              <a:rPr sz="1100" spc="-5" dirty="0">
                <a:latin typeface="Roboto"/>
                <a:cs typeface="Roboto"/>
              </a:rPr>
              <a:t>at least $1 billion </a:t>
            </a:r>
            <a:r>
              <a:rPr sz="1100" spc="-10" dirty="0">
                <a:latin typeface="Roboto"/>
                <a:cs typeface="Roboto"/>
              </a:rPr>
              <a:t>of  </a:t>
            </a:r>
            <a:r>
              <a:rPr sz="1100" spc="-5" dirty="0">
                <a:latin typeface="Roboto"/>
                <a:cs typeface="Roboto"/>
              </a:rPr>
              <a:t>closed sales </a:t>
            </a:r>
            <a:r>
              <a:rPr sz="1100" spc="-10" dirty="0">
                <a:latin typeface="Roboto"/>
                <a:cs typeface="Roboto"/>
              </a:rPr>
              <a:t>volume </a:t>
            </a:r>
            <a:r>
              <a:rPr sz="1100" spc="-5" dirty="0">
                <a:latin typeface="Roboto"/>
                <a:cs typeface="Roboto"/>
              </a:rPr>
              <a:t>in</a:t>
            </a:r>
            <a:r>
              <a:rPr sz="1100" spc="-25" dirty="0">
                <a:latin typeface="Roboto"/>
                <a:cs typeface="Roboto"/>
              </a:rPr>
              <a:t> </a:t>
            </a:r>
            <a:r>
              <a:rPr sz="1100" spc="-10" dirty="0">
                <a:latin typeface="Roboto"/>
                <a:cs typeface="Roboto"/>
              </a:rPr>
              <a:t>2019</a:t>
            </a:r>
            <a:endParaRPr sz="1100">
              <a:latin typeface="Roboto"/>
              <a:cs typeface="Roboto"/>
            </a:endParaRPr>
          </a:p>
        </p:txBody>
      </p:sp>
      <p:sp>
        <p:nvSpPr>
          <p:cNvPr id="14" name="object 14"/>
          <p:cNvSpPr/>
          <p:nvPr/>
        </p:nvSpPr>
        <p:spPr>
          <a:xfrm>
            <a:off x="4650515" y="1774921"/>
            <a:ext cx="0" cy="3089275"/>
          </a:xfrm>
          <a:custGeom>
            <a:avLst/>
            <a:gdLst/>
            <a:ahLst/>
            <a:cxnLst/>
            <a:rect l="l" t="t" r="r" b="b"/>
            <a:pathLst>
              <a:path h="3089275">
                <a:moveTo>
                  <a:pt x="0" y="0"/>
                </a:moveTo>
                <a:lnTo>
                  <a:pt x="0" y="3089093"/>
                </a:lnTo>
              </a:path>
            </a:pathLst>
          </a:custGeom>
          <a:ln w="9524">
            <a:solidFill>
              <a:srgbClr val="000000"/>
            </a:solidFill>
          </a:ln>
        </p:spPr>
        <p:txBody>
          <a:bodyPr wrap="square" lIns="0" tIns="0" rIns="0" bIns="0" rtlCol="0"/>
          <a:lstStyle/>
          <a:p>
            <a:endParaRPr/>
          </a:p>
        </p:txBody>
      </p:sp>
      <p:grpSp>
        <p:nvGrpSpPr>
          <p:cNvPr id="15" name="object 15"/>
          <p:cNvGrpSpPr/>
          <p:nvPr/>
        </p:nvGrpSpPr>
        <p:grpSpPr>
          <a:xfrm>
            <a:off x="6472974" y="1248015"/>
            <a:ext cx="614045" cy="614045"/>
            <a:chOff x="6472974" y="1248015"/>
            <a:chExt cx="614045" cy="614045"/>
          </a:xfrm>
        </p:grpSpPr>
        <p:sp>
          <p:nvSpPr>
            <p:cNvPr id="16" name="object 16"/>
            <p:cNvSpPr/>
            <p:nvPr/>
          </p:nvSpPr>
          <p:spPr>
            <a:xfrm>
              <a:off x="6475286" y="1252847"/>
              <a:ext cx="603898" cy="603933"/>
            </a:xfrm>
            <a:prstGeom prst="rect">
              <a:avLst/>
            </a:prstGeom>
            <a:blipFill>
              <a:blip r:embed="rId5" cstate="print"/>
              <a:stretch>
                <a:fillRect/>
              </a:stretch>
            </a:blipFill>
          </p:spPr>
          <p:txBody>
            <a:bodyPr wrap="square" lIns="0" tIns="0" rIns="0" bIns="0" rtlCol="0"/>
            <a:lstStyle/>
            <a:p>
              <a:endParaRPr/>
            </a:p>
          </p:txBody>
        </p:sp>
        <p:sp>
          <p:nvSpPr>
            <p:cNvPr id="17" name="object 17"/>
            <p:cNvSpPr/>
            <p:nvPr/>
          </p:nvSpPr>
          <p:spPr>
            <a:xfrm>
              <a:off x="6477736" y="1252777"/>
              <a:ext cx="604520" cy="604520"/>
            </a:xfrm>
            <a:custGeom>
              <a:avLst/>
              <a:gdLst/>
              <a:ahLst/>
              <a:cxnLst/>
              <a:rect l="l" t="t" r="r" b="b"/>
              <a:pathLst>
                <a:path w="604520" h="604519">
                  <a:moveTo>
                    <a:pt x="0" y="301949"/>
                  </a:moveTo>
                  <a:lnTo>
                    <a:pt x="3951" y="252971"/>
                  </a:lnTo>
                  <a:lnTo>
                    <a:pt x="15392" y="206509"/>
                  </a:lnTo>
                  <a:lnTo>
                    <a:pt x="33700" y="163186"/>
                  </a:lnTo>
                  <a:lnTo>
                    <a:pt x="58255" y="123621"/>
                  </a:lnTo>
                  <a:lnTo>
                    <a:pt x="88434" y="88438"/>
                  </a:lnTo>
                  <a:lnTo>
                    <a:pt x="123616" y="58258"/>
                  </a:lnTo>
                  <a:lnTo>
                    <a:pt x="163180" y="33703"/>
                  </a:lnTo>
                  <a:lnTo>
                    <a:pt x="206505" y="15393"/>
                  </a:lnTo>
                  <a:lnTo>
                    <a:pt x="252968" y="3952"/>
                  </a:lnTo>
                  <a:lnTo>
                    <a:pt x="301949" y="0"/>
                  </a:lnTo>
                  <a:lnTo>
                    <a:pt x="349466" y="3761"/>
                  </a:lnTo>
                  <a:lnTo>
                    <a:pt x="395385" y="14822"/>
                  </a:lnTo>
                  <a:lnTo>
                    <a:pt x="438896" y="32845"/>
                  </a:lnTo>
                  <a:lnTo>
                    <a:pt x="479188" y="57497"/>
                  </a:lnTo>
                  <a:lnTo>
                    <a:pt x="515448" y="88439"/>
                  </a:lnTo>
                  <a:lnTo>
                    <a:pt x="546391" y="124700"/>
                  </a:lnTo>
                  <a:lnTo>
                    <a:pt x="571045" y="164993"/>
                  </a:lnTo>
                  <a:lnTo>
                    <a:pt x="589072" y="208506"/>
                  </a:lnTo>
                  <a:lnTo>
                    <a:pt x="600135" y="254428"/>
                  </a:lnTo>
                  <a:lnTo>
                    <a:pt x="603898" y="301949"/>
                  </a:lnTo>
                  <a:lnTo>
                    <a:pt x="599946" y="350927"/>
                  </a:lnTo>
                  <a:lnTo>
                    <a:pt x="588504" y="397388"/>
                  </a:lnTo>
                  <a:lnTo>
                    <a:pt x="570193" y="440712"/>
                  </a:lnTo>
                  <a:lnTo>
                    <a:pt x="545636" y="480276"/>
                  </a:lnTo>
                  <a:lnTo>
                    <a:pt x="515455" y="515459"/>
                  </a:lnTo>
                  <a:lnTo>
                    <a:pt x="480271" y="545640"/>
                  </a:lnTo>
                  <a:lnTo>
                    <a:pt x="440707" y="570195"/>
                  </a:lnTo>
                  <a:lnTo>
                    <a:pt x="397383" y="588505"/>
                  </a:lnTo>
                  <a:lnTo>
                    <a:pt x="350924" y="599946"/>
                  </a:lnTo>
                  <a:lnTo>
                    <a:pt x="301949" y="603898"/>
                  </a:lnTo>
                  <a:lnTo>
                    <a:pt x="252968" y="599946"/>
                  </a:lnTo>
                  <a:lnTo>
                    <a:pt x="206505" y="588505"/>
                  </a:lnTo>
                  <a:lnTo>
                    <a:pt x="163180" y="570195"/>
                  </a:lnTo>
                  <a:lnTo>
                    <a:pt x="123616" y="545640"/>
                  </a:lnTo>
                  <a:lnTo>
                    <a:pt x="88434" y="515459"/>
                  </a:lnTo>
                  <a:lnTo>
                    <a:pt x="58255" y="480276"/>
                  </a:lnTo>
                  <a:lnTo>
                    <a:pt x="33700" y="440712"/>
                  </a:lnTo>
                  <a:lnTo>
                    <a:pt x="15392" y="397388"/>
                  </a:lnTo>
                  <a:lnTo>
                    <a:pt x="3951" y="350927"/>
                  </a:lnTo>
                  <a:lnTo>
                    <a:pt x="0" y="301949"/>
                  </a:lnTo>
                  <a:close/>
                </a:path>
              </a:pathLst>
            </a:custGeom>
            <a:ln w="9524">
              <a:solidFill>
                <a:srgbClr val="000000"/>
              </a:solidFill>
            </a:ln>
          </p:spPr>
          <p:txBody>
            <a:bodyPr wrap="square" lIns="0" tIns="0" rIns="0" bIns="0" rtlCol="0"/>
            <a:lstStyle/>
            <a:p>
              <a:endParaRPr/>
            </a:p>
          </p:txBody>
        </p:sp>
      </p:gr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355144" y="4676890"/>
            <a:ext cx="1574771" cy="327549"/>
          </a:xfrm>
          <a:prstGeom prst="rect">
            <a:avLst/>
          </a:prstGeom>
          <a:blipFill>
            <a:blip r:embed="rId2" cstate="print"/>
            <a:stretch>
              <a:fillRect/>
            </a:stretch>
          </a:blipFill>
        </p:spPr>
        <p:txBody>
          <a:bodyPr wrap="square" lIns="0" tIns="0" rIns="0" bIns="0" rtlCol="0"/>
          <a:lstStyle/>
          <a:p>
            <a:endParaRPr/>
          </a:p>
        </p:txBody>
      </p:sp>
      <p:grpSp>
        <p:nvGrpSpPr>
          <p:cNvPr id="3" name="object 3"/>
          <p:cNvGrpSpPr/>
          <p:nvPr/>
        </p:nvGrpSpPr>
        <p:grpSpPr>
          <a:xfrm>
            <a:off x="1052027" y="1846071"/>
            <a:ext cx="5133975" cy="2569210"/>
            <a:chOff x="1052027" y="1846071"/>
            <a:chExt cx="5133975" cy="2569210"/>
          </a:xfrm>
        </p:grpSpPr>
        <p:sp>
          <p:nvSpPr>
            <p:cNvPr id="4" name="object 4"/>
            <p:cNvSpPr/>
            <p:nvPr/>
          </p:nvSpPr>
          <p:spPr>
            <a:xfrm>
              <a:off x="1052027" y="1846071"/>
              <a:ext cx="5133770" cy="2568798"/>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2278358" y="1998695"/>
              <a:ext cx="2565894" cy="911998"/>
            </a:xfrm>
            <a:prstGeom prst="rect">
              <a:avLst/>
            </a:prstGeom>
            <a:blipFill>
              <a:blip r:embed="rId4" cstate="print"/>
              <a:stretch>
                <a:fillRect/>
              </a:stretch>
            </a:blipFill>
          </p:spPr>
          <p:txBody>
            <a:bodyPr wrap="square" lIns="0" tIns="0" rIns="0" bIns="0" rtlCol="0"/>
            <a:lstStyle/>
            <a:p>
              <a:endParaRPr/>
            </a:p>
          </p:txBody>
        </p:sp>
        <p:sp>
          <p:nvSpPr>
            <p:cNvPr id="6" name="object 6"/>
            <p:cNvSpPr/>
            <p:nvPr/>
          </p:nvSpPr>
          <p:spPr>
            <a:xfrm>
              <a:off x="2411707" y="2112988"/>
              <a:ext cx="2299335" cy="645795"/>
            </a:xfrm>
            <a:custGeom>
              <a:avLst/>
              <a:gdLst/>
              <a:ahLst/>
              <a:cxnLst/>
              <a:rect l="l" t="t" r="r" b="b"/>
              <a:pathLst>
                <a:path w="2299335" h="645794">
                  <a:moveTo>
                    <a:pt x="2235007" y="645306"/>
                  </a:moveTo>
                  <a:lnTo>
                    <a:pt x="64194" y="645306"/>
                  </a:lnTo>
                  <a:lnTo>
                    <a:pt x="39206" y="640260"/>
                  </a:lnTo>
                  <a:lnTo>
                    <a:pt x="18801" y="626499"/>
                  </a:lnTo>
                  <a:lnTo>
                    <a:pt x="5044" y="606092"/>
                  </a:lnTo>
                  <a:lnTo>
                    <a:pt x="0" y="581106"/>
                  </a:lnTo>
                  <a:lnTo>
                    <a:pt x="0" y="64194"/>
                  </a:lnTo>
                  <a:lnTo>
                    <a:pt x="5044" y="39207"/>
                  </a:lnTo>
                  <a:lnTo>
                    <a:pt x="18801" y="18802"/>
                  </a:lnTo>
                  <a:lnTo>
                    <a:pt x="39206" y="5044"/>
                  </a:lnTo>
                  <a:lnTo>
                    <a:pt x="64194" y="0"/>
                  </a:lnTo>
                  <a:lnTo>
                    <a:pt x="2235007" y="0"/>
                  </a:lnTo>
                  <a:lnTo>
                    <a:pt x="2280382" y="18802"/>
                  </a:lnTo>
                  <a:lnTo>
                    <a:pt x="2299182" y="64194"/>
                  </a:lnTo>
                  <a:lnTo>
                    <a:pt x="2299182" y="581106"/>
                  </a:lnTo>
                  <a:lnTo>
                    <a:pt x="2294140" y="606092"/>
                  </a:lnTo>
                  <a:lnTo>
                    <a:pt x="2280389" y="626499"/>
                  </a:lnTo>
                  <a:lnTo>
                    <a:pt x="2259990" y="640260"/>
                  </a:lnTo>
                  <a:lnTo>
                    <a:pt x="2235007" y="645306"/>
                  </a:lnTo>
                  <a:close/>
                </a:path>
              </a:pathLst>
            </a:custGeom>
            <a:solidFill>
              <a:srgbClr val="EDEDED"/>
            </a:solidFill>
          </p:spPr>
          <p:txBody>
            <a:bodyPr wrap="square" lIns="0" tIns="0" rIns="0" bIns="0" rtlCol="0"/>
            <a:lstStyle/>
            <a:p>
              <a:endParaRPr/>
            </a:p>
          </p:txBody>
        </p:sp>
        <p:sp>
          <p:nvSpPr>
            <p:cNvPr id="7" name="object 7"/>
            <p:cNvSpPr/>
            <p:nvPr/>
          </p:nvSpPr>
          <p:spPr>
            <a:xfrm>
              <a:off x="2411707" y="2112988"/>
              <a:ext cx="2299335" cy="645795"/>
            </a:xfrm>
            <a:custGeom>
              <a:avLst/>
              <a:gdLst/>
              <a:ahLst/>
              <a:cxnLst/>
              <a:rect l="l" t="t" r="r" b="b"/>
              <a:pathLst>
                <a:path w="2299335" h="645794">
                  <a:moveTo>
                    <a:pt x="0" y="64194"/>
                  </a:moveTo>
                  <a:lnTo>
                    <a:pt x="5044" y="39207"/>
                  </a:lnTo>
                  <a:lnTo>
                    <a:pt x="18801" y="18802"/>
                  </a:lnTo>
                  <a:lnTo>
                    <a:pt x="39206" y="5044"/>
                  </a:lnTo>
                  <a:lnTo>
                    <a:pt x="64194" y="0"/>
                  </a:lnTo>
                  <a:lnTo>
                    <a:pt x="2235007" y="0"/>
                  </a:lnTo>
                  <a:lnTo>
                    <a:pt x="2280382" y="18802"/>
                  </a:lnTo>
                  <a:lnTo>
                    <a:pt x="2299182" y="64194"/>
                  </a:lnTo>
                  <a:lnTo>
                    <a:pt x="2299182" y="581106"/>
                  </a:lnTo>
                  <a:lnTo>
                    <a:pt x="2294140" y="606092"/>
                  </a:lnTo>
                  <a:lnTo>
                    <a:pt x="2280389" y="626499"/>
                  </a:lnTo>
                  <a:lnTo>
                    <a:pt x="2259990" y="640260"/>
                  </a:lnTo>
                  <a:lnTo>
                    <a:pt x="2235007" y="645306"/>
                  </a:lnTo>
                  <a:lnTo>
                    <a:pt x="64194" y="645306"/>
                  </a:lnTo>
                  <a:lnTo>
                    <a:pt x="39206" y="640260"/>
                  </a:lnTo>
                  <a:lnTo>
                    <a:pt x="18801" y="626499"/>
                  </a:lnTo>
                  <a:lnTo>
                    <a:pt x="5044" y="606092"/>
                  </a:lnTo>
                  <a:lnTo>
                    <a:pt x="0" y="581106"/>
                  </a:lnTo>
                  <a:lnTo>
                    <a:pt x="0" y="64194"/>
                  </a:lnTo>
                  <a:close/>
                </a:path>
              </a:pathLst>
            </a:custGeom>
            <a:ln w="9524">
              <a:solidFill>
                <a:srgbClr val="FFFFFF"/>
              </a:solidFill>
            </a:ln>
          </p:spPr>
          <p:txBody>
            <a:bodyPr wrap="square" lIns="0" tIns="0" rIns="0" bIns="0" rtlCol="0"/>
            <a:lstStyle/>
            <a:p>
              <a:endParaRPr/>
            </a:p>
          </p:txBody>
        </p:sp>
      </p:grpSp>
      <p:sp>
        <p:nvSpPr>
          <p:cNvPr id="8" name="object 8"/>
          <p:cNvSpPr txBox="1">
            <a:spLocks noGrp="1"/>
          </p:cNvSpPr>
          <p:nvPr>
            <p:ph type="title"/>
          </p:nvPr>
        </p:nvSpPr>
        <p:spPr>
          <a:xfrm>
            <a:off x="350320" y="363084"/>
            <a:ext cx="4634865" cy="330200"/>
          </a:xfrm>
          <a:prstGeom prst="rect">
            <a:avLst/>
          </a:prstGeom>
        </p:spPr>
        <p:txBody>
          <a:bodyPr vert="horz" wrap="square" lIns="0" tIns="12700" rIns="0" bIns="0" rtlCol="0">
            <a:spAutoFit/>
          </a:bodyPr>
          <a:lstStyle/>
          <a:p>
            <a:pPr marL="12700">
              <a:lnSpc>
                <a:spcPct val="100000"/>
              </a:lnSpc>
              <a:spcBef>
                <a:spcPts val="100"/>
              </a:spcBef>
            </a:pPr>
            <a:r>
              <a:rPr sz="2000" b="0" spc="-10" dirty="0">
                <a:solidFill>
                  <a:srgbClr val="000000"/>
                </a:solidFill>
                <a:latin typeface="Roboto Bk"/>
                <a:cs typeface="Roboto Bk"/>
              </a:rPr>
              <a:t>Phenomenal </a:t>
            </a:r>
            <a:r>
              <a:rPr sz="2000" b="0" spc="-5" dirty="0">
                <a:solidFill>
                  <a:srgbClr val="000000"/>
                </a:solidFill>
                <a:latin typeface="Roboto Bk"/>
                <a:cs typeface="Roboto Bk"/>
              </a:rPr>
              <a:t>Agent and </a:t>
            </a:r>
            <a:r>
              <a:rPr sz="2000" b="0" spc="-10" dirty="0">
                <a:solidFill>
                  <a:srgbClr val="000000"/>
                </a:solidFill>
                <a:latin typeface="Roboto Bk"/>
                <a:cs typeface="Roboto Bk"/>
              </a:rPr>
              <a:t>Revenue </a:t>
            </a:r>
            <a:r>
              <a:rPr sz="2000" b="0" spc="-15" dirty="0">
                <a:solidFill>
                  <a:srgbClr val="000000"/>
                </a:solidFill>
                <a:latin typeface="Roboto Bk"/>
                <a:cs typeface="Roboto Bk"/>
              </a:rPr>
              <a:t>Growth</a:t>
            </a:r>
            <a:endParaRPr sz="2000">
              <a:latin typeface="Roboto Bk"/>
              <a:cs typeface="Roboto Bk"/>
            </a:endParaRPr>
          </a:p>
        </p:txBody>
      </p:sp>
      <p:sp>
        <p:nvSpPr>
          <p:cNvPr id="9" name="object 9"/>
          <p:cNvSpPr txBox="1"/>
          <p:nvPr/>
        </p:nvSpPr>
        <p:spPr>
          <a:xfrm>
            <a:off x="350857" y="741341"/>
            <a:ext cx="7564120" cy="254000"/>
          </a:xfrm>
          <a:prstGeom prst="rect">
            <a:avLst/>
          </a:prstGeom>
        </p:spPr>
        <p:txBody>
          <a:bodyPr vert="horz" wrap="square" lIns="0" tIns="12700" rIns="0" bIns="0" rtlCol="0">
            <a:spAutoFit/>
          </a:bodyPr>
          <a:lstStyle/>
          <a:p>
            <a:pPr marL="12700">
              <a:lnSpc>
                <a:spcPct val="100000"/>
              </a:lnSpc>
              <a:spcBef>
                <a:spcPts val="100"/>
              </a:spcBef>
            </a:pPr>
            <a:r>
              <a:rPr sz="1500" b="0" spc="-10" dirty="0">
                <a:latin typeface="Roboto Lt"/>
                <a:cs typeface="Roboto Lt"/>
              </a:rPr>
              <a:t>Elevated growth </a:t>
            </a:r>
            <a:r>
              <a:rPr sz="1500" b="0" spc="-5" dirty="0">
                <a:latin typeface="Roboto Lt"/>
                <a:cs typeface="Roboto Lt"/>
              </a:rPr>
              <a:t>in both agent count and </a:t>
            </a:r>
            <a:r>
              <a:rPr sz="1500" b="0" spc="-10" dirty="0">
                <a:latin typeface="Roboto Lt"/>
                <a:cs typeface="Roboto Lt"/>
              </a:rPr>
              <a:t>revenues </a:t>
            </a:r>
            <a:r>
              <a:rPr sz="1500" b="0" spc="-5" dirty="0">
                <a:latin typeface="Roboto Lt"/>
                <a:cs typeface="Roboto Lt"/>
              </a:rPr>
              <a:t>as a </a:t>
            </a:r>
            <a:r>
              <a:rPr sz="1500" b="0" spc="-10" dirty="0">
                <a:latin typeface="Roboto Lt"/>
                <a:cs typeface="Roboto Lt"/>
              </a:rPr>
              <a:t>result </a:t>
            </a:r>
            <a:r>
              <a:rPr sz="1500" b="0" spc="-5" dirty="0">
                <a:latin typeface="Roboto Lt"/>
                <a:cs typeface="Roboto Lt"/>
              </a:rPr>
              <a:t>of our </a:t>
            </a:r>
            <a:r>
              <a:rPr sz="1500" b="0" spc="-10" dirty="0">
                <a:latin typeface="Roboto Lt"/>
                <a:cs typeface="Roboto Lt"/>
              </a:rPr>
              <a:t>commitment to</a:t>
            </a:r>
            <a:r>
              <a:rPr sz="1500" b="0" spc="95" dirty="0">
                <a:latin typeface="Roboto Lt"/>
                <a:cs typeface="Roboto Lt"/>
              </a:rPr>
              <a:t> </a:t>
            </a:r>
            <a:r>
              <a:rPr sz="1500" b="0" spc="-10" dirty="0">
                <a:latin typeface="Roboto Lt"/>
                <a:cs typeface="Roboto Lt"/>
              </a:rPr>
              <a:t>agents</a:t>
            </a:r>
            <a:endParaRPr sz="1500" dirty="0">
              <a:latin typeface="Roboto Lt"/>
              <a:cs typeface="Roboto Lt"/>
            </a:endParaRPr>
          </a:p>
        </p:txBody>
      </p:sp>
      <p:grpSp>
        <p:nvGrpSpPr>
          <p:cNvPr id="10" name="object 10"/>
          <p:cNvGrpSpPr/>
          <p:nvPr/>
        </p:nvGrpSpPr>
        <p:grpSpPr>
          <a:xfrm>
            <a:off x="6857410" y="1846076"/>
            <a:ext cx="1097280" cy="539750"/>
            <a:chOff x="6857410" y="1846076"/>
            <a:chExt cx="1097280" cy="539750"/>
          </a:xfrm>
        </p:grpSpPr>
        <p:sp>
          <p:nvSpPr>
            <p:cNvPr id="11" name="object 11"/>
            <p:cNvSpPr/>
            <p:nvPr/>
          </p:nvSpPr>
          <p:spPr>
            <a:xfrm>
              <a:off x="6857410" y="1846076"/>
              <a:ext cx="1097280" cy="539750"/>
            </a:xfrm>
            <a:custGeom>
              <a:avLst/>
              <a:gdLst/>
              <a:ahLst/>
              <a:cxnLst/>
              <a:rect l="l" t="t" r="r" b="b"/>
              <a:pathLst>
                <a:path w="1097279" h="539750">
                  <a:moveTo>
                    <a:pt x="1043122" y="539698"/>
                  </a:moveTo>
                  <a:lnTo>
                    <a:pt x="53699" y="539698"/>
                  </a:lnTo>
                  <a:lnTo>
                    <a:pt x="32800" y="535479"/>
                  </a:lnTo>
                  <a:lnTo>
                    <a:pt x="15731" y="523973"/>
                  </a:lnTo>
                  <a:lnTo>
                    <a:pt x="4221" y="506907"/>
                  </a:lnTo>
                  <a:lnTo>
                    <a:pt x="0" y="486009"/>
                  </a:lnTo>
                  <a:lnTo>
                    <a:pt x="0" y="53689"/>
                  </a:lnTo>
                  <a:lnTo>
                    <a:pt x="4221" y="32791"/>
                  </a:lnTo>
                  <a:lnTo>
                    <a:pt x="15731" y="15725"/>
                  </a:lnTo>
                  <a:lnTo>
                    <a:pt x="32800" y="4219"/>
                  </a:lnTo>
                  <a:lnTo>
                    <a:pt x="53699" y="0"/>
                  </a:lnTo>
                  <a:lnTo>
                    <a:pt x="1043122" y="0"/>
                  </a:lnTo>
                  <a:lnTo>
                    <a:pt x="1081072" y="15724"/>
                  </a:lnTo>
                  <a:lnTo>
                    <a:pt x="1096797" y="53689"/>
                  </a:lnTo>
                  <a:lnTo>
                    <a:pt x="1096797" y="486009"/>
                  </a:lnTo>
                  <a:lnTo>
                    <a:pt x="1092580" y="506907"/>
                  </a:lnTo>
                  <a:lnTo>
                    <a:pt x="1081079" y="523973"/>
                  </a:lnTo>
                  <a:lnTo>
                    <a:pt x="1064018" y="535479"/>
                  </a:lnTo>
                  <a:lnTo>
                    <a:pt x="1043122" y="539698"/>
                  </a:lnTo>
                  <a:close/>
                </a:path>
              </a:pathLst>
            </a:custGeom>
            <a:solidFill>
              <a:srgbClr val="E1E2E4"/>
            </a:solidFill>
          </p:spPr>
          <p:txBody>
            <a:bodyPr wrap="square" lIns="0" tIns="0" rIns="0" bIns="0" rtlCol="0"/>
            <a:lstStyle/>
            <a:p>
              <a:endParaRPr/>
            </a:p>
          </p:txBody>
        </p:sp>
        <p:sp>
          <p:nvSpPr>
            <p:cNvPr id="12" name="object 12"/>
            <p:cNvSpPr/>
            <p:nvPr/>
          </p:nvSpPr>
          <p:spPr>
            <a:xfrm>
              <a:off x="6984485" y="1952016"/>
              <a:ext cx="120650" cy="111125"/>
            </a:xfrm>
            <a:custGeom>
              <a:avLst/>
              <a:gdLst/>
              <a:ahLst/>
              <a:cxnLst/>
              <a:rect l="l" t="t" r="r" b="b"/>
              <a:pathLst>
                <a:path w="120650" h="111125">
                  <a:moveTo>
                    <a:pt x="120149" y="110924"/>
                  </a:moveTo>
                  <a:lnTo>
                    <a:pt x="0" y="110924"/>
                  </a:lnTo>
                  <a:lnTo>
                    <a:pt x="0" y="0"/>
                  </a:lnTo>
                  <a:lnTo>
                    <a:pt x="120149" y="0"/>
                  </a:lnTo>
                  <a:lnTo>
                    <a:pt x="120149" y="110924"/>
                  </a:lnTo>
                  <a:close/>
                </a:path>
              </a:pathLst>
            </a:custGeom>
            <a:solidFill>
              <a:srgbClr val="1A1D2A"/>
            </a:solidFill>
          </p:spPr>
          <p:txBody>
            <a:bodyPr wrap="square" lIns="0" tIns="0" rIns="0" bIns="0" rtlCol="0"/>
            <a:lstStyle/>
            <a:p>
              <a:endParaRPr/>
            </a:p>
          </p:txBody>
        </p:sp>
        <p:sp>
          <p:nvSpPr>
            <p:cNvPr id="13" name="object 13"/>
            <p:cNvSpPr/>
            <p:nvPr/>
          </p:nvSpPr>
          <p:spPr>
            <a:xfrm>
              <a:off x="6984485" y="2164790"/>
              <a:ext cx="120650" cy="111125"/>
            </a:xfrm>
            <a:custGeom>
              <a:avLst/>
              <a:gdLst/>
              <a:ahLst/>
              <a:cxnLst/>
              <a:rect l="l" t="t" r="r" b="b"/>
              <a:pathLst>
                <a:path w="120650" h="111125">
                  <a:moveTo>
                    <a:pt x="120149" y="110924"/>
                  </a:moveTo>
                  <a:lnTo>
                    <a:pt x="0" y="110924"/>
                  </a:lnTo>
                  <a:lnTo>
                    <a:pt x="0" y="0"/>
                  </a:lnTo>
                  <a:lnTo>
                    <a:pt x="120149" y="0"/>
                  </a:lnTo>
                  <a:lnTo>
                    <a:pt x="120149" y="110924"/>
                  </a:lnTo>
                  <a:close/>
                </a:path>
              </a:pathLst>
            </a:custGeom>
            <a:solidFill>
              <a:srgbClr val="699ABC"/>
            </a:solidFill>
          </p:spPr>
          <p:txBody>
            <a:bodyPr wrap="square" lIns="0" tIns="0" rIns="0" bIns="0" rtlCol="0"/>
            <a:lstStyle/>
            <a:p>
              <a:endParaRPr/>
            </a:p>
          </p:txBody>
        </p:sp>
      </p:grpSp>
      <p:sp>
        <p:nvSpPr>
          <p:cNvPr id="14" name="object 14"/>
          <p:cNvSpPr txBox="1"/>
          <p:nvPr/>
        </p:nvSpPr>
        <p:spPr>
          <a:xfrm>
            <a:off x="7204968" y="1869450"/>
            <a:ext cx="585470" cy="406400"/>
          </a:xfrm>
          <a:prstGeom prst="rect">
            <a:avLst/>
          </a:prstGeom>
        </p:spPr>
        <p:txBody>
          <a:bodyPr vert="horz" wrap="square" lIns="0" tIns="12700" rIns="0" bIns="0" rtlCol="0">
            <a:spAutoFit/>
          </a:bodyPr>
          <a:lstStyle/>
          <a:p>
            <a:pPr marL="12700" marR="5080">
              <a:lnSpc>
                <a:spcPct val="156300"/>
              </a:lnSpc>
              <a:spcBef>
                <a:spcPts val="100"/>
              </a:spcBef>
            </a:pPr>
            <a:r>
              <a:rPr sz="800" spc="-10" dirty="0">
                <a:latin typeface="Roboto"/>
                <a:cs typeface="Roboto"/>
              </a:rPr>
              <a:t>Revenues  </a:t>
            </a:r>
            <a:r>
              <a:rPr sz="800" spc="-5" dirty="0">
                <a:latin typeface="Roboto"/>
                <a:cs typeface="Roboto"/>
              </a:rPr>
              <a:t>Agent</a:t>
            </a:r>
            <a:r>
              <a:rPr sz="800" spc="-65" dirty="0">
                <a:latin typeface="Roboto"/>
                <a:cs typeface="Roboto"/>
              </a:rPr>
              <a:t> </a:t>
            </a:r>
            <a:r>
              <a:rPr sz="800" spc="-10" dirty="0">
                <a:latin typeface="Roboto"/>
                <a:cs typeface="Roboto"/>
              </a:rPr>
              <a:t>Count</a:t>
            </a:r>
            <a:endParaRPr sz="800">
              <a:latin typeface="Roboto"/>
              <a:cs typeface="Roboto"/>
            </a:endParaRPr>
          </a:p>
        </p:txBody>
      </p:sp>
      <p:sp>
        <p:nvSpPr>
          <p:cNvPr id="15" name="object 15"/>
          <p:cNvSpPr txBox="1"/>
          <p:nvPr/>
        </p:nvSpPr>
        <p:spPr>
          <a:xfrm>
            <a:off x="599871" y="2757458"/>
            <a:ext cx="174625" cy="511175"/>
          </a:xfrm>
          <a:prstGeom prst="rect">
            <a:avLst/>
          </a:prstGeom>
        </p:spPr>
        <p:txBody>
          <a:bodyPr vert="vert270" wrap="square" lIns="0" tIns="3175" rIns="0" bIns="0" rtlCol="0">
            <a:spAutoFit/>
          </a:bodyPr>
          <a:lstStyle/>
          <a:p>
            <a:pPr marL="12700">
              <a:lnSpc>
                <a:spcPct val="100000"/>
              </a:lnSpc>
              <a:spcBef>
                <a:spcPts val="25"/>
              </a:spcBef>
            </a:pPr>
            <a:r>
              <a:rPr sz="1000" b="1" spc="-15" dirty="0">
                <a:solidFill>
                  <a:srgbClr val="699ABC"/>
                </a:solidFill>
                <a:latin typeface="Roboto"/>
                <a:cs typeface="Roboto"/>
              </a:rPr>
              <a:t>A</a:t>
            </a:r>
            <a:r>
              <a:rPr sz="1000" b="1" spc="-5" dirty="0">
                <a:solidFill>
                  <a:srgbClr val="699ABC"/>
                </a:solidFill>
                <a:latin typeface="Roboto"/>
                <a:cs typeface="Roboto"/>
              </a:rPr>
              <a:t>GE</a:t>
            </a:r>
            <a:r>
              <a:rPr sz="1000" b="1" spc="-15" dirty="0">
                <a:solidFill>
                  <a:srgbClr val="699ABC"/>
                </a:solidFill>
                <a:latin typeface="Roboto"/>
                <a:cs typeface="Roboto"/>
              </a:rPr>
              <a:t>N</a:t>
            </a:r>
            <a:r>
              <a:rPr sz="1000" b="1" spc="-10" dirty="0">
                <a:solidFill>
                  <a:srgbClr val="699ABC"/>
                </a:solidFill>
                <a:latin typeface="Roboto"/>
                <a:cs typeface="Roboto"/>
              </a:rPr>
              <a:t>T</a:t>
            </a:r>
            <a:r>
              <a:rPr sz="1000" b="1" dirty="0">
                <a:solidFill>
                  <a:srgbClr val="699ABC"/>
                </a:solidFill>
                <a:latin typeface="Roboto"/>
                <a:cs typeface="Roboto"/>
              </a:rPr>
              <a:t>S</a:t>
            </a:r>
            <a:endParaRPr sz="1000">
              <a:latin typeface="Roboto"/>
              <a:cs typeface="Roboto"/>
            </a:endParaRPr>
          </a:p>
        </p:txBody>
      </p:sp>
      <p:sp>
        <p:nvSpPr>
          <p:cNvPr id="16" name="object 16"/>
          <p:cNvSpPr txBox="1"/>
          <p:nvPr/>
        </p:nvSpPr>
        <p:spPr>
          <a:xfrm>
            <a:off x="6505475" y="2695808"/>
            <a:ext cx="174625" cy="655320"/>
          </a:xfrm>
          <a:prstGeom prst="rect">
            <a:avLst/>
          </a:prstGeom>
        </p:spPr>
        <p:txBody>
          <a:bodyPr vert="vert270" wrap="square" lIns="0" tIns="3175" rIns="0" bIns="0" rtlCol="0">
            <a:spAutoFit/>
          </a:bodyPr>
          <a:lstStyle/>
          <a:p>
            <a:pPr marL="12700">
              <a:lnSpc>
                <a:spcPct val="100000"/>
              </a:lnSpc>
              <a:spcBef>
                <a:spcPts val="25"/>
              </a:spcBef>
            </a:pPr>
            <a:r>
              <a:rPr sz="1000" b="1" spc="-10" dirty="0">
                <a:solidFill>
                  <a:srgbClr val="699ABC"/>
                </a:solidFill>
                <a:latin typeface="Roboto"/>
                <a:cs typeface="Roboto"/>
              </a:rPr>
              <a:t>REVENUES</a:t>
            </a:r>
            <a:endParaRPr sz="1000">
              <a:latin typeface="Roboto"/>
              <a:cs typeface="Roboto"/>
            </a:endParaRPr>
          </a:p>
        </p:txBody>
      </p:sp>
      <p:sp>
        <p:nvSpPr>
          <p:cNvPr id="17" name="object 17"/>
          <p:cNvSpPr txBox="1"/>
          <p:nvPr/>
        </p:nvSpPr>
        <p:spPr>
          <a:xfrm>
            <a:off x="2109570" y="1464069"/>
            <a:ext cx="2900680" cy="177800"/>
          </a:xfrm>
          <a:prstGeom prst="rect">
            <a:avLst/>
          </a:prstGeom>
        </p:spPr>
        <p:txBody>
          <a:bodyPr vert="horz" wrap="square" lIns="0" tIns="12700" rIns="0" bIns="0" rtlCol="0">
            <a:spAutoFit/>
          </a:bodyPr>
          <a:lstStyle/>
          <a:p>
            <a:pPr marL="12700">
              <a:lnSpc>
                <a:spcPct val="100000"/>
              </a:lnSpc>
              <a:spcBef>
                <a:spcPts val="100"/>
              </a:spcBef>
            </a:pPr>
            <a:r>
              <a:rPr sz="1000" b="1" spc="-5" dirty="0">
                <a:latin typeface="Roboto"/>
                <a:cs typeface="Roboto"/>
              </a:rPr>
              <a:t>eXp Realty Ending Agents and </a:t>
            </a:r>
            <a:r>
              <a:rPr sz="1000" b="1" spc="-10" dirty="0">
                <a:latin typeface="Roboto"/>
                <a:cs typeface="Roboto"/>
              </a:rPr>
              <a:t>Revenue </a:t>
            </a:r>
            <a:r>
              <a:rPr sz="1000" b="1" spc="-5" dirty="0">
                <a:latin typeface="Roboto"/>
                <a:cs typeface="Roboto"/>
              </a:rPr>
              <a:t>By</a:t>
            </a:r>
            <a:r>
              <a:rPr sz="1000" b="1" spc="-20" dirty="0">
                <a:latin typeface="Roboto"/>
                <a:cs typeface="Roboto"/>
              </a:rPr>
              <a:t> </a:t>
            </a:r>
            <a:r>
              <a:rPr sz="1000" b="1" spc="-5" dirty="0">
                <a:latin typeface="Roboto"/>
                <a:cs typeface="Roboto"/>
              </a:rPr>
              <a:t>Quarter</a:t>
            </a:r>
            <a:endParaRPr sz="1000">
              <a:latin typeface="Roboto"/>
              <a:cs typeface="Roboto"/>
            </a:endParaRPr>
          </a:p>
        </p:txBody>
      </p:sp>
      <p:sp>
        <p:nvSpPr>
          <p:cNvPr id="18" name="object 18"/>
          <p:cNvSpPr txBox="1"/>
          <p:nvPr/>
        </p:nvSpPr>
        <p:spPr>
          <a:xfrm>
            <a:off x="2453981" y="4670259"/>
            <a:ext cx="1763395" cy="147320"/>
          </a:xfrm>
          <a:prstGeom prst="rect">
            <a:avLst/>
          </a:prstGeom>
        </p:spPr>
        <p:txBody>
          <a:bodyPr vert="horz" wrap="square" lIns="0" tIns="12700" rIns="0" bIns="0" rtlCol="0">
            <a:spAutoFit/>
          </a:bodyPr>
          <a:lstStyle/>
          <a:p>
            <a:pPr marL="12700">
              <a:lnSpc>
                <a:spcPct val="100000"/>
              </a:lnSpc>
              <a:spcBef>
                <a:spcPts val="100"/>
              </a:spcBef>
            </a:pPr>
            <a:r>
              <a:rPr sz="800" spc="-5" dirty="0">
                <a:solidFill>
                  <a:srgbClr val="666666"/>
                </a:solidFill>
                <a:latin typeface="Roboto"/>
                <a:cs typeface="Roboto"/>
              </a:rPr>
              <a:t>1. Agent count as of February 23,</a:t>
            </a:r>
            <a:r>
              <a:rPr sz="800" spc="-45" dirty="0">
                <a:solidFill>
                  <a:srgbClr val="666666"/>
                </a:solidFill>
                <a:latin typeface="Roboto"/>
                <a:cs typeface="Roboto"/>
              </a:rPr>
              <a:t> </a:t>
            </a:r>
            <a:r>
              <a:rPr sz="800" spc="-10" dirty="0">
                <a:solidFill>
                  <a:srgbClr val="666666"/>
                </a:solidFill>
                <a:latin typeface="Roboto"/>
                <a:cs typeface="Roboto"/>
              </a:rPr>
              <a:t>2022</a:t>
            </a:r>
            <a:endParaRPr sz="800">
              <a:latin typeface="Roboto"/>
              <a:cs typeface="Roboto"/>
            </a:endParaRPr>
          </a:p>
        </p:txBody>
      </p:sp>
      <p:sp>
        <p:nvSpPr>
          <p:cNvPr id="19" name="object 19"/>
          <p:cNvSpPr txBox="1"/>
          <p:nvPr/>
        </p:nvSpPr>
        <p:spPr>
          <a:xfrm>
            <a:off x="2625139" y="2145385"/>
            <a:ext cx="1870075" cy="570230"/>
          </a:xfrm>
          <a:prstGeom prst="rect">
            <a:avLst/>
          </a:prstGeom>
        </p:spPr>
        <p:txBody>
          <a:bodyPr vert="horz" wrap="square" lIns="0" tIns="20320" rIns="0" bIns="0" rtlCol="0">
            <a:spAutoFit/>
          </a:bodyPr>
          <a:lstStyle/>
          <a:p>
            <a:pPr marL="149860" marR="142240" algn="ctr">
              <a:lnSpc>
                <a:spcPts val="1420"/>
              </a:lnSpc>
              <a:spcBef>
                <a:spcPts val="160"/>
              </a:spcBef>
            </a:pPr>
            <a:r>
              <a:rPr sz="1200" b="1" spc="-5" dirty="0">
                <a:latin typeface="Roboto"/>
                <a:cs typeface="Roboto"/>
              </a:rPr>
              <a:t>Agent </a:t>
            </a:r>
            <a:r>
              <a:rPr sz="1200" b="1" spc="-10" dirty="0">
                <a:latin typeface="Roboto"/>
                <a:cs typeface="Roboto"/>
              </a:rPr>
              <a:t>Growth </a:t>
            </a:r>
            <a:r>
              <a:rPr sz="1200" b="1" spc="-20" dirty="0">
                <a:latin typeface="Roboto"/>
                <a:cs typeface="Roboto"/>
              </a:rPr>
              <a:t>YoY</a:t>
            </a:r>
            <a:r>
              <a:rPr sz="1200" b="1" spc="-70" dirty="0">
                <a:latin typeface="Roboto"/>
                <a:cs typeface="Roboto"/>
              </a:rPr>
              <a:t> </a:t>
            </a:r>
            <a:r>
              <a:rPr sz="1200" b="1" spc="-5" dirty="0">
                <a:latin typeface="Roboto"/>
                <a:cs typeface="Roboto"/>
              </a:rPr>
              <a:t>72%  now 75K+</a:t>
            </a:r>
            <a:r>
              <a:rPr sz="1200" b="1" spc="-30" dirty="0">
                <a:latin typeface="Roboto"/>
                <a:cs typeface="Roboto"/>
              </a:rPr>
              <a:t> </a:t>
            </a:r>
            <a:r>
              <a:rPr sz="1200" b="1" spc="-5" dirty="0">
                <a:latin typeface="Roboto"/>
                <a:cs typeface="Roboto"/>
              </a:rPr>
              <a:t>agents</a:t>
            </a:r>
            <a:r>
              <a:rPr sz="1200" b="1" spc="-7" baseline="31250" dirty="0">
                <a:latin typeface="Roboto"/>
                <a:cs typeface="Roboto"/>
              </a:rPr>
              <a:t>1</a:t>
            </a:r>
            <a:endParaRPr sz="1200" baseline="31250">
              <a:latin typeface="Roboto"/>
              <a:cs typeface="Roboto"/>
            </a:endParaRPr>
          </a:p>
          <a:p>
            <a:pPr algn="ctr">
              <a:lnSpc>
                <a:spcPts val="1385"/>
              </a:lnSpc>
            </a:pPr>
            <a:r>
              <a:rPr sz="1200" b="1" spc="-30" dirty="0">
                <a:latin typeface="Roboto"/>
                <a:cs typeface="Roboto"/>
              </a:rPr>
              <a:t>Total </a:t>
            </a:r>
            <a:r>
              <a:rPr sz="1200" b="1" spc="-5" dirty="0">
                <a:latin typeface="Roboto"/>
                <a:cs typeface="Roboto"/>
              </a:rPr>
              <a:t>2021 </a:t>
            </a:r>
            <a:r>
              <a:rPr sz="1200" b="1" spc="-10" dirty="0">
                <a:latin typeface="Roboto"/>
                <a:cs typeface="Roboto"/>
              </a:rPr>
              <a:t>Revenue</a:t>
            </a:r>
            <a:r>
              <a:rPr sz="1200" b="1" spc="-5" dirty="0">
                <a:latin typeface="Roboto"/>
                <a:cs typeface="Roboto"/>
              </a:rPr>
              <a:t> </a:t>
            </a:r>
            <a:r>
              <a:rPr sz="1200" b="1" spc="-10" dirty="0">
                <a:latin typeface="Roboto"/>
                <a:cs typeface="Roboto"/>
              </a:rPr>
              <a:t>$3.8B</a:t>
            </a:r>
            <a:endParaRPr sz="1200">
              <a:latin typeface="Roboto"/>
              <a:cs typeface="Roboto"/>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027180" y="2038350"/>
            <a:ext cx="7089569" cy="2138406"/>
          </a:xfrm>
          <a:prstGeom prst="rect">
            <a:avLst/>
          </a:prstGeom>
        </p:spPr>
        <p:txBody>
          <a:bodyPr vert="horz" wrap="square" lIns="0" tIns="248285" rIns="0" bIns="0" rtlCol="0">
            <a:spAutoFit/>
          </a:bodyPr>
          <a:lstStyle/>
          <a:p>
            <a:pPr marL="8890" algn="ctr">
              <a:lnSpc>
                <a:spcPct val="100000"/>
              </a:lnSpc>
              <a:spcBef>
                <a:spcPts val="1955"/>
              </a:spcBef>
            </a:pPr>
            <a:r>
              <a:rPr lang="en-CA" sz="5000" b="1" spc="-10" dirty="0">
                <a:solidFill>
                  <a:srgbClr val="FFFFFF"/>
                </a:solidFill>
                <a:latin typeface="Roboto"/>
                <a:cs typeface="Roboto"/>
              </a:rPr>
              <a:t>My Senior Partners and I</a:t>
            </a:r>
            <a:endParaRPr sz="5000" dirty="0">
              <a:latin typeface="Roboto"/>
              <a:cs typeface="Roboto"/>
            </a:endParaRPr>
          </a:p>
          <a:p>
            <a:pPr marL="12700" marR="5080" algn="ctr">
              <a:lnSpc>
                <a:spcPct val="100000"/>
              </a:lnSpc>
              <a:spcBef>
                <a:spcPts val="815"/>
              </a:spcBef>
            </a:pPr>
            <a:r>
              <a:rPr sz="2200" b="0" spc="-5" dirty="0" err="1">
                <a:solidFill>
                  <a:srgbClr val="FFFFFF"/>
                </a:solidFill>
                <a:latin typeface="Roboto Lt"/>
                <a:cs typeface="Roboto Lt"/>
              </a:rPr>
              <a:t>eXp</a:t>
            </a:r>
            <a:r>
              <a:rPr lang="en-CA" sz="2200" spc="-5" dirty="0">
                <a:solidFill>
                  <a:srgbClr val="FFFFFF"/>
                </a:solidFill>
                <a:latin typeface="Roboto Lt"/>
                <a:cs typeface="Roboto Lt"/>
              </a:rPr>
              <a:t> has a unique organizational structure that allows you to have access to other top leaders and producers who have sold +100 homes a year!</a:t>
            </a:r>
            <a:endParaRPr sz="2200" dirty="0">
              <a:latin typeface="Roboto Lt"/>
              <a:cs typeface="Roboto Lt"/>
            </a:endParaRPr>
          </a:p>
        </p:txBody>
      </p:sp>
      <p:pic>
        <p:nvPicPr>
          <p:cNvPr id="5" name="Picture 4">
            <a:extLst>
              <a:ext uri="{FF2B5EF4-FFF2-40B4-BE49-F238E27FC236}">
                <a16:creationId xmlns:a16="http://schemas.microsoft.com/office/drawing/2014/main" id="{2822EEEC-7BC0-3145-ADB8-843A6202020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70953" y="1733550"/>
            <a:ext cx="602093" cy="508016"/>
          </a:xfrm>
          <a:prstGeom prst="rect">
            <a:avLst/>
          </a:prstGeom>
        </p:spPr>
      </p:pic>
    </p:spTree>
    <p:extLst>
      <p:ext uri="{BB962C8B-B14F-4D97-AF65-F5344CB8AC3E}">
        <p14:creationId xmlns:p14="http://schemas.microsoft.com/office/powerpoint/2010/main" val="248971284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8000983" y="4419641"/>
            <a:ext cx="953847" cy="495249"/>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0" y="953073"/>
            <a:ext cx="3871242" cy="4190416"/>
          </a:xfrm>
          <a:prstGeom prst="rect">
            <a:avLst/>
          </a:prstGeom>
          <a:blipFill>
            <a:blip r:embed="rId3" cstate="print"/>
            <a:stretch>
              <a:fillRect/>
            </a:stretch>
          </a:blipFill>
        </p:spPr>
        <p:txBody>
          <a:bodyPr wrap="square" lIns="0" tIns="0" rIns="0" bIns="0" rtlCol="0"/>
          <a:lstStyle/>
          <a:p>
            <a:endParaRPr dirty="0"/>
          </a:p>
        </p:txBody>
      </p:sp>
      <p:sp>
        <p:nvSpPr>
          <p:cNvPr id="4" name="object 4"/>
          <p:cNvSpPr txBox="1">
            <a:spLocks noGrp="1"/>
          </p:cNvSpPr>
          <p:nvPr>
            <p:ph type="title"/>
          </p:nvPr>
        </p:nvSpPr>
        <p:spPr>
          <a:xfrm>
            <a:off x="421996" y="148866"/>
            <a:ext cx="5236845" cy="887094"/>
          </a:xfrm>
          <a:prstGeom prst="rect">
            <a:avLst/>
          </a:prstGeom>
        </p:spPr>
        <p:txBody>
          <a:bodyPr vert="horz" wrap="square" lIns="0" tIns="116839" rIns="0" bIns="0" rtlCol="0">
            <a:spAutoFit/>
          </a:bodyPr>
          <a:lstStyle/>
          <a:p>
            <a:pPr marL="12700">
              <a:lnSpc>
                <a:spcPct val="100000"/>
              </a:lnSpc>
              <a:spcBef>
                <a:spcPts val="919"/>
              </a:spcBef>
            </a:pPr>
            <a:r>
              <a:rPr lang="en-CA" sz="3000" spc="-15" dirty="0">
                <a:solidFill>
                  <a:srgbClr val="18469C"/>
                </a:solidFill>
              </a:rPr>
              <a:t>Your Name/Group (Logo)</a:t>
            </a:r>
            <a:endParaRPr sz="3000" dirty="0"/>
          </a:p>
          <a:p>
            <a:pPr marL="21590">
              <a:lnSpc>
                <a:spcPct val="100000"/>
              </a:lnSpc>
              <a:spcBef>
                <a:spcPts val="440"/>
              </a:spcBef>
            </a:pPr>
            <a:r>
              <a:rPr lang="en-CA" sz="1600" b="0" spc="-5" dirty="0">
                <a:solidFill>
                  <a:srgbClr val="343A42"/>
                </a:solidFill>
                <a:latin typeface="Roboto Lt"/>
                <a:cs typeface="Roboto Lt"/>
              </a:rPr>
              <a:t>Your Tagline</a:t>
            </a:r>
            <a:endParaRPr sz="1600" dirty="0">
              <a:latin typeface="Roboto Lt"/>
              <a:cs typeface="Roboto Lt"/>
            </a:endParaRPr>
          </a:p>
        </p:txBody>
      </p:sp>
      <p:sp>
        <p:nvSpPr>
          <p:cNvPr id="23" name="object 5">
            <a:extLst>
              <a:ext uri="{FF2B5EF4-FFF2-40B4-BE49-F238E27FC236}">
                <a16:creationId xmlns:a16="http://schemas.microsoft.com/office/drawing/2014/main" id="{5E84D484-BD0B-2B4D-BE06-EF2D9E3A7FED}"/>
              </a:ext>
            </a:extLst>
          </p:cNvPr>
          <p:cNvSpPr txBox="1"/>
          <p:nvPr/>
        </p:nvSpPr>
        <p:spPr>
          <a:xfrm>
            <a:off x="421996" y="1504950"/>
            <a:ext cx="5750204" cy="2067746"/>
          </a:xfrm>
          <a:prstGeom prst="rect">
            <a:avLst/>
          </a:prstGeom>
        </p:spPr>
        <p:txBody>
          <a:bodyPr vert="horz" wrap="square" lIns="0" tIns="12700" rIns="0" bIns="0" rtlCol="0">
            <a:spAutoFit/>
          </a:bodyPr>
          <a:lstStyle/>
          <a:p>
            <a:pPr marL="12700" marR="5080">
              <a:lnSpc>
                <a:spcPct val="105000"/>
              </a:lnSpc>
              <a:spcBef>
                <a:spcPts val="100"/>
              </a:spcBef>
            </a:pPr>
            <a:r>
              <a:rPr lang="en-CA" sz="1600" dirty="0">
                <a:latin typeface="Roboto Th" pitchFamily="2" charset="0"/>
                <a:ea typeface="Roboto Th" pitchFamily="2" charset="0"/>
                <a:cs typeface="Roboto Lt"/>
              </a:rPr>
              <a:t>Your introduction/bio.</a:t>
            </a:r>
            <a:br>
              <a:rPr lang="en-CA" sz="1600" dirty="0">
                <a:latin typeface="Roboto Th" pitchFamily="2" charset="0"/>
                <a:ea typeface="Roboto Th" pitchFamily="2" charset="0"/>
                <a:cs typeface="Roboto Lt"/>
              </a:rPr>
            </a:br>
            <a:r>
              <a:rPr lang="en-CA" sz="1600" dirty="0">
                <a:latin typeface="Roboto Th" pitchFamily="2" charset="0"/>
                <a:ea typeface="Roboto Th" pitchFamily="2" charset="0"/>
                <a:cs typeface="Roboto Lt"/>
              </a:rPr>
              <a:t>Who are you/your group?</a:t>
            </a:r>
            <a:br>
              <a:rPr lang="en-CA" sz="1600" dirty="0">
                <a:latin typeface="Roboto Th" pitchFamily="2" charset="0"/>
                <a:ea typeface="Roboto Th" pitchFamily="2" charset="0"/>
                <a:cs typeface="Roboto Lt"/>
              </a:rPr>
            </a:br>
            <a:r>
              <a:rPr lang="en-CA" sz="1600" dirty="0">
                <a:latin typeface="Roboto Th" pitchFamily="2" charset="0"/>
                <a:ea typeface="Roboto Th" pitchFamily="2" charset="0"/>
                <a:cs typeface="Roboto Lt"/>
              </a:rPr>
              <a:t>What is your mission/vision?</a:t>
            </a:r>
            <a:br>
              <a:rPr lang="en-CA" sz="1600" dirty="0">
                <a:latin typeface="Roboto Th" pitchFamily="2" charset="0"/>
                <a:ea typeface="Roboto Th" pitchFamily="2" charset="0"/>
                <a:cs typeface="Roboto Lt"/>
              </a:rPr>
            </a:br>
            <a:r>
              <a:rPr lang="en-CA" sz="1600" dirty="0">
                <a:latin typeface="Roboto Th" pitchFamily="2" charset="0"/>
                <a:ea typeface="Roboto Th" pitchFamily="2" charset="0"/>
                <a:cs typeface="Roboto Lt"/>
              </a:rPr>
              <a:t>What are your values? </a:t>
            </a:r>
            <a:br>
              <a:rPr lang="en-CA" sz="1600" dirty="0">
                <a:latin typeface="Roboto Th" pitchFamily="2" charset="0"/>
                <a:ea typeface="Roboto Th" pitchFamily="2" charset="0"/>
                <a:cs typeface="Roboto Lt"/>
              </a:rPr>
            </a:br>
            <a:r>
              <a:rPr lang="en-CA" sz="1600" dirty="0">
                <a:latin typeface="Roboto Th" pitchFamily="2" charset="0"/>
                <a:ea typeface="Roboto Th" pitchFamily="2" charset="0"/>
                <a:cs typeface="Roboto Lt"/>
              </a:rPr>
              <a:t>What is your value proposition?</a:t>
            </a:r>
            <a:br>
              <a:rPr lang="en-CA" sz="1600" dirty="0">
                <a:latin typeface="Roboto Th" pitchFamily="2" charset="0"/>
                <a:ea typeface="Roboto Th" pitchFamily="2" charset="0"/>
                <a:cs typeface="Roboto Lt"/>
              </a:rPr>
            </a:br>
            <a:r>
              <a:rPr lang="en-CA" sz="1600" dirty="0">
                <a:latin typeface="Roboto Th" pitchFamily="2" charset="0"/>
                <a:ea typeface="Roboto Th" pitchFamily="2" charset="0"/>
                <a:cs typeface="Roboto Lt"/>
              </a:rPr>
              <a:t>What do you have to offer?</a:t>
            </a:r>
            <a:br>
              <a:rPr lang="en-CA" sz="1600" dirty="0">
                <a:latin typeface="Roboto Th" pitchFamily="2" charset="0"/>
                <a:ea typeface="Roboto Th" pitchFamily="2" charset="0"/>
                <a:cs typeface="Roboto Lt"/>
              </a:rPr>
            </a:br>
            <a:r>
              <a:rPr lang="en-CA" sz="1600" dirty="0">
                <a:latin typeface="Roboto Th" pitchFamily="2" charset="0"/>
                <a:ea typeface="Roboto Th" pitchFamily="2" charset="0"/>
                <a:cs typeface="Roboto Lt"/>
              </a:rPr>
              <a:t>– programs, services, trainings, etc.</a:t>
            </a:r>
            <a:br>
              <a:rPr lang="en-CA" sz="1600" dirty="0">
                <a:latin typeface="Roboto Th" pitchFamily="2" charset="0"/>
                <a:ea typeface="Roboto Th" pitchFamily="2" charset="0"/>
                <a:cs typeface="Roboto Lt"/>
              </a:rPr>
            </a:br>
            <a:r>
              <a:rPr lang="en-CA" sz="1600" dirty="0">
                <a:latin typeface="Roboto Th" pitchFamily="2" charset="0"/>
                <a:ea typeface="Roboto Th" pitchFamily="2" charset="0"/>
                <a:cs typeface="Roboto Lt"/>
              </a:rPr>
              <a:t>*ADD YOUR PROFESSIONAL PHOTO</a:t>
            </a:r>
            <a:endParaRPr sz="1600" dirty="0">
              <a:latin typeface="Roboto Th" pitchFamily="2" charset="0"/>
              <a:ea typeface="Roboto Th" pitchFamily="2" charset="0"/>
              <a:cs typeface="Roboto Lt"/>
            </a:endParaRPr>
          </a:p>
        </p:txBody>
      </p:sp>
    </p:spTree>
    <p:extLst>
      <p:ext uri="{BB962C8B-B14F-4D97-AF65-F5344CB8AC3E}">
        <p14:creationId xmlns:p14="http://schemas.microsoft.com/office/powerpoint/2010/main" val="35431252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9144000" cy="5143500"/>
          </a:xfrm>
          <a:custGeom>
            <a:avLst/>
            <a:gdLst/>
            <a:ahLst/>
            <a:cxnLst/>
            <a:rect l="l" t="t" r="r" b="b"/>
            <a:pathLst>
              <a:path w="9144000" h="5143500">
                <a:moveTo>
                  <a:pt x="0" y="0"/>
                </a:moveTo>
                <a:lnTo>
                  <a:pt x="9143981" y="0"/>
                </a:lnTo>
                <a:lnTo>
                  <a:pt x="9143981" y="5143489"/>
                </a:lnTo>
                <a:lnTo>
                  <a:pt x="0" y="5143489"/>
                </a:lnTo>
                <a:lnTo>
                  <a:pt x="0" y="0"/>
                </a:lnTo>
                <a:close/>
              </a:path>
            </a:pathLst>
          </a:custGeom>
          <a:solidFill>
            <a:srgbClr val="17469C"/>
          </a:solidFill>
        </p:spPr>
        <p:txBody>
          <a:bodyPr wrap="square" lIns="0" tIns="0" rIns="0" bIns="0" rtlCol="0"/>
          <a:lstStyle/>
          <a:p>
            <a:endParaRPr/>
          </a:p>
        </p:txBody>
      </p:sp>
      <p:sp>
        <p:nvSpPr>
          <p:cNvPr id="3" name="object 3"/>
          <p:cNvSpPr/>
          <p:nvPr/>
        </p:nvSpPr>
        <p:spPr>
          <a:xfrm>
            <a:off x="0" y="1001472"/>
            <a:ext cx="3819517" cy="4142016"/>
          </a:xfrm>
          <a:prstGeom prst="rect">
            <a:avLst/>
          </a:prstGeom>
          <a:blipFill>
            <a:blip r:embed="rId2" cstate="print"/>
            <a:stretch>
              <a:fillRect/>
            </a:stretch>
          </a:blipFill>
        </p:spPr>
        <p:txBody>
          <a:bodyPr wrap="square" lIns="0" tIns="0" rIns="0" bIns="0" rtlCol="0"/>
          <a:lstStyle/>
          <a:p>
            <a:endParaRPr/>
          </a:p>
        </p:txBody>
      </p:sp>
      <p:grpSp>
        <p:nvGrpSpPr>
          <p:cNvPr id="4" name="object 4"/>
          <p:cNvGrpSpPr/>
          <p:nvPr/>
        </p:nvGrpSpPr>
        <p:grpSpPr>
          <a:xfrm>
            <a:off x="4268891" y="1502489"/>
            <a:ext cx="606425" cy="606425"/>
            <a:chOff x="4268891" y="1502489"/>
            <a:chExt cx="606425" cy="606425"/>
          </a:xfrm>
        </p:grpSpPr>
        <p:sp>
          <p:nvSpPr>
            <p:cNvPr id="5" name="object 5"/>
            <p:cNvSpPr/>
            <p:nvPr/>
          </p:nvSpPr>
          <p:spPr>
            <a:xfrm>
              <a:off x="4268891" y="1502489"/>
              <a:ext cx="606425" cy="606425"/>
            </a:xfrm>
            <a:custGeom>
              <a:avLst/>
              <a:gdLst/>
              <a:ahLst/>
              <a:cxnLst/>
              <a:rect l="l" t="t" r="r" b="b"/>
              <a:pathLst>
                <a:path w="606425" h="606425">
                  <a:moveTo>
                    <a:pt x="303149" y="606298"/>
                  </a:moveTo>
                  <a:lnTo>
                    <a:pt x="253977" y="602331"/>
                  </a:lnTo>
                  <a:lnTo>
                    <a:pt x="207330" y="590844"/>
                  </a:lnTo>
                  <a:lnTo>
                    <a:pt x="163834" y="572461"/>
                  </a:lnTo>
                  <a:lnTo>
                    <a:pt x="124113" y="547808"/>
                  </a:lnTo>
                  <a:lnTo>
                    <a:pt x="88790" y="517508"/>
                  </a:lnTo>
                  <a:lnTo>
                    <a:pt x="58490" y="482185"/>
                  </a:lnTo>
                  <a:lnTo>
                    <a:pt x="33837" y="442463"/>
                  </a:lnTo>
                  <a:lnTo>
                    <a:pt x="15454" y="398968"/>
                  </a:lnTo>
                  <a:lnTo>
                    <a:pt x="3967" y="352321"/>
                  </a:lnTo>
                  <a:lnTo>
                    <a:pt x="0" y="303149"/>
                  </a:lnTo>
                  <a:lnTo>
                    <a:pt x="3967" y="253977"/>
                  </a:lnTo>
                  <a:lnTo>
                    <a:pt x="15454" y="207330"/>
                  </a:lnTo>
                  <a:lnTo>
                    <a:pt x="33837" y="163834"/>
                  </a:lnTo>
                  <a:lnTo>
                    <a:pt x="58490" y="124113"/>
                  </a:lnTo>
                  <a:lnTo>
                    <a:pt x="88791" y="88789"/>
                  </a:lnTo>
                  <a:lnTo>
                    <a:pt x="124113" y="58490"/>
                  </a:lnTo>
                  <a:lnTo>
                    <a:pt x="163834" y="33837"/>
                  </a:lnTo>
                  <a:lnTo>
                    <a:pt x="207330" y="15454"/>
                  </a:lnTo>
                  <a:lnTo>
                    <a:pt x="253977" y="3967"/>
                  </a:lnTo>
                  <a:lnTo>
                    <a:pt x="303149" y="0"/>
                  </a:lnTo>
                  <a:lnTo>
                    <a:pt x="350857" y="3776"/>
                  </a:lnTo>
                  <a:lnTo>
                    <a:pt x="396960" y="14881"/>
                  </a:lnTo>
                  <a:lnTo>
                    <a:pt x="440643" y="32976"/>
                  </a:lnTo>
                  <a:lnTo>
                    <a:pt x="481094" y="57725"/>
                  </a:lnTo>
                  <a:lnTo>
                    <a:pt x="517499" y="88790"/>
                  </a:lnTo>
                  <a:lnTo>
                    <a:pt x="548564" y="125196"/>
                  </a:lnTo>
                  <a:lnTo>
                    <a:pt x="573315" y="165649"/>
                  </a:lnTo>
                  <a:lnTo>
                    <a:pt x="591414" y="209335"/>
                  </a:lnTo>
                  <a:lnTo>
                    <a:pt x="602521" y="255440"/>
                  </a:lnTo>
                  <a:lnTo>
                    <a:pt x="606298" y="303149"/>
                  </a:lnTo>
                  <a:lnTo>
                    <a:pt x="602331" y="352321"/>
                  </a:lnTo>
                  <a:lnTo>
                    <a:pt x="590844" y="398968"/>
                  </a:lnTo>
                  <a:lnTo>
                    <a:pt x="572461" y="442463"/>
                  </a:lnTo>
                  <a:lnTo>
                    <a:pt x="547808" y="482185"/>
                  </a:lnTo>
                  <a:lnTo>
                    <a:pt x="517508" y="517508"/>
                  </a:lnTo>
                  <a:lnTo>
                    <a:pt x="482185" y="547808"/>
                  </a:lnTo>
                  <a:lnTo>
                    <a:pt x="442463" y="572461"/>
                  </a:lnTo>
                  <a:lnTo>
                    <a:pt x="398968" y="590844"/>
                  </a:lnTo>
                  <a:lnTo>
                    <a:pt x="352321" y="602331"/>
                  </a:lnTo>
                  <a:lnTo>
                    <a:pt x="303149" y="606298"/>
                  </a:lnTo>
                  <a:close/>
                </a:path>
              </a:pathLst>
            </a:custGeom>
            <a:solidFill>
              <a:srgbClr val="FFFFFF"/>
            </a:solidFill>
          </p:spPr>
          <p:txBody>
            <a:bodyPr wrap="square" lIns="0" tIns="0" rIns="0" bIns="0" rtlCol="0"/>
            <a:lstStyle/>
            <a:p>
              <a:endParaRPr/>
            </a:p>
          </p:txBody>
        </p:sp>
        <p:sp>
          <p:nvSpPr>
            <p:cNvPr id="6" name="object 6"/>
            <p:cNvSpPr/>
            <p:nvPr/>
          </p:nvSpPr>
          <p:spPr>
            <a:xfrm>
              <a:off x="4461115" y="1643694"/>
              <a:ext cx="222885" cy="323850"/>
            </a:xfrm>
            <a:custGeom>
              <a:avLst/>
              <a:gdLst/>
              <a:ahLst/>
              <a:cxnLst/>
              <a:rect l="l" t="t" r="r" b="b"/>
              <a:pathLst>
                <a:path w="222885" h="323850">
                  <a:moveTo>
                    <a:pt x="42799" y="102149"/>
                  </a:moveTo>
                  <a:lnTo>
                    <a:pt x="5924" y="78369"/>
                  </a:lnTo>
                  <a:lnTo>
                    <a:pt x="0" y="64357"/>
                  </a:lnTo>
                  <a:lnTo>
                    <a:pt x="599" y="61522"/>
                  </a:lnTo>
                  <a:lnTo>
                    <a:pt x="26199" y="30354"/>
                  </a:lnTo>
                  <a:lnTo>
                    <a:pt x="65274" y="7132"/>
                  </a:lnTo>
                  <a:lnTo>
                    <a:pt x="106749" y="49"/>
                  </a:lnTo>
                  <a:lnTo>
                    <a:pt x="111449" y="0"/>
                  </a:lnTo>
                  <a:lnTo>
                    <a:pt x="113999" y="0"/>
                  </a:lnTo>
                  <a:lnTo>
                    <a:pt x="156274" y="9257"/>
                  </a:lnTo>
                  <a:lnTo>
                    <a:pt x="190999" y="31164"/>
                  </a:lnTo>
                  <a:lnTo>
                    <a:pt x="215782" y="65167"/>
                  </a:lnTo>
                  <a:lnTo>
                    <a:pt x="104274" y="65167"/>
                  </a:lnTo>
                  <a:lnTo>
                    <a:pt x="99924" y="65417"/>
                  </a:lnTo>
                  <a:lnTo>
                    <a:pt x="62799" y="86112"/>
                  </a:lnTo>
                  <a:lnTo>
                    <a:pt x="54159" y="96534"/>
                  </a:lnTo>
                  <a:lnTo>
                    <a:pt x="53224" y="97597"/>
                  </a:lnTo>
                  <a:lnTo>
                    <a:pt x="50949" y="99519"/>
                  </a:lnTo>
                  <a:lnTo>
                    <a:pt x="48374" y="100884"/>
                  </a:lnTo>
                  <a:lnTo>
                    <a:pt x="45624" y="101797"/>
                  </a:lnTo>
                  <a:lnTo>
                    <a:pt x="42799" y="102149"/>
                  </a:lnTo>
                  <a:close/>
                </a:path>
                <a:path w="222885" h="323850">
                  <a:moveTo>
                    <a:pt x="128049" y="217554"/>
                  </a:moveTo>
                  <a:lnTo>
                    <a:pt x="82224" y="217554"/>
                  </a:lnTo>
                  <a:lnTo>
                    <a:pt x="80649" y="217507"/>
                  </a:lnTo>
                  <a:lnTo>
                    <a:pt x="67099" y="203944"/>
                  </a:lnTo>
                  <a:lnTo>
                    <a:pt x="67099" y="192562"/>
                  </a:lnTo>
                  <a:lnTo>
                    <a:pt x="82774" y="154564"/>
                  </a:lnTo>
                  <a:lnTo>
                    <a:pt x="114849" y="131292"/>
                  </a:lnTo>
                  <a:lnTo>
                    <a:pt x="126074" y="124967"/>
                  </a:lnTo>
                  <a:lnTo>
                    <a:pt x="134824" y="119504"/>
                  </a:lnTo>
                  <a:lnTo>
                    <a:pt x="149970" y="94562"/>
                  </a:lnTo>
                  <a:lnTo>
                    <a:pt x="149499" y="91374"/>
                  </a:lnTo>
                  <a:lnTo>
                    <a:pt x="119699" y="66884"/>
                  </a:lnTo>
                  <a:lnTo>
                    <a:pt x="108374" y="65167"/>
                  </a:lnTo>
                  <a:lnTo>
                    <a:pt x="215782" y="65167"/>
                  </a:lnTo>
                  <a:lnTo>
                    <a:pt x="222428" y="94762"/>
                  </a:lnTo>
                  <a:lnTo>
                    <a:pt x="222305" y="102149"/>
                  </a:lnTo>
                  <a:lnTo>
                    <a:pt x="208649" y="142169"/>
                  </a:lnTo>
                  <a:lnTo>
                    <a:pt x="175399" y="169894"/>
                  </a:lnTo>
                  <a:lnTo>
                    <a:pt x="164824" y="176017"/>
                  </a:lnTo>
                  <a:lnTo>
                    <a:pt x="158449" y="179812"/>
                  </a:lnTo>
                  <a:lnTo>
                    <a:pt x="143174" y="203944"/>
                  </a:lnTo>
                  <a:lnTo>
                    <a:pt x="142574" y="206882"/>
                  </a:lnTo>
                  <a:lnTo>
                    <a:pt x="129624" y="217507"/>
                  </a:lnTo>
                  <a:lnTo>
                    <a:pt x="128049" y="217554"/>
                  </a:lnTo>
                  <a:close/>
                </a:path>
                <a:path w="222885" h="323850">
                  <a:moveTo>
                    <a:pt x="105124" y="323804"/>
                  </a:moveTo>
                  <a:lnTo>
                    <a:pt x="70024" y="306196"/>
                  </a:lnTo>
                  <a:lnTo>
                    <a:pt x="61374" y="282266"/>
                  </a:lnTo>
                  <a:lnTo>
                    <a:pt x="61374" y="277764"/>
                  </a:lnTo>
                  <a:lnTo>
                    <a:pt x="82424" y="242499"/>
                  </a:lnTo>
                  <a:lnTo>
                    <a:pt x="105124" y="236174"/>
                  </a:lnTo>
                  <a:lnTo>
                    <a:pt x="107399" y="236224"/>
                  </a:lnTo>
                  <a:lnTo>
                    <a:pt x="142624" y="257271"/>
                  </a:lnTo>
                  <a:lnTo>
                    <a:pt x="148899" y="277764"/>
                  </a:lnTo>
                  <a:lnTo>
                    <a:pt x="148899" y="282266"/>
                  </a:lnTo>
                  <a:lnTo>
                    <a:pt x="127849" y="317479"/>
                  </a:lnTo>
                  <a:lnTo>
                    <a:pt x="105124" y="323804"/>
                  </a:lnTo>
                  <a:close/>
                </a:path>
              </a:pathLst>
            </a:custGeom>
            <a:solidFill>
              <a:srgbClr val="18469C"/>
            </a:solidFill>
          </p:spPr>
          <p:txBody>
            <a:bodyPr wrap="square" lIns="0" tIns="0" rIns="0" bIns="0" rtlCol="0"/>
            <a:lstStyle/>
            <a:p>
              <a:endParaRPr/>
            </a:p>
          </p:txBody>
        </p:sp>
      </p:grpSp>
      <p:sp>
        <p:nvSpPr>
          <p:cNvPr id="7" name="object 7"/>
          <p:cNvSpPr txBox="1"/>
          <p:nvPr/>
        </p:nvSpPr>
        <p:spPr>
          <a:xfrm>
            <a:off x="2824010" y="2155083"/>
            <a:ext cx="3493135" cy="1462405"/>
          </a:xfrm>
          <a:prstGeom prst="rect">
            <a:avLst/>
          </a:prstGeom>
        </p:spPr>
        <p:txBody>
          <a:bodyPr vert="horz" wrap="square" lIns="0" tIns="248285" rIns="0" bIns="0" rtlCol="0">
            <a:spAutoFit/>
          </a:bodyPr>
          <a:lstStyle/>
          <a:p>
            <a:pPr algn="ctr">
              <a:lnSpc>
                <a:spcPct val="100000"/>
              </a:lnSpc>
              <a:spcBef>
                <a:spcPts val="1955"/>
              </a:spcBef>
            </a:pPr>
            <a:r>
              <a:rPr sz="5000" b="1" spc="-10" dirty="0">
                <a:solidFill>
                  <a:srgbClr val="FFFFFF"/>
                </a:solidFill>
                <a:latin typeface="Roboto"/>
                <a:cs typeface="Roboto"/>
              </a:rPr>
              <a:t>Who </a:t>
            </a:r>
            <a:r>
              <a:rPr sz="5000" b="1" spc="-45" dirty="0">
                <a:solidFill>
                  <a:srgbClr val="FFFFFF"/>
                </a:solidFill>
                <a:latin typeface="Roboto"/>
                <a:cs typeface="Roboto"/>
              </a:rPr>
              <a:t>We</a:t>
            </a:r>
            <a:r>
              <a:rPr sz="5000" b="1" spc="-95" dirty="0">
                <a:solidFill>
                  <a:srgbClr val="FFFFFF"/>
                </a:solidFill>
                <a:latin typeface="Roboto"/>
                <a:cs typeface="Roboto"/>
              </a:rPr>
              <a:t> </a:t>
            </a:r>
            <a:r>
              <a:rPr sz="5000" b="1" spc="-20" dirty="0">
                <a:solidFill>
                  <a:srgbClr val="FFFFFF"/>
                </a:solidFill>
                <a:latin typeface="Roboto"/>
                <a:cs typeface="Roboto"/>
              </a:rPr>
              <a:t>Are</a:t>
            </a:r>
            <a:endParaRPr sz="5000">
              <a:latin typeface="Roboto"/>
              <a:cs typeface="Roboto"/>
            </a:endParaRPr>
          </a:p>
          <a:p>
            <a:pPr marL="1905" algn="ctr">
              <a:lnSpc>
                <a:spcPct val="100000"/>
              </a:lnSpc>
              <a:spcBef>
                <a:spcPts val="815"/>
              </a:spcBef>
            </a:pPr>
            <a:r>
              <a:rPr sz="2200" b="0" spc="-5" dirty="0">
                <a:solidFill>
                  <a:srgbClr val="FFFFFF"/>
                </a:solidFill>
                <a:latin typeface="Roboto Lt"/>
                <a:cs typeface="Roboto Lt"/>
              </a:rPr>
              <a:t>How </a:t>
            </a:r>
            <a:r>
              <a:rPr sz="2200" b="0" spc="-20" dirty="0">
                <a:solidFill>
                  <a:srgbClr val="FFFFFF"/>
                </a:solidFill>
                <a:latin typeface="Roboto Lt"/>
                <a:cs typeface="Roboto Lt"/>
              </a:rPr>
              <a:t>We </a:t>
            </a:r>
            <a:r>
              <a:rPr sz="2200" b="0" spc="-5" dirty="0">
                <a:solidFill>
                  <a:srgbClr val="FFFFFF"/>
                </a:solidFill>
                <a:latin typeface="Roboto Lt"/>
                <a:cs typeface="Roboto Lt"/>
              </a:rPr>
              <a:t>Made It </a:t>
            </a:r>
            <a:r>
              <a:rPr sz="2200" b="0" spc="-15" dirty="0">
                <a:solidFill>
                  <a:srgbClr val="FFFFFF"/>
                </a:solidFill>
                <a:latin typeface="Roboto Lt"/>
                <a:cs typeface="Roboto Lt"/>
              </a:rPr>
              <a:t>to</a:t>
            </a:r>
            <a:r>
              <a:rPr sz="2200" b="0" spc="-85" dirty="0">
                <a:solidFill>
                  <a:srgbClr val="FFFFFF"/>
                </a:solidFill>
                <a:latin typeface="Roboto Lt"/>
                <a:cs typeface="Roboto Lt"/>
              </a:rPr>
              <a:t> </a:t>
            </a:r>
            <a:r>
              <a:rPr sz="2200" b="0" spc="-30" dirty="0">
                <a:solidFill>
                  <a:srgbClr val="FFFFFF"/>
                </a:solidFill>
                <a:latin typeface="Roboto Lt"/>
                <a:cs typeface="Roboto Lt"/>
              </a:rPr>
              <a:t>Today</a:t>
            </a:r>
            <a:endParaRPr sz="2200">
              <a:latin typeface="Roboto Lt"/>
              <a:cs typeface="Roboto Lt"/>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object 2">
            <a:extLst>
              <a:ext uri="{FF2B5EF4-FFF2-40B4-BE49-F238E27FC236}">
                <a16:creationId xmlns:a16="http://schemas.microsoft.com/office/drawing/2014/main" id="{50E99CBF-6B9A-2B48-B1AA-EEBD7A9EE47B}"/>
              </a:ext>
            </a:extLst>
          </p:cNvPr>
          <p:cNvSpPr/>
          <p:nvPr/>
        </p:nvSpPr>
        <p:spPr>
          <a:xfrm>
            <a:off x="5410199" y="4"/>
            <a:ext cx="3734323" cy="5137150"/>
          </a:xfrm>
          <a:custGeom>
            <a:avLst/>
            <a:gdLst/>
            <a:ahLst/>
            <a:cxnLst/>
            <a:rect l="l" t="t" r="r" b="b"/>
            <a:pathLst>
              <a:path w="3150234" h="5137150">
                <a:moveTo>
                  <a:pt x="0" y="5136584"/>
                </a:moveTo>
                <a:lnTo>
                  <a:pt x="3149693" y="5136584"/>
                </a:lnTo>
                <a:lnTo>
                  <a:pt x="3149693" y="0"/>
                </a:lnTo>
                <a:lnTo>
                  <a:pt x="0" y="0"/>
                </a:lnTo>
                <a:lnTo>
                  <a:pt x="0" y="5136584"/>
                </a:lnTo>
                <a:close/>
              </a:path>
            </a:pathLst>
          </a:custGeom>
          <a:solidFill>
            <a:srgbClr val="113170"/>
          </a:solidFill>
        </p:spPr>
        <p:txBody>
          <a:bodyPr wrap="square" lIns="0" tIns="0" rIns="0" bIns="0" rtlCol="0"/>
          <a:lstStyle/>
          <a:p>
            <a:endParaRPr/>
          </a:p>
        </p:txBody>
      </p:sp>
      <p:sp>
        <p:nvSpPr>
          <p:cNvPr id="3" name="object 3"/>
          <p:cNvSpPr/>
          <p:nvPr/>
        </p:nvSpPr>
        <p:spPr>
          <a:xfrm>
            <a:off x="0" y="953073"/>
            <a:ext cx="3871242" cy="4190416"/>
          </a:xfrm>
          <a:prstGeom prst="rect">
            <a:avLst/>
          </a:prstGeom>
          <a:blipFill>
            <a:blip r:embed="rId2" cstate="print"/>
            <a:stretch>
              <a:fillRect/>
            </a:stretch>
          </a:blipFill>
        </p:spPr>
        <p:txBody>
          <a:bodyPr wrap="square" lIns="0" tIns="0" rIns="0" bIns="0" rtlCol="0"/>
          <a:lstStyle/>
          <a:p>
            <a:endParaRPr/>
          </a:p>
        </p:txBody>
      </p:sp>
      <p:sp>
        <p:nvSpPr>
          <p:cNvPr id="4" name="object 4"/>
          <p:cNvSpPr txBox="1">
            <a:spLocks noGrp="1"/>
          </p:cNvSpPr>
          <p:nvPr>
            <p:ph type="title"/>
          </p:nvPr>
        </p:nvSpPr>
        <p:spPr>
          <a:xfrm>
            <a:off x="381000" y="1158719"/>
            <a:ext cx="4800599" cy="3811299"/>
          </a:xfrm>
          <a:prstGeom prst="rect">
            <a:avLst/>
          </a:prstGeom>
        </p:spPr>
        <p:txBody>
          <a:bodyPr vert="horz" wrap="square" lIns="0" tIns="116839" rIns="0" bIns="0" rtlCol="0">
            <a:spAutoFit/>
          </a:bodyPr>
          <a:lstStyle/>
          <a:p>
            <a:r>
              <a:rPr lang="en-CA" sz="1200" b="0" dirty="0">
                <a:solidFill>
                  <a:schemeClr val="tx1"/>
                </a:solidFill>
                <a:latin typeface="Roboto Th" pitchFamily="2" charset="0"/>
                <a:ea typeface="Roboto Th" pitchFamily="2" charset="0"/>
              </a:rPr>
              <a:t>Simone Rousseau’s Organization is a </a:t>
            </a:r>
            <a:r>
              <a:rPr lang="en-CA" sz="1200" dirty="0">
                <a:solidFill>
                  <a:schemeClr val="tx1"/>
                </a:solidFill>
                <a:latin typeface="Roboto" pitchFamily="2" charset="0"/>
                <a:ea typeface="Roboto" pitchFamily="2" charset="0"/>
              </a:rPr>
              <a:t>COMMUNITY</a:t>
            </a:r>
            <a:r>
              <a:rPr lang="en-CA" sz="1200" b="0" dirty="0">
                <a:solidFill>
                  <a:schemeClr val="tx1"/>
                </a:solidFill>
                <a:latin typeface="Roboto Th" pitchFamily="2" charset="0"/>
                <a:ea typeface="Roboto Th" pitchFamily="2" charset="0"/>
              </a:rPr>
              <a:t> of real estate agents throughout North America who work together to create power, production, and profit through a </a:t>
            </a:r>
            <a:r>
              <a:rPr lang="en-CA" sz="1200" dirty="0">
                <a:solidFill>
                  <a:schemeClr val="tx1"/>
                </a:solidFill>
                <a:latin typeface="Roboto" pitchFamily="2" charset="0"/>
                <a:ea typeface="Roboto" pitchFamily="2" charset="0"/>
              </a:rPr>
              <a:t>personal approach</a:t>
            </a:r>
            <a:r>
              <a:rPr lang="en-CA" sz="1200" b="0" dirty="0">
                <a:solidFill>
                  <a:schemeClr val="tx1"/>
                </a:solidFill>
                <a:latin typeface="Roboto Th" pitchFamily="2" charset="0"/>
                <a:ea typeface="Roboto Th" pitchFamily="2" charset="0"/>
              </a:rPr>
              <a:t> with 1-on-1 touchpoints.</a:t>
            </a:r>
            <a:br>
              <a:rPr lang="en-CA" sz="1200" b="0" dirty="0">
                <a:solidFill>
                  <a:schemeClr val="tx1"/>
                </a:solidFill>
                <a:latin typeface="Roboto Th" pitchFamily="2" charset="0"/>
                <a:ea typeface="Roboto Th" pitchFamily="2" charset="0"/>
              </a:rPr>
            </a:br>
            <a:br>
              <a:rPr lang="en-CA" sz="1200" b="0" dirty="0">
                <a:solidFill>
                  <a:schemeClr val="tx1"/>
                </a:solidFill>
                <a:latin typeface="Roboto Th" pitchFamily="2" charset="0"/>
                <a:ea typeface="Roboto Th" pitchFamily="2" charset="0"/>
              </a:rPr>
            </a:br>
            <a:r>
              <a:rPr lang="en-CA" sz="1200" b="0" dirty="0">
                <a:solidFill>
                  <a:schemeClr val="tx1"/>
                </a:solidFill>
                <a:latin typeface="Roboto Th" pitchFamily="2" charset="0"/>
                <a:ea typeface="Roboto Th" pitchFamily="2" charset="0"/>
              </a:rPr>
              <a:t>Simone is recognized as an industry leader in real estate, a true Top-Producer, and an inspiration to Agents throughout North America. With exceptional discipline and determination, she consistently achieves extraordinary results for those she serves. Today, Simone’s </a:t>
            </a:r>
            <a:r>
              <a:rPr lang="en-CA" sz="1200" dirty="0">
                <a:solidFill>
                  <a:schemeClr val="tx1"/>
                </a:solidFill>
                <a:latin typeface="Roboto" pitchFamily="2" charset="0"/>
                <a:ea typeface="Roboto" pitchFamily="2" charset="0"/>
              </a:rPr>
              <a:t>commitment</a:t>
            </a:r>
            <a:r>
              <a:rPr lang="en-CA" sz="1200" b="0" dirty="0">
                <a:solidFill>
                  <a:schemeClr val="tx1"/>
                </a:solidFill>
                <a:latin typeface="Roboto Th" pitchFamily="2" charset="0"/>
                <a:ea typeface="Roboto Th" pitchFamily="2" charset="0"/>
              </a:rPr>
              <a:t> is to her Partner Agents – supporting their growth while empowering them to </a:t>
            </a:r>
            <a:r>
              <a:rPr lang="en-CA" sz="1200" dirty="0">
                <a:solidFill>
                  <a:schemeClr val="tx1"/>
                </a:solidFill>
                <a:latin typeface="Roboto" pitchFamily="2" charset="0"/>
                <a:ea typeface="Roboto" pitchFamily="2" charset="0"/>
              </a:rPr>
              <a:t>elevate</a:t>
            </a:r>
            <a:r>
              <a:rPr lang="en-CA" sz="1200" b="0" dirty="0">
                <a:solidFill>
                  <a:schemeClr val="tx1"/>
                </a:solidFill>
                <a:latin typeface="Roboto Th" pitchFamily="2" charset="0"/>
                <a:ea typeface="Roboto Th" pitchFamily="2" charset="0"/>
              </a:rPr>
              <a:t> their real estate sales and unlock their greatness!</a:t>
            </a:r>
            <a:br>
              <a:rPr lang="en-CA" sz="1200" b="0" dirty="0">
                <a:solidFill>
                  <a:schemeClr val="tx1"/>
                </a:solidFill>
                <a:latin typeface="Roboto Th" pitchFamily="2" charset="0"/>
                <a:ea typeface="Roboto Th" pitchFamily="2" charset="0"/>
              </a:rPr>
            </a:br>
            <a:br>
              <a:rPr lang="en-CA" sz="1200" b="0" dirty="0">
                <a:solidFill>
                  <a:schemeClr val="tx1"/>
                </a:solidFill>
                <a:latin typeface="Roboto Th" pitchFamily="2" charset="0"/>
                <a:ea typeface="Roboto Th" pitchFamily="2" charset="0"/>
              </a:rPr>
            </a:br>
            <a:r>
              <a:rPr lang="en-CA" sz="1200" b="0" dirty="0">
                <a:solidFill>
                  <a:schemeClr val="tx1"/>
                </a:solidFill>
                <a:latin typeface="Roboto Th" pitchFamily="2" charset="0"/>
                <a:ea typeface="Roboto Th" pitchFamily="2" charset="0"/>
              </a:rPr>
              <a:t>With a </a:t>
            </a:r>
            <a:r>
              <a:rPr lang="en-CA" sz="1200" dirty="0">
                <a:solidFill>
                  <a:schemeClr val="tx1"/>
                </a:solidFill>
                <a:latin typeface="Roboto" pitchFamily="2" charset="0"/>
                <a:ea typeface="Roboto" pitchFamily="2" charset="0"/>
              </a:rPr>
              <a:t>Masters Degree in Education</a:t>
            </a:r>
            <a:r>
              <a:rPr lang="en-CA" sz="1200" b="0" dirty="0">
                <a:solidFill>
                  <a:schemeClr val="tx1"/>
                </a:solidFill>
                <a:latin typeface="Roboto Th" pitchFamily="2" charset="0"/>
                <a:ea typeface="Roboto Th" pitchFamily="2" charset="0"/>
              </a:rPr>
              <a:t>, Simone knows what it takes to lead, nurture and educate those around her from other agents to clients. Through this, Simone was able to achieve </a:t>
            </a:r>
            <a:r>
              <a:rPr lang="en-CA" sz="1200" dirty="0">
                <a:solidFill>
                  <a:schemeClr val="tx1"/>
                </a:solidFill>
                <a:latin typeface="Roboto" pitchFamily="2" charset="0"/>
                <a:ea typeface="Roboto" pitchFamily="2" charset="0"/>
              </a:rPr>
              <a:t>over 100 homes sold per year</a:t>
            </a:r>
            <a:r>
              <a:rPr lang="en-CA" sz="1200" b="0" dirty="0">
                <a:solidFill>
                  <a:schemeClr val="tx1"/>
                </a:solidFill>
                <a:latin typeface="Roboto Th" pitchFamily="2" charset="0"/>
                <a:ea typeface="Roboto Th" pitchFamily="2" charset="0"/>
              </a:rPr>
              <a:t>. Simone is now in the out of 83,000+ in </a:t>
            </a:r>
            <a:r>
              <a:rPr lang="en-CA" sz="1200" b="0" dirty="0" err="1">
                <a:solidFill>
                  <a:schemeClr val="tx1"/>
                </a:solidFill>
                <a:latin typeface="Roboto Th" pitchFamily="2" charset="0"/>
                <a:ea typeface="Roboto Th" pitchFamily="2" charset="0"/>
              </a:rPr>
              <a:t>eXp</a:t>
            </a:r>
            <a:r>
              <a:rPr lang="en-CA" sz="1200" b="0" dirty="0">
                <a:solidFill>
                  <a:schemeClr val="tx1"/>
                </a:solidFill>
                <a:latin typeface="Roboto Th" pitchFamily="2" charset="0"/>
                <a:ea typeface="Roboto Th" pitchFamily="2" charset="0"/>
              </a:rPr>
              <a:t> Realty and is in the Top 10 overall in Canada. Top 150 agents</a:t>
            </a:r>
            <a:br>
              <a:rPr lang="en-CA" sz="1200" b="0" dirty="0">
                <a:solidFill>
                  <a:schemeClr val="tx1"/>
                </a:solidFill>
                <a:latin typeface="Roboto Th" pitchFamily="2" charset="0"/>
                <a:ea typeface="Roboto Th" pitchFamily="2" charset="0"/>
              </a:rPr>
            </a:br>
            <a:br>
              <a:rPr lang="en-CA" sz="1200" b="0" dirty="0">
                <a:solidFill>
                  <a:schemeClr val="tx1"/>
                </a:solidFill>
                <a:latin typeface="Roboto Th" pitchFamily="2" charset="0"/>
                <a:ea typeface="Roboto Th" pitchFamily="2" charset="0"/>
              </a:rPr>
            </a:br>
            <a:r>
              <a:rPr lang="en-CA" sz="1200" b="0" dirty="0">
                <a:solidFill>
                  <a:schemeClr val="tx1"/>
                </a:solidFill>
                <a:latin typeface="Roboto Th" pitchFamily="2" charset="0"/>
                <a:ea typeface="Roboto Th" pitchFamily="2" charset="0"/>
              </a:rPr>
              <a:t>Simone has also completed 7 marathons so if you are looking for someone to run with, she can help lead you to success!</a:t>
            </a:r>
            <a:endParaRPr sz="1600" dirty="0">
              <a:solidFill>
                <a:schemeClr val="tx1"/>
              </a:solidFill>
              <a:latin typeface="Roboto Lt"/>
              <a:cs typeface="Roboto Lt"/>
            </a:endParaRPr>
          </a:p>
        </p:txBody>
      </p:sp>
      <p:pic>
        <p:nvPicPr>
          <p:cNvPr id="6" name="Picture 5">
            <a:extLst>
              <a:ext uri="{FF2B5EF4-FFF2-40B4-BE49-F238E27FC236}">
                <a16:creationId xmlns:a16="http://schemas.microsoft.com/office/drawing/2014/main" id="{AA9E9018-D2D3-4E49-9AD8-DCD1197A2F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3001" y="101629"/>
            <a:ext cx="1328056" cy="793721"/>
          </a:xfrm>
          <a:prstGeom prst="rect">
            <a:avLst/>
          </a:prstGeom>
        </p:spPr>
      </p:pic>
      <p:sp>
        <p:nvSpPr>
          <p:cNvPr id="7" name="object 4">
            <a:extLst>
              <a:ext uri="{FF2B5EF4-FFF2-40B4-BE49-F238E27FC236}">
                <a16:creationId xmlns:a16="http://schemas.microsoft.com/office/drawing/2014/main" id="{7FDF140E-F297-C242-BCF4-68846CB02A85}"/>
              </a:ext>
            </a:extLst>
          </p:cNvPr>
          <p:cNvSpPr txBox="1">
            <a:spLocks/>
          </p:cNvSpPr>
          <p:nvPr/>
        </p:nvSpPr>
        <p:spPr>
          <a:xfrm>
            <a:off x="381001" y="195768"/>
            <a:ext cx="762000" cy="579645"/>
          </a:xfrm>
          <a:prstGeom prst="rect">
            <a:avLst/>
          </a:prstGeom>
        </p:spPr>
        <p:txBody>
          <a:bodyPr vert="horz" wrap="square" lIns="0" tIns="116839" rIns="0" bIns="0" rtlCol="0">
            <a:spAutoFit/>
          </a:bodyPr>
          <a:lstStyle>
            <a:lvl1pPr>
              <a:defRPr sz="4800" b="1" i="0">
                <a:solidFill>
                  <a:schemeClr val="bg1"/>
                </a:solidFill>
                <a:latin typeface="Roboto"/>
                <a:ea typeface="+mj-ea"/>
                <a:cs typeface="Roboto"/>
              </a:defRPr>
            </a:lvl1pPr>
          </a:lstStyle>
          <a:p>
            <a:pPr marL="12700">
              <a:spcBef>
                <a:spcPts val="919"/>
              </a:spcBef>
            </a:pPr>
            <a:r>
              <a:rPr lang="en-CA" sz="3000" kern="0" spc="-15" dirty="0">
                <a:solidFill>
                  <a:srgbClr val="18469C"/>
                </a:solidFill>
              </a:rPr>
              <a:t>The</a:t>
            </a:r>
            <a:endParaRPr lang="en-CA" sz="3000" kern="0" dirty="0"/>
          </a:p>
        </p:txBody>
      </p:sp>
      <p:sp>
        <p:nvSpPr>
          <p:cNvPr id="8" name="object 4">
            <a:extLst>
              <a:ext uri="{FF2B5EF4-FFF2-40B4-BE49-F238E27FC236}">
                <a16:creationId xmlns:a16="http://schemas.microsoft.com/office/drawing/2014/main" id="{5E890A40-21EC-BA43-BB5D-B1C0247BC1D9}"/>
              </a:ext>
            </a:extLst>
          </p:cNvPr>
          <p:cNvSpPr txBox="1">
            <a:spLocks/>
          </p:cNvSpPr>
          <p:nvPr/>
        </p:nvSpPr>
        <p:spPr>
          <a:xfrm>
            <a:off x="2590800" y="193325"/>
            <a:ext cx="2306179" cy="579645"/>
          </a:xfrm>
          <a:prstGeom prst="rect">
            <a:avLst/>
          </a:prstGeom>
        </p:spPr>
        <p:txBody>
          <a:bodyPr vert="horz" wrap="square" lIns="0" tIns="116839" rIns="0" bIns="0" rtlCol="0">
            <a:spAutoFit/>
          </a:bodyPr>
          <a:lstStyle>
            <a:lvl1pPr>
              <a:defRPr sz="4800" b="1" i="0">
                <a:solidFill>
                  <a:schemeClr val="bg1"/>
                </a:solidFill>
                <a:latin typeface="Roboto"/>
                <a:ea typeface="+mj-ea"/>
                <a:cs typeface="Roboto"/>
              </a:defRPr>
            </a:lvl1pPr>
          </a:lstStyle>
          <a:p>
            <a:pPr marL="12700">
              <a:spcBef>
                <a:spcPts val="919"/>
              </a:spcBef>
            </a:pPr>
            <a:r>
              <a:rPr lang="en-CA" sz="3000" kern="0" spc="-15" dirty="0">
                <a:solidFill>
                  <a:srgbClr val="18469C"/>
                </a:solidFill>
              </a:rPr>
              <a:t>Organization</a:t>
            </a:r>
            <a:endParaRPr lang="en-CA" sz="3000" kern="0" dirty="0"/>
          </a:p>
        </p:txBody>
      </p:sp>
      <p:pic>
        <p:nvPicPr>
          <p:cNvPr id="10" name="Picture 9">
            <a:extLst>
              <a:ext uri="{FF2B5EF4-FFF2-40B4-BE49-F238E27FC236}">
                <a16:creationId xmlns:a16="http://schemas.microsoft.com/office/drawing/2014/main" id="{43FF042D-61F3-4C46-8119-8E5F0283E9BB}"/>
              </a:ext>
            </a:extLst>
          </p:cNvPr>
          <p:cNvPicPr>
            <a:picLocks noChangeAspect="1"/>
          </p:cNvPicPr>
          <p:nvPr/>
        </p:nvPicPr>
        <p:blipFill rotWithShape="1">
          <a:blip r:embed="rId4">
            <a:extLst>
              <a:ext uri="{28A0092B-C50C-407E-A947-70E740481C1C}">
                <a14:useLocalDpi xmlns:a14="http://schemas.microsoft.com/office/drawing/2010/main" val="0"/>
              </a:ext>
            </a:extLst>
          </a:blip>
          <a:srcRect l="29260" r="9505"/>
          <a:stretch/>
        </p:blipFill>
        <p:spPr>
          <a:xfrm>
            <a:off x="5637659" y="783420"/>
            <a:ext cx="3279401" cy="3570317"/>
          </a:xfrm>
          <a:prstGeom prst="rect">
            <a:avLst/>
          </a:prstGeom>
        </p:spPr>
      </p:pic>
      <p:sp>
        <p:nvSpPr>
          <p:cNvPr id="12" name="object 4">
            <a:extLst>
              <a:ext uri="{FF2B5EF4-FFF2-40B4-BE49-F238E27FC236}">
                <a16:creationId xmlns:a16="http://schemas.microsoft.com/office/drawing/2014/main" id="{B0609810-A65D-5C4D-BCFD-6EA9E0FF8ED5}"/>
              </a:ext>
            </a:extLst>
          </p:cNvPr>
          <p:cNvSpPr txBox="1">
            <a:spLocks/>
          </p:cNvSpPr>
          <p:nvPr/>
        </p:nvSpPr>
        <p:spPr>
          <a:xfrm>
            <a:off x="381001" y="708809"/>
            <a:ext cx="5236845" cy="364201"/>
          </a:xfrm>
          <a:prstGeom prst="rect">
            <a:avLst/>
          </a:prstGeom>
        </p:spPr>
        <p:txBody>
          <a:bodyPr vert="horz" wrap="square" lIns="0" tIns="116839" rIns="0" bIns="0" rtlCol="0">
            <a:spAutoFit/>
          </a:bodyPr>
          <a:lstStyle>
            <a:lvl1pPr>
              <a:defRPr sz="4800" b="1" i="0">
                <a:solidFill>
                  <a:schemeClr val="bg1"/>
                </a:solidFill>
                <a:latin typeface="Roboto"/>
                <a:ea typeface="+mj-ea"/>
                <a:cs typeface="Roboto"/>
              </a:defRPr>
            </a:lvl1pPr>
          </a:lstStyle>
          <a:p>
            <a:pPr marL="12700">
              <a:spcBef>
                <a:spcPts val="919"/>
              </a:spcBef>
            </a:pPr>
            <a:r>
              <a:rPr lang="en-CA" sz="1600" kern="0" dirty="0">
                <a:solidFill>
                  <a:schemeClr val="tx1"/>
                </a:solidFill>
              </a:rPr>
              <a:t>TOP FEMALE AGENT ATTRACTOR IN </a:t>
            </a:r>
            <a:r>
              <a:rPr lang="en-CA" sz="1600" kern="0" dirty="0" err="1">
                <a:solidFill>
                  <a:schemeClr val="tx1"/>
                </a:solidFill>
              </a:rPr>
              <a:t>eXp</a:t>
            </a:r>
            <a:r>
              <a:rPr lang="en-CA" sz="1600" kern="0" dirty="0">
                <a:solidFill>
                  <a:schemeClr val="tx1"/>
                </a:solidFill>
              </a:rPr>
              <a:t> Canada.</a:t>
            </a:r>
          </a:p>
        </p:txBody>
      </p:sp>
    </p:spTree>
    <p:extLst>
      <p:ext uri="{BB962C8B-B14F-4D97-AF65-F5344CB8AC3E}">
        <p14:creationId xmlns:p14="http://schemas.microsoft.com/office/powerpoint/2010/main" val="293570307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8000983" y="4419641"/>
            <a:ext cx="953847" cy="495249"/>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0" y="953073"/>
            <a:ext cx="3871242" cy="4190416"/>
          </a:xfrm>
          <a:prstGeom prst="rect">
            <a:avLst/>
          </a:prstGeom>
          <a:blipFill>
            <a:blip r:embed="rId3" cstate="print"/>
            <a:stretch>
              <a:fillRect/>
            </a:stretch>
          </a:blipFill>
        </p:spPr>
        <p:txBody>
          <a:bodyPr wrap="square" lIns="0" tIns="0" rIns="0" bIns="0" rtlCol="0"/>
          <a:lstStyle/>
          <a:p>
            <a:endParaRPr/>
          </a:p>
        </p:txBody>
      </p:sp>
      <p:sp>
        <p:nvSpPr>
          <p:cNvPr id="4" name="object 4"/>
          <p:cNvSpPr txBox="1">
            <a:spLocks noGrp="1"/>
          </p:cNvSpPr>
          <p:nvPr>
            <p:ph type="title"/>
          </p:nvPr>
        </p:nvSpPr>
        <p:spPr>
          <a:xfrm>
            <a:off x="421996" y="148866"/>
            <a:ext cx="5236845" cy="887094"/>
          </a:xfrm>
          <a:prstGeom prst="rect">
            <a:avLst/>
          </a:prstGeom>
        </p:spPr>
        <p:txBody>
          <a:bodyPr vert="horz" wrap="square" lIns="0" tIns="116839" rIns="0" bIns="0" rtlCol="0">
            <a:spAutoFit/>
          </a:bodyPr>
          <a:lstStyle/>
          <a:p>
            <a:pPr marL="12700">
              <a:lnSpc>
                <a:spcPct val="100000"/>
              </a:lnSpc>
              <a:spcBef>
                <a:spcPts val="919"/>
              </a:spcBef>
            </a:pPr>
            <a:r>
              <a:rPr lang="en-CA" sz="3000" spc="-15" dirty="0">
                <a:solidFill>
                  <a:srgbClr val="18469C"/>
                </a:solidFill>
              </a:rPr>
              <a:t>Opportunities &amp; Resources</a:t>
            </a:r>
            <a:endParaRPr sz="3000" dirty="0"/>
          </a:p>
          <a:p>
            <a:pPr marL="21590">
              <a:lnSpc>
                <a:spcPct val="100000"/>
              </a:lnSpc>
              <a:spcBef>
                <a:spcPts val="440"/>
              </a:spcBef>
            </a:pPr>
            <a:r>
              <a:rPr lang="en-CA" sz="1600" b="0" spc="-5" dirty="0">
                <a:solidFill>
                  <a:schemeClr val="tx1"/>
                </a:solidFill>
                <a:latin typeface="Roboto Lt"/>
                <a:cs typeface="Roboto Lt"/>
              </a:rPr>
              <a:t>Other services offered by Simone Rousseau</a:t>
            </a:r>
            <a:endParaRPr sz="1600" dirty="0">
              <a:solidFill>
                <a:schemeClr val="tx1"/>
              </a:solidFill>
              <a:latin typeface="Roboto Lt"/>
              <a:cs typeface="Roboto Lt"/>
            </a:endParaRPr>
          </a:p>
        </p:txBody>
      </p:sp>
      <p:sp>
        <p:nvSpPr>
          <p:cNvPr id="5" name="object 4">
            <a:extLst>
              <a:ext uri="{FF2B5EF4-FFF2-40B4-BE49-F238E27FC236}">
                <a16:creationId xmlns:a16="http://schemas.microsoft.com/office/drawing/2014/main" id="{C56A1549-3869-ED4F-8064-7EF747A82D3D}"/>
              </a:ext>
            </a:extLst>
          </p:cNvPr>
          <p:cNvSpPr txBox="1">
            <a:spLocks/>
          </p:cNvSpPr>
          <p:nvPr/>
        </p:nvSpPr>
        <p:spPr>
          <a:xfrm>
            <a:off x="381000" y="1158719"/>
            <a:ext cx="3871243" cy="3565078"/>
          </a:xfrm>
          <a:prstGeom prst="rect">
            <a:avLst/>
          </a:prstGeom>
        </p:spPr>
        <p:txBody>
          <a:bodyPr vert="horz" wrap="square" lIns="0" tIns="116839" rIns="0" bIns="0" rtlCol="0">
            <a:spAutoFit/>
          </a:bodyPr>
          <a:lstStyle>
            <a:lvl1pPr>
              <a:defRPr sz="4800" b="1" i="0">
                <a:solidFill>
                  <a:schemeClr val="bg1"/>
                </a:solidFill>
                <a:latin typeface="Roboto"/>
                <a:ea typeface="+mj-ea"/>
                <a:cs typeface="Roboto"/>
              </a:defRPr>
            </a:lvl1pPr>
          </a:lstStyle>
          <a:p>
            <a:r>
              <a:rPr lang="en-CA" sz="1600" b="0" kern="0" dirty="0">
                <a:solidFill>
                  <a:schemeClr val="tx1"/>
                </a:solidFill>
                <a:latin typeface="Roboto Th" pitchFamily="2" charset="0"/>
                <a:ea typeface="Roboto Th" pitchFamily="2" charset="0"/>
                <a:cs typeface="Roboto Lt"/>
              </a:rPr>
              <a:t>- Exclusive access to the VIP Room</a:t>
            </a:r>
            <a:br>
              <a:rPr lang="en-CA" sz="1600" b="0" kern="0" dirty="0">
                <a:solidFill>
                  <a:schemeClr val="tx1"/>
                </a:solidFill>
                <a:latin typeface="Roboto Th" pitchFamily="2" charset="0"/>
                <a:ea typeface="Roboto Th" pitchFamily="2" charset="0"/>
                <a:cs typeface="Roboto Lt"/>
              </a:rPr>
            </a:br>
            <a:r>
              <a:rPr lang="en-CA" sz="1600" b="0" kern="0" dirty="0">
                <a:solidFill>
                  <a:schemeClr val="tx1"/>
                </a:solidFill>
                <a:latin typeface="Roboto Th" pitchFamily="2" charset="0"/>
                <a:ea typeface="Roboto Th" pitchFamily="2" charset="0"/>
                <a:cs typeface="Roboto Lt"/>
              </a:rPr>
              <a:t>(Library, Support, Events)</a:t>
            </a:r>
            <a:br>
              <a:rPr lang="en-CA" sz="1600" b="0" kern="0" dirty="0">
                <a:solidFill>
                  <a:schemeClr val="tx1"/>
                </a:solidFill>
                <a:latin typeface="Roboto Th" pitchFamily="2" charset="0"/>
                <a:ea typeface="Roboto Th" pitchFamily="2" charset="0"/>
                <a:cs typeface="Roboto Lt"/>
              </a:rPr>
            </a:br>
            <a:r>
              <a:rPr lang="en-CA" sz="1600" b="0" kern="0" dirty="0">
                <a:solidFill>
                  <a:schemeClr val="tx1"/>
                </a:solidFill>
                <a:latin typeface="Roboto Th" pitchFamily="2" charset="0"/>
                <a:ea typeface="Roboto Th" pitchFamily="2" charset="0"/>
                <a:cs typeface="Roboto Lt"/>
              </a:rPr>
              <a:t>- 1-on-1 Mega Attraction Coaching with Simone</a:t>
            </a:r>
            <a:br>
              <a:rPr lang="en-CA" sz="1600" b="0" kern="0" dirty="0">
                <a:solidFill>
                  <a:schemeClr val="tx1"/>
                </a:solidFill>
                <a:latin typeface="Roboto Th" pitchFamily="2" charset="0"/>
                <a:ea typeface="Roboto Th" pitchFamily="2" charset="0"/>
                <a:cs typeface="Roboto Lt"/>
              </a:rPr>
            </a:br>
            <a:r>
              <a:rPr lang="en-CA" sz="1600" b="0" kern="0" dirty="0">
                <a:solidFill>
                  <a:schemeClr val="tx1"/>
                </a:solidFill>
                <a:latin typeface="Roboto Th" pitchFamily="2" charset="0"/>
                <a:ea typeface="Roboto Th" pitchFamily="2" charset="0"/>
                <a:cs typeface="Roboto Lt"/>
              </a:rPr>
              <a:t>- Access to the Mega Attraction Bootcamp E-course</a:t>
            </a:r>
          </a:p>
          <a:p>
            <a:r>
              <a:rPr lang="en-CA" sz="1600" b="0" kern="0" dirty="0">
                <a:solidFill>
                  <a:schemeClr val="tx1"/>
                </a:solidFill>
                <a:latin typeface="Roboto Th" pitchFamily="2" charset="0"/>
                <a:ea typeface="Roboto Th" pitchFamily="2" charset="0"/>
                <a:cs typeface="Roboto Lt"/>
              </a:rPr>
              <a:t>- Monthly Agent Attraction 101 Training</a:t>
            </a:r>
            <a:br>
              <a:rPr lang="en-CA" sz="1600" b="0" kern="0" dirty="0">
                <a:solidFill>
                  <a:schemeClr val="tx1"/>
                </a:solidFill>
                <a:latin typeface="Roboto Th" pitchFamily="2" charset="0"/>
                <a:ea typeface="Roboto Th" pitchFamily="2" charset="0"/>
                <a:cs typeface="Roboto Lt"/>
              </a:rPr>
            </a:br>
            <a:r>
              <a:rPr lang="en-CA" sz="1600" b="0" kern="0" dirty="0">
                <a:solidFill>
                  <a:schemeClr val="tx1"/>
                </a:solidFill>
                <a:latin typeface="Roboto Th" pitchFamily="2" charset="0"/>
                <a:ea typeface="Roboto Th" pitchFamily="2" charset="0"/>
                <a:cs typeface="Roboto Lt"/>
              </a:rPr>
              <a:t>- Live Weekly Agent Upgrade Production Training &amp; On-Demand Recordings and Downloads</a:t>
            </a:r>
            <a:br>
              <a:rPr lang="en-CA" sz="1600" b="0" kern="0" dirty="0">
                <a:solidFill>
                  <a:schemeClr val="tx1"/>
                </a:solidFill>
                <a:latin typeface="Roboto Th" pitchFamily="2" charset="0"/>
                <a:ea typeface="Roboto Th" pitchFamily="2" charset="0"/>
                <a:cs typeface="Roboto Lt"/>
              </a:rPr>
            </a:br>
            <a:r>
              <a:rPr lang="en-CA" sz="1600" b="0" kern="0" dirty="0">
                <a:solidFill>
                  <a:schemeClr val="tx1"/>
                </a:solidFill>
                <a:latin typeface="Roboto Th" pitchFamily="2" charset="0"/>
                <a:ea typeface="Roboto Th" pitchFamily="2" charset="0"/>
                <a:cs typeface="Roboto Lt"/>
              </a:rPr>
              <a:t>- Onboarding Concierge for New Agents</a:t>
            </a:r>
          </a:p>
          <a:p>
            <a:r>
              <a:rPr lang="en-CA" sz="1600" b="0" kern="0" dirty="0">
                <a:solidFill>
                  <a:schemeClr val="tx1"/>
                </a:solidFill>
                <a:latin typeface="Roboto Th" pitchFamily="2" charset="0"/>
                <a:ea typeface="Roboto Th" pitchFamily="2" charset="0"/>
                <a:cs typeface="Roboto Lt"/>
              </a:rPr>
              <a:t>- Marketing &amp; Branding Support</a:t>
            </a:r>
            <a:br>
              <a:rPr lang="en-CA" sz="1600" b="0" kern="0" dirty="0">
                <a:solidFill>
                  <a:schemeClr val="tx1"/>
                </a:solidFill>
                <a:latin typeface="Roboto Th" pitchFamily="2" charset="0"/>
                <a:ea typeface="Roboto Th" pitchFamily="2" charset="0"/>
                <a:cs typeface="Roboto Lt"/>
              </a:rPr>
            </a:br>
            <a:r>
              <a:rPr lang="en-CA" sz="1600" b="0" kern="0" dirty="0">
                <a:solidFill>
                  <a:schemeClr val="tx1"/>
                </a:solidFill>
                <a:latin typeface="Roboto Th" pitchFamily="2" charset="0"/>
                <a:ea typeface="Roboto Th" pitchFamily="2" charset="0"/>
                <a:cs typeface="Roboto Lt"/>
              </a:rPr>
              <a:t>- Business Strategy &amp; Development Coaching</a:t>
            </a:r>
          </a:p>
        </p:txBody>
      </p:sp>
      <p:pic>
        <p:nvPicPr>
          <p:cNvPr id="8" name="Picture 7">
            <a:extLst>
              <a:ext uri="{FF2B5EF4-FFF2-40B4-BE49-F238E27FC236}">
                <a16:creationId xmlns:a16="http://schemas.microsoft.com/office/drawing/2014/main" id="{6F21A713-1200-A841-96A1-46ADAC25505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34629" y="1462314"/>
            <a:ext cx="4420201" cy="2218871"/>
          </a:xfrm>
          <a:prstGeom prst="rect">
            <a:avLst/>
          </a:prstGeom>
        </p:spPr>
      </p:pic>
    </p:spTree>
    <p:extLst>
      <p:ext uri="{BB962C8B-B14F-4D97-AF65-F5344CB8AC3E}">
        <p14:creationId xmlns:p14="http://schemas.microsoft.com/office/powerpoint/2010/main" val="240911548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bject 2">
            <a:extLst>
              <a:ext uri="{FF2B5EF4-FFF2-40B4-BE49-F238E27FC236}">
                <a16:creationId xmlns:a16="http://schemas.microsoft.com/office/drawing/2014/main" id="{667CEB69-B702-5C4E-BEFE-A51366C5FA10}"/>
              </a:ext>
            </a:extLst>
          </p:cNvPr>
          <p:cNvSpPr/>
          <p:nvPr/>
        </p:nvSpPr>
        <p:spPr>
          <a:xfrm>
            <a:off x="6080837" y="4"/>
            <a:ext cx="3063685" cy="5137150"/>
          </a:xfrm>
          <a:custGeom>
            <a:avLst/>
            <a:gdLst/>
            <a:ahLst/>
            <a:cxnLst/>
            <a:rect l="l" t="t" r="r" b="b"/>
            <a:pathLst>
              <a:path w="3150234" h="5137150">
                <a:moveTo>
                  <a:pt x="0" y="5136584"/>
                </a:moveTo>
                <a:lnTo>
                  <a:pt x="3149693" y="5136584"/>
                </a:lnTo>
                <a:lnTo>
                  <a:pt x="3149693" y="0"/>
                </a:lnTo>
                <a:lnTo>
                  <a:pt x="0" y="0"/>
                </a:lnTo>
                <a:lnTo>
                  <a:pt x="0" y="5136584"/>
                </a:lnTo>
                <a:close/>
              </a:path>
            </a:pathLst>
          </a:custGeom>
          <a:solidFill>
            <a:srgbClr val="113170"/>
          </a:solidFill>
        </p:spPr>
        <p:txBody>
          <a:bodyPr wrap="square" lIns="0" tIns="0" rIns="0" bIns="0" rtlCol="0"/>
          <a:lstStyle/>
          <a:p>
            <a:endParaRPr/>
          </a:p>
        </p:txBody>
      </p:sp>
      <p:sp>
        <p:nvSpPr>
          <p:cNvPr id="3" name="object 3"/>
          <p:cNvSpPr/>
          <p:nvPr/>
        </p:nvSpPr>
        <p:spPr>
          <a:xfrm>
            <a:off x="0" y="953073"/>
            <a:ext cx="3871242" cy="4190416"/>
          </a:xfrm>
          <a:prstGeom prst="rect">
            <a:avLst/>
          </a:prstGeom>
          <a:blipFill>
            <a:blip r:embed="rId2" cstate="print"/>
            <a:stretch>
              <a:fillRect/>
            </a:stretch>
          </a:blipFill>
        </p:spPr>
        <p:txBody>
          <a:bodyPr wrap="square" lIns="0" tIns="0" rIns="0" bIns="0" rtlCol="0"/>
          <a:lstStyle/>
          <a:p>
            <a:endParaRPr/>
          </a:p>
        </p:txBody>
      </p:sp>
      <p:sp>
        <p:nvSpPr>
          <p:cNvPr id="4" name="object 4"/>
          <p:cNvSpPr txBox="1">
            <a:spLocks noGrp="1"/>
          </p:cNvSpPr>
          <p:nvPr>
            <p:ph type="title"/>
          </p:nvPr>
        </p:nvSpPr>
        <p:spPr>
          <a:xfrm>
            <a:off x="421996" y="148866"/>
            <a:ext cx="5236845" cy="825866"/>
          </a:xfrm>
          <a:prstGeom prst="rect">
            <a:avLst/>
          </a:prstGeom>
        </p:spPr>
        <p:txBody>
          <a:bodyPr vert="horz" wrap="square" lIns="0" tIns="116839" rIns="0" bIns="0" rtlCol="0">
            <a:spAutoFit/>
          </a:bodyPr>
          <a:lstStyle/>
          <a:p>
            <a:pPr marL="12700">
              <a:lnSpc>
                <a:spcPct val="100000"/>
              </a:lnSpc>
              <a:spcBef>
                <a:spcPts val="919"/>
              </a:spcBef>
            </a:pPr>
            <a:r>
              <a:rPr lang="en-CA" sz="3000" spc="-15" dirty="0">
                <a:solidFill>
                  <a:srgbClr val="18469C"/>
                </a:solidFill>
              </a:rPr>
              <a:t>John Tsai</a:t>
            </a:r>
            <a:endParaRPr sz="3000" dirty="0"/>
          </a:p>
          <a:p>
            <a:pPr fontAlgn="base"/>
            <a:r>
              <a:rPr lang="en-CA" sz="1600" dirty="0">
                <a:solidFill>
                  <a:schemeClr val="tx1"/>
                </a:solidFill>
              </a:rPr>
              <a:t>16+ YEARS OF EXPERIENCE. 132 HOMES SOLD IN 2020.</a:t>
            </a:r>
          </a:p>
        </p:txBody>
      </p:sp>
      <p:pic>
        <p:nvPicPr>
          <p:cNvPr id="6" name="Picture 5">
            <a:extLst>
              <a:ext uri="{FF2B5EF4-FFF2-40B4-BE49-F238E27FC236}">
                <a16:creationId xmlns:a16="http://schemas.microsoft.com/office/drawing/2014/main" id="{E5C638F9-EF0D-1D43-8090-D24DF3F39E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21364" y="598576"/>
            <a:ext cx="2782630" cy="3940006"/>
          </a:xfrm>
          <a:prstGeom prst="rect">
            <a:avLst/>
          </a:prstGeom>
        </p:spPr>
      </p:pic>
      <p:sp>
        <p:nvSpPr>
          <p:cNvPr id="7" name="object 4">
            <a:extLst>
              <a:ext uri="{FF2B5EF4-FFF2-40B4-BE49-F238E27FC236}">
                <a16:creationId xmlns:a16="http://schemas.microsoft.com/office/drawing/2014/main" id="{3FB96FC6-0EE8-DF49-B1B2-329DB94765BD}"/>
              </a:ext>
            </a:extLst>
          </p:cNvPr>
          <p:cNvSpPr txBox="1">
            <a:spLocks/>
          </p:cNvSpPr>
          <p:nvPr/>
        </p:nvSpPr>
        <p:spPr>
          <a:xfrm>
            <a:off x="421996" y="974732"/>
            <a:ext cx="5236845" cy="3626633"/>
          </a:xfrm>
          <a:prstGeom prst="rect">
            <a:avLst/>
          </a:prstGeom>
        </p:spPr>
        <p:txBody>
          <a:bodyPr vert="horz" wrap="square" lIns="0" tIns="116839" rIns="0" bIns="0" rtlCol="0">
            <a:spAutoFit/>
          </a:bodyPr>
          <a:lstStyle>
            <a:lvl1pPr>
              <a:defRPr sz="4800" b="1" i="0">
                <a:solidFill>
                  <a:schemeClr val="bg1"/>
                </a:solidFill>
                <a:latin typeface="Roboto"/>
                <a:ea typeface="+mj-ea"/>
                <a:cs typeface="Roboto"/>
              </a:defRPr>
            </a:lvl1pPr>
          </a:lstStyle>
          <a:p>
            <a:r>
              <a:rPr lang="en-CA" sz="1200" b="0" dirty="0">
                <a:solidFill>
                  <a:schemeClr val="tx1"/>
                </a:solidFill>
                <a:latin typeface="Roboto Th" pitchFamily="2" charset="0"/>
                <a:ea typeface="Roboto Th" pitchFamily="2" charset="0"/>
              </a:rPr>
              <a:t>John Tsai has received </a:t>
            </a:r>
            <a:r>
              <a:rPr lang="en-CA" sz="1200" dirty="0">
                <a:solidFill>
                  <a:schemeClr val="tx1"/>
                </a:solidFill>
                <a:latin typeface="Roboto" pitchFamily="2" charset="0"/>
                <a:ea typeface="Roboto" pitchFamily="2" charset="0"/>
              </a:rPr>
              <a:t>numerous accolades</a:t>
            </a:r>
            <a:r>
              <a:rPr lang="en-CA" sz="1200" b="0" dirty="0">
                <a:solidFill>
                  <a:schemeClr val="tx1"/>
                </a:solidFill>
                <a:latin typeface="Roboto Th" pitchFamily="2" charset="0"/>
                <a:ea typeface="Roboto Th" pitchFamily="2" charset="0"/>
              </a:rPr>
              <a:t>, including the Master Medallion Club Award (2010-2021), President’s Club Award (2015-2018), and </a:t>
            </a:r>
            <a:r>
              <a:rPr lang="en-CA" sz="1200" b="0" dirty="0" err="1">
                <a:solidFill>
                  <a:schemeClr val="tx1"/>
                </a:solidFill>
                <a:latin typeface="Roboto Th" pitchFamily="2" charset="0"/>
                <a:ea typeface="Roboto Th" pitchFamily="2" charset="0"/>
              </a:rPr>
              <a:t>eXp</a:t>
            </a:r>
            <a:r>
              <a:rPr lang="en-CA" sz="1200" b="0" dirty="0">
                <a:solidFill>
                  <a:schemeClr val="tx1"/>
                </a:solidFill>
                <a:latin typeface="Roboto Th" pitchFamily="2" charset="0"/>
                <a:ea typeface="Roboto Th" pitchFamily="2" charset="0"/>
              </a:rPr>
              <a:t> Realty's 4X ICON Agent Award (2019-2022). Reading Rich Dad, Poor Dad lead him to launch his real estate career in 2006. Day by day, John puts his clients first, endeavouring to find home buyers their dream home and to provide home sellers the highest possible return on their investment.</a:t>
            </a:r>
            <a:br>
              <a:rPr lang="en-CA" sz="1200" b="0" dirty="0">
                <a:solidFill>
                  <a:schemeClr val="tx1"/>
                </a:solidFill>
                <a:latin typeface="Roboto Th" pitchFamily="2" charset="0"/>
                <a:ea typeface="Roboto Th" pitchFamily="2" charset="0"/>
              </a:rPr>
            </a:br>
            <a:br>
              <a:rPr lang="en-CA" sz="1200" b="0" dirty="0">
                <a:solidFill>
                  <a:schemeClr val="tx1"/>
                </a:solidFill>
                <a:latin typeface="Roboto Th" pitchFamily="2" charset="0"/>
                <a:ea typeface="Roboto Th" pitchFamily="2" charset="0"/>
              </a:rPr>
            </a:br>
            <a:r>
              <a:rPr lang="en-CA" sz="1200" b="0" dirty="0">
                <a:solidFill>
                  <a:schemeClr val="tx1"/>
                </a:solidFill>
                <a:latin typeface="Roboto Th" pitchFamily="2" charset="0"/>
                <a:ea typeface="Roboto Th" pitchFamily="2" charset="0"/>
              </a:rPr>
              <a:t>His goals for the future include </a:t>
            </a:r>
            <a:r>
              <a:rPr lang="en-CA" sz="1200" dirty="0">
                <a:solidFill>
                  <a:schemeClr val="tx1"/>
                </a:solidFill>
                <a:latin typeface="Roboto" pitchFamily="2" charset="0"/>
                <a:ea typeface="Roboto" pitchFamily="2" charset="0"/>
              </a:rPr>
              <a:t>building a team</a:t>
            </a:r>
            <a:r>
              <a:rPr lang="en-CA" sz="1200" b="0" dirty="0">
                <a:solidFill>
                  <a:schemeClr val="tx1"/>
                </a:solidFill>
                <a:latin typeface="Roboto Th" pitchFamily="2" charset="0"/>
                <a:ea typeface="Roboto Th" pitchFamily="2" charset="0"/>
              </a:rPr>
              <a:t> that manages 400 transactions a year, creating a rental-property portfolio, and giving back by through charitable contribution and by inspiring other Realtors. It’s no surprise that John grew up dreaming about building high rises.</a:t>
            </a:r>
            <a:br>
              <a:rPr lang="en-CA" sz="1200" b="0" dirty="0">
                <a:solidFill>
                  <a:schemeClr val="tx1"/>
                </a:solidFill>
                <a:latin typeface="Roboto Th" pitchFamily="2" charset="0"/>
                <a:ea typeface="Roboto Th" pitchFamily="2" charset="0"/>
              </a:rPr>
            </a:br>
            <a:br>
              <a:rPr lang="en-CA" sz="1200" b="0" dirty="0">
                <a:solidFill>
                  <a:schemeClr val="tx1"/>
                </a:solidFill>
                <a:latin typeface="Roboto Th" pitchFamily="2" charset="0"/>
                <a:ea typeface="Roboto Th" pitchFamily="2" charset="0"/>
              </a:rPr>
            </a:br>
            <a:r>
              <a:rPr lang="en-CA" sz="1200" b="0" dirty="0">
                <a:solidFill>
                  <a:schemeClr val="tx1"/>
                </a:solidFill>
                <a:latin typeface="Roboto Th" pitchFamily="2" charset="0"/>
                <a:ea typeface="Roboto Th" pitchFamily="2" charset="0"/>
              </a:rPr>
              <a:t>John’s guilty pleasures are his daily visits to Facebook and Instagram—</a:t>
            </a:r>
            <a:r>
              <a:rPr lang="en-CA" sz="1200" dirty="0">
                <a:solidFill>
                  <a:schemeClr val="tx1"/>
                </a:solidFill>
                <a:latin typeface="Roboto" pitchFamily="2" charset="0"/>
                <a:ea typeface="Roboto" pitchFamily="2" charset="0"/>
              </a:rPr>
              <a:t>“It’s an addiction,” </a:t>
            </a:r>
            <a:r>
              <a:rPr lang="en-CA" sz="1200" b="0" dirty="0">
                <a:solidFill>
                  <a:schemeClr val="tx1"/>
                </a:solidFill>
                <a:latin typeface="Roboto Th" pitchFamily="2" charset="0"/>
                <a:ea typeface="Roboto Th" pitchFamily="2" charset="0"/>
              </a:rPr>
              <a:t>he says—and he cites Terminator as the movie that’s most inspired him, because “he’s indestructible. He just keeps coming back until he’s achieved his goal.” </a:t>
            </a:r>
            <a:br>
              <a:rPr lang="en-CA" sz="1200" b="0" dirty="0">
                <a:solidFill>
                  <a:schemeClr val="tx1"/>
                </a:solidFill>
                <a:latin typeface="Roboto Th" pitchFamily="2" charset="0"/>
                <a:ea typeface="Roboto Th" pitchFamily="2" charset="0"/>
              </a:rPr>
            </a:br>
            <a:br>
              <a:rPr lang="en-CA" sz="1200" b="0" dirty="0">
                <a:solidFill>
                  <a:schemeClr val="tx1"/>
                </a:solidFill>
                <a:latin typeface="Roboto Th" pitchFamily="2" charset="0"/>
                <a:ea typeface="Roboto Th" pitchFamily="2" charset="0"/>
              </a:rPr>
            </a:br>
            <a:r>
              <a:rPr lang="en-CA" sz="1200" dirty="0">
                <a:solidFill>
                  <a:schemeClr val="tx1"/>
                </a:solidFill>
                <a:latin typeface="Roboto" pitchFamily="2" charset="0"/>
                <a:ea typeface="Roboto" pitchFamily="2" charset="0"/>
              </a:rPr>
              <a:t>Another note: John is also currently in the Top 1% and ranked the Number 10 Realtor in the Greater Vancouver area out of 15,000 agents. </a:t>
            </a:r>
          </a:p>
        </p:txBody>
      </p:sp>
    </p:spTree>
    <p:extLst>
      <p:ext uri="{BB962C8B-B14F-4D97-AF65-F5344CB8AC3E}">
        <p14:creationId xmlns:p14="http://schemas.microsoft.com/office/powerpoint/2010/main" val="129820214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720000" y="2028027"/>
            <a:ext cx="5698490" cy="711200"/>
          </a:xfrm>
          <a:prstGeom prst="rect">
            <a:avLst/>
          </a:prstGeom>
        </p:spPr>
        <p:txBody>
          <a:bodyPr vert="horz" wrap="square" lIns="0" tIns="12700" rIns="0" bIns="0" rtlCol="0">
            <a:spAutoFit/>
          </a:bodyPr>
          <a:lstStyle/>
          <a:p>
            <a:pPr marL="12700">
              <a:lnSpc>
                <a:spcPct val="100000"/>
              </a:lnSpc>
              <a:spcBef>
                <a:spcPts val="100"/>
              </a:spcBef>
            </a:pPr>
            <a:r>
              <a:rPr sz="4500" b="1" spc="-5" dirty="0">
                <a:solidFill>
                  <a:srgbClr val="FFFFFF"/>
                </a:solidFill>
                <a:latin typeface="Roboto"/>
                <a:cs typeface="Roboto"/>
              </a:rPr>
              <a:t>Become an eXp</a:t>
            </a:r>
            <a:r>
              <a:rPr sz="4500" b="1" spc="-75" dirty="0">
                <a:solidFill>
                  <a:srgbClr val="FFFFFF"/>
                </a:solidFill>
                <a:latin typeface="Roboto"/>
                <a:cs typeface="Roboto"/>
              </a:rPr>
              <a:t> </a:t>
            </a:r>
            <a:r>
              <a:rPr sz="4500" b="1" spc="-10" dirty="0">
                <a:solidFill>
                  <a:srgbClr val="FFFFFF"/>
                </a:solidFill>
                <a:latin typeface="Roboto"/>
                <a:cs typeface="Roboto"/>
              </a:rPr>
              <a:t>Agent</a:t>
            </a:r>
            <a:endParaRPr sz="4500">
              <a:latin typeface="Roboto"/>
              <a:cs typeface="Roboto"/>
            </a:endParaRPr>
          </a:p>
        </p:txBody>
      </p:sp>
      <p:sp>
        <p:nvSpPr>
          <p:cNvPr id="3" name="object 3"/>
          <p:cNvSpPr txBox="1"/>
          <p:nvPr/>
        </p:nvSpPr>
        <p:spPr>
          <a:xfrm>
            <a:off x="1577746" y="2853044"/>
            <a:ext cx="5964555" cy="363220"/>
          </a:xfrm>
          <a:prstGeom prst="rect">
            <a:avLst/>
          </a:prstGeom>
          <a:solidFill>
            <a:srgbClr val="17469C"/>
          </a:solidFill>
          <a:ln w="19049">
            <a:solidFill>
              <a:srgbClr val="FFB104"/>
            </a:solidFill>
          </a:ln>
        </p:spPr>
        <p:txBody>
          <a:bodyPr vert="horz" wrap="square" lIns="0" tIns="9525" rIns="0" bIns="0" rtlCol="0">
            <a:spAutoFit/>
          </a:bodyPr>
          <a:lstStyle/>
          <a:p>
            <a:pPr marL="175260">
              <a:lnSpc>
                <a:spcPct val="100000"/>
              </a:lnSpc>
              <a:spcBef>
                <a:spcPts val="75"/>
              </a:spcBef>
            </a:pPr>
            <a:r>
              <a:rPr sz="1800" b="0" spc="-30" dirty="0">
                <a:solidFill>
                  <a:srgbClr val="FFFFFF"/>
                </a:solidFill>
                <a:latin typeface="Roboto Lt"/>
                <a:cs typeface="Roboto Lt"/>
              </a:rPr>
              <a:t>Talk </a:t>
            </a:r>
            <a:r>
              <a:rPr sz="1800" b="0" spc="-15" dirty="0">
                <a:solidFill>
                  <a:srgbClr val="FFFFFF"/>
                </a:solidFill>
                <a:latin typeface="Roboto Lt"/>
                <a:cs typeface="Roboto Lt"/>
              </a:rPr>
              <a:t>to </a:t>
            </a:r>
            <a:r>
              <a:rPr sz="1800" b="0" spc="-10" dirty="0">
                <a:solidFill>
                  <a:srgbClr val="FFFFFF"/>
                </a:solidFill>
                <a:latin typeface="Roboto Lt"/>
                <a:cs typeface="Roboto Lt"/>
              </a:rPr>
              <a:t>your </a:t>
            </a:r>
            <a:r>
              <a:rPr sz="1800" b="0" spc="-20" dirty="0">
                <a:solidFill>
                  <a:srgbClr val="FFFFFF"/>
                </a:solidFill>
                <a:latin typeface="Roboto Lt"/>
                <a:cs typeface="Roboto Lt"/>
              </a:rPr>
              <a:t>sponsor, </a:t>
            </a:r>
            <a:r>
              <a:rPr sz="1800" b="0" spc="-5" dirty="0">
                <a:solidFill>
                  <a:srgbClr val="FFFFFF"/>
                </a:solidFill>
                <a:latin typeface="Roboto Lt"/>
                <a:cs typeface="Roboto Lt"/>
              </a:rPr>
              <a:t>or apply </a:t>
            </a:r>
            <a:r>
              <a:rPr sz="1800" b="0" spc="-10" dirty="0">
                <a:solidFill>
                  <a:srgbClr val="FFFFFF"/>
                </a:solidFill>
                <a:latin typeface="Roboto Lt"/>
                <a:cs typeface="Roboto Lt"/>
              </a:rPr>
              <a:t>today </a:t>
            </a:r>
            <a:r>
              <a:rPr sz="1800" b="0" spc="-5" dirty="0">
                <a:solidFill>
                  <a:srgbClr val="FFFFFF"/>
                </a:solidFill>
                <a:latin typeface="Roboto Lt"/>
                <a:cs typeface="Roboto Lt"/>
              </a:rPr>
              <a:t>at</a:t>
            </a:r>
            <a:r>
              <a:rPr sz="1800" b="0" spc="55" dirty="0">
                <a:solidFill>
                  <a:srgbClr val="FFFFFF"/>
                </a:solidFill>
                <a:latin typeface="Roboto Lt"/>
                <a:cs typeface="Roboto Lt"/>
              </a:rPr>
              <a:t> </a:t>
            </a:r>
            <a:r>
              <a:rPr sz="1800" b="0" spc="-10" dirty="0">
                <a:solidFill>
                  <a:srgbClr val="0097A7"/>
                </a:solidFill>
                <a:latin typeface="Roboto Lt"/>
                <a:cs typeface="Roboto Lt"/>
                <a:hlinkClick r:id="rId2"/>
              </a:rPr>
              <a:t>join.exprealty.com</a:t>
            </a:r>
            <a:endParaRPr sz="1800">
              <a:latin typeface="Roboto Lt"/>
              <a:cs typeface="Roboto Lt"/>
            </a:endParaRPr>
          </a:p>
        </p:txBody>
      </p:sp>
      <p:grpSp>
        <p:nvGrpSpPr>
          <p:cNvPr id="4" name="object 4"/>
          <p:cNvGrpSpPr/>
          <p:nvPr/>
        </p:nvGrpSpPr>
        <p:grpSpPr>
          <a:xfrm>
            <a:off x="4307666" y="1283519"/>
            <a:ext cx="528955" cy="675005"/>
            <a:chOff x="4307666" y="1283519"/>
            <a:chExt cx="528955" cy="675005"/>
          </a:xfrm>
        </p:grpSpPr>
        <p:sp>
          <p:nvSpPr>
            <p:cNvPr id="5" name="object 5"/>
            <p:cNvSpPr/>
            <p:nvPr/>
          </p:nvSpPr>
          <p:spPr>
            <a:xfrm>
              <a:off x="4413865" y="1283519"/>
              <a:ext cx="422909" cy="422909"/>
            </a:xfrm>
            <a:custGeom>
              <a:avLst/>
              <a:gdLst/>
              <a:ahLst/>
              <a:cxnLst/>
              <a:rect l="l" t="t" r="r" b="b"/>
              <a:pathLst>
                <a:path w="422910" h="422910">
                  <a:moveTo>
                    <a:pt x="184824" y="422449"/>
                  </a:moveTo>
                  <a:lnTo>
                    <a:pt x="184824" y="306076"/>
                  </a:lnTo>
                  <a:lnTo>
                    <a:pt x="343249" y="92412"/>
                  </a:lnTo>
                  <a:lnTo>
                    <a:pt x="134999" y="287596"/>
                  </a:lnTo>
                  <a:lnTo>
                    <a:pt x="0" y="237627"/>
                  </a:lnTo>
                  <a:lnTo>
                    <a:pt x="422449" y="0"/>
                  </a:lnTo>
                  <a:lnTo>
                    <a:pt x="356449" y="369641"/>
                  </a:lnTo>
                  <a:lnTo>
                    <a:pt x="260524" y="334064"/>
                  </a:lnTo>
                  <a:lnTo>
                    <a:pt x="184824" y="422449"/>
                  </a:lnTo>
                  <a:close/>
                </a:path>
              </a:pathLst>
            </a:custGeom>
            <a:solidFill>
              <a:srgbClr val="FFFFFF"/>
            </a:solidFill>
          </p:spPr>
          <p:txBody>
            <a:bodyPr wrap="square" lIns="0" tIns="0" rIns="0" bIns="0" rtlCol="0"/>
            <a:lstStyle/>
            <a:p>
              <a:endParaRPr/>
            </a:p>
          </p:txBody>
        </p:sp>
        <p:sp>
          <p:nvSpPr>
            <p:cNvPr id="6" name="object 6"/>
            <p:cNvSpPr/>
            <p:nvPr/>
          </p:nvSpPr>
          <p:spPr>
            <a:xfrm>
              <a:off x="4307666" y="1690191"/>
              <a:ext cx="270949" cy="268254"/>
            </a:xfrm>
            <a:prstGeom prst="rect">
              <a:avLst/>
            </a:prstGeom>
            <a:blipFill>
              <a:blip r:embed="rId3" cstate="print"/>
              <a:stretch>
                <a:fillRect/>
              </a:stretch>
            </a:blipFill>
          </p:spPr>
          <p:txBody>
            <a:bodyPr wrap="square" lIns="0" tIns="0" rIns="0" bIns="0" rtlCol="0"/>
            <a:lstStyle/>
            <a:p>
              <a:endParaRPr/>
            </a:p>
          </p:txBody>
        </p:sp>
      </p:gr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257869" y="4419641"/>
            <a:ext cx="953848" cy="495249"/>
          </a:xfrm>
          <a:prstGeom prst="rect">
            <a:avLst/>
          </a:prstGeom>
          <a:blipFill>
            <a:blip r:embed="rId2" cstate="print"/>
            <a:stretch>
              <a:fillRect/>
            </a:stretch>
          </a:blipFill>
        </p:spPr>
        <p:txBody>
          <a:bodyPr wrap="square" lIns="0" tIns="0" rIns="0" bIns="0" rtlCol="0"/>
          <a:lstStyle/>
          <a:p>
            <a:endParaRPr/>
          </a:p>
        </p:txBody>
      </p:sp>
      <p:grpSp>
        <p:nvGrpSpPr>
          <p:cNvPr id="3" name="object 3"/>
          <p:cNvGrpSpPr/>
          <p:nvPr/>
        </p:nvGrpSpPr>
        <p:grpSpPr>
          <a:xfrm>
            <a:off x="-524" y="0"/>
            <a:ext cx="9144635" cy="5143500"/>
            <a:chOff x="-524" y="0"/>
            <a:chExt cx="9144635" cy="5143500"/>
          </a:xfrm>
        </p:grpSpPr>
        <p:sp>
          <p:nvSpPr>
            <p:cNvPr id="4" name="object 4"/>
            <p:cNvSpPr/>
            <p:nvPr/>
          </p:nvSpPr>
          <p:spPr>
            <a:xfrm>
              <a:off x="3456863" y="0"/>
              <a:ext cx="5687695" cy="5143500"/>
            </a:xfrm>
            <a:custGeom>
              <a:avLst/>
              <a:gdLst/>
              <a:ahLst/>
              <a:cxnLst/>
              <a:rect l="l" t="t" r="r" b="b"/>
              <a:pathLst>
                <a:path w="5687695" h="5143500">
                  <a:moveTo>
                    <a:pt x="2461869" y="0"/>
                  </a:moveTo>
                  <a:lnTo>
                    <a:pt x="125450" y="0"/>
                  </a:lnTo>
                  <a:lnTo>
                    <a:pt x="1275422" y="1554200"/>
                  </a:lnTo>
                  <a:lnTo>
                    <a:pt x="2461869" y="0"/>
                  </a:lnTo>
                  <a:close/>
                </a:path>
                <a:path w="5687695" h="5143500">
                  <a:moveTo>
                    <a:pt x="5687111" y="6985"/>
                  </a:moveTo>
                  <a:lnTo>
                    <a:pt x="3895941" y="6985"/>
                  </a:lnTo>
                  <a:lnTo>
                    <a:pt x="0" y="5129542"/>
                  </a:lnTo>
                  <a:lnTo>
                    <a:pt x="2982938" y="5136515"/>
                  </a:lnTo>
                  <a:lnTo>
                    <a:pt x="3491712" y="4439577"/>
                  </a:lnTo>
                  <a:lnTo>
                    <a:pt x="4021391" y="5143500"/>
                  </a:lnTo>
                  <a:lnTo>
                    <a:pt x="5687111" y="5143500"/>
                  </a:lnTo>
                  <a:lnTo>
                    <a:pt x="5687111" y="4439577"/>
                  </a:lnTo>
                  <a:lnTo>
                    <a:pt x="5687111" y="3371202"/>
                  </a:lnTo>
                  <a:lnTo>
                    <a:pt x="5004117" y="2488120"/>
                  </a:lnTo>
                  <a:lnTo>
                    <a:pt x="5687111" y="1577454"/>
                  </a:lnTo>
                  <a:lnTo>
                    <a:pt x="5687111" y="6985"/>
                  </a:lnTo>
                  <a:close/>
                </a:path>
              </a:pathLst>
            </a:custGeom>
            <a:solidFill>
              <a:srgbClr val="E1E2E4">
                <a:alpha val="44309"/>
              </a:srgbClr>
            </a:solidFill>
          </p:spPr>
          <p:txBody>
            <a:bodyPr wrap="square" lIns="0" tIns="0" rIns="0" bIns="0" rtlCol="0"/>
            <a:lstStyle/>
            <a:p>
              <a:endParaRPr/>
            </a:p>
          </p:txBody>
        </p:sp>
        <p:sp>
          <p:nvSpPr>
            <p:cNvPr id="5" name="object 5"/>
            <p:cNvSpPr/>
            <p:nvPr/>
          </p:nvSpPr>
          <p:spPr>
            <a:xfrm>
              <a:off x="-524" y="881998"/>
              <a:ext cx="9144231" cy="4008554"/>
            </a:xfrm>
            <a:prstGeom prst="rect">
              <a:avLst/>
            </a:prstGeom>
            <a:blipFill>
              <a:blip r:embed="rId3" cstate="print"/>
              <a:stretch>
                <a:fillRect/>
              </a:stretch>
            </a:blipFill>
          </p:spPr>
          <p:txBody>
            <a:bodyPr wrap="square" lIns="0" tIns="0" rIns="0" bIns="0" rtlCol="0"/>
            <a:lstStyle/>
            <a:p>
              <a:endParaRPr/>
            </a:p>
          </p:txBody>
        </p:sp>
      </p:grpSp>
      <p:sp>
        <p:nvSpPr>
          <p:cNvPr id="6" name="object 6"/>
          <p:cNvSpPr txBox="1"/>
          <p:nvPr/>
        </p:nvSpPr>
        <p:spPr>
          <a:xfrm>
            <a:off x="4073154" y="3407939"/>
            <a:ext cx="1508125" cy="866140"/>
          </a:xfrm>
          <a:prstGeom prst="rect">
            <a:avLst/>
          </a:prstGeom>
        </p:spPr>
        <p:txBody>
          <a:bodyPr vert="horz" wrap="square" lIns="0" tIns="12700" rIns="0" bIns="0" rtlCol="0">
            <a:spAutoFit/>
          </a:bodyPr>
          <a:lstStyle/>
          <a:p>
            <a:pPr marL="12700">
              <a:lnSpc>
                <a:spcPct val="100000"/>
              </a:lnSpc>
              <a:spcBef>
                <a:spcPts val="100"/>
              </a:spcBef>
            </a:pPr>
            <a:r>
              <a:rPr sz="1500" b="1" spc="-5" dirty="0">
                <a:solidFill>
                  <a:srgbClr val="343A42"/>
                </a:solidFill>
                <a:latin typeface="Roboto"/>
                <a:cs typeface="Roboto"/>
              </a:rPr>
              <a:t>2019</a:t>
            </a:r>
            <a:endParaRPr sz="1500">
              <a:latin typeface="Roboto"/>
              <a:cs typeface="Roboto"/>
            </a:endParaRPr>
          </a:p>
          <a:p>
            <a:pPr marL="12700" marR="5080">
              <a:lnSpc>
                <a:spcPct val="100000"/>
              </a:lnSpc>
              <a:spcBef>
                <a:spcPts val="20"/>
              </a:spcBef>
            </a:pPr>
            <a:r>
              <a:rPr sz="1000" b="0" spc="-5" dirty="0">
                <a:solidFill>
                  <a:srgbClr val="343A42"/>
                </a:solidFill>
                <a:latin typeface="Roboto Lt"/>
                <a:cs typeface="Roboto Lt"/>
              </a:rPr>
              <a:t>eXp turns 10, now </a:t>
            </a:r>
            <a:r>
              <a:rPr sz="1000" b="0" spc="-10" dirty="0">
                <a:solidFill>
                  <a:srgbClr val="343A42"/>
                </a:solidFill>
                <a:latin typeface="Roboto Lt"/>
                <a:cs typeface="Roboto Lt"/>
              </a:rPr>
              <a:t>exceeds  </a:t>
            </a:r>
            <a:r>
              <a:rPr sz="1000" b="0" spc="-5" dirty="0">
                <a:solidFill>
                  <a:srgbClr val="343A42"/>
                </a:solidFill>
                <a:latin typeface="Roboto Lt"/>
                <a:cs typeface="Roboto Lt"/>
              </a:rPr>
              <a:t>25,000 agents; </a:t>
            </a:r>
            <a:r>
              <a:rPr sz="1000" b="0" spc="-10" dirty="0">
                <a:solidFill>
                  <a:srgbClr val="343A42"/>
                </a:solidFill>
                <a:latin typeface="Roboto Lt"/>
                <a:cs typeface="Roboto Lt"/>
              </a:rPr>
              <a:t>Sanford  </a:t>
            </a:r>
            <a:r>
              <a:rPr sz="1000" b="0" spc="-5" dirty="0">
                <a:solidFill>
                  <a:srgbClr val="343A42"/>
                </a:solidFill>
                <a:latin typeface="Roboto Lt"/>
                <a:cs typeface="Roboto Lt"/>
              </a:rPr>
              <a:t>named </a:t>
            </a:r>
            <a:r>
              <a:rPr sz="1000" b="0" spc="-10" dirty="0">
                <a:solidFill>
                  <a:srgbClr val="343A42"/>
                </a:solidFill>
                <a:latin typeface="Roboto Lt"/>
                <a:cs typeface="Roboto Lt"/>
              </a:rPr>
              <a:t>top </a:t>
            </a:r>
            <a:r>
              <a:rPr sz="1000" b="0" spc="-5" dirty="0">
                <a:solidFill>
                  <a:srgbClr val="343A42"/>
                </a:solidFill>
                <a:latin typeface="Roboto Lt"/>
                <a:cs typeface="Roboto Lt"/>
              </a:rPr>
              <a:t>CEO </a:t>
            </a:r>
            <a:r>
              <a:rPr sz="1000" b="0" spc="-10" dirty="0">
                <a:solidFill>
                  <a:srgbClr val="343A42"/>
                </a:solidFill>
                <a:latin typeface="Roboto Lt"/>
                <a:cs typeface="Roboto Lt"/>
              </a:rPr>
              <a:t>by  Glassdoor</a:t>
            </a:r>
            <a:endParaRPr sz="1000">
              <a:latin typeface="Roboto Lt"/>
              <a:cs typeface="Roboto Lt"/>
            </a:endParaRPr>
          </a:p>
        </p:txBody>
      </p:sp>
      <p:sp>
        <p:nvSpPr>
          <p:cNvPr id="7" name="object 7"/>
          <p:cNvSpPr txBox="1"/>
          <p:nvPr/>
        </p:nvSpPr>
        <p:spPr>
          <a:xfrm>
            <a:off x="5743045" y="3407939"/>
            <a:ext cx="1233170" cy="866140"/>
          </a:xfrm>
          <a:prstGeom prst="rect">
            <a:avLst/>
          </a:prstGeom>
        </p:spPr>
        <p:txBody>
          <a:bodyPr vert="horz" wrap="square" lIns="0" tIns="12700" rIns="0" bIns="0" rtlCol="0">
            <a:spAutoFit/>
          </a:bodyPr>
          <a:lstStyle/>
          <a:p>
            <a:pPr marL="12700">
              <a:lnSpc>
                <a:spcPct val="100000"/>
              </a:lnSpc>
              <a:spcBef>
                <a:spcPts val="100"/>
              </a:spcBef>
            </a:pPr>
            <a:r>
              <a:rPr sz="1500" b="1" spc="-5" dirty="0">
                <a:solidFill>
                  <a:srgbClr val="343A42"/>
                </a:solidFill>
                <a:latin typeface="Roboto"/>
                <a:cs typeface="Roboto"/>
              </a:rPr>
              <a:t>2020</a:t>
            </a:r>
            <a:endParaRPr sz="1500">
              <a:latin typeface="Roboto"/>
              <a:cs typeface="Roboto"/>
            </a:endParaRPr>
          </a:p>
          <a:p>
            <a:pPr marL="12700" marR="5080">
              <a:lnSpc>
                <a:spcPct val="100000"/>
              </a:lnSpc>
              <a:spcBef>
                <a:spcPts val="20"/>
              </a:spcBef>
            </a:pPr>
            <a:r>
              <a:rPr sz="1000" b="0" spc="-5" dirty="0">
                <a:solidFill>
                  <a:srgbClr val="343A42"/>
                </a:solidFill>
                <a:latin typeface="Roboto Lt"/>
                <a:cs typeface="Roboto Lt"/>
              </a:rPr>
              <a:t>eXp Global </a:t>
            </a:r>
            <a:r>
              <a:rPr sz="1000" b="0" spc="-10" dirty="0">
                <a:solidFill>
                  <a:srgbClr val="343A42"/>
                </a:solidFill>
                <a:latin typeface="Roboto Lt"/>
                <a:cs typeface="Roboto Lt"/>
              </a:rPr>
              <a:t>has  international footprint  </a:t>
            </a:r>
            <a:r>
              <a:rPr sz="1000" b="0" spc="-5" dirty="0">
                <a:solidFill>
                  <a:srgbClr val="343A42"/>
                </a:solidFill>
                <a:latin typeface="Roboto Lt"/>
                <a:cs typeface="Roboto Lt"/>
              </a:rPr>
              <a:t>in 8 countries; </a:t>
            </a:r>
            <a:r>
              <a:rPr sz="1000" b="0" spc="-10" dirty="0">
                <a:solidFill>
                  <a:srgbClr val="343A42"/>
                </a:solidFill>
                <a:latin typeface="Roboto Lt"/>
                <a:cs typeface="Roboto Lt"/>
              </a:rPr>
              <a:t>eXp  Commercial</a:t>
            </a:r>
            <a:r>
              <a:rPr sz="1000" b="0" spc="-20" dirty="0">
                <a:solidFill>
                  <a:srgbClr val="343A42"/>
                </a:solidFill>
                <a:latin typeface="Roboto Lt"/>
                <a:cs typeface="Roboto Lt"/>
              </a:rPr>
              <a:t> </a:t>
            </a:r>
            <a:r>
              <a:rPr sz="1000" b="0" spc="-10" dirty="0">
                <a:solidFill>
                  <a:srgbClr val="343A42"/>
                </a:solidFill>
                <a:latin typeface="Roboto Lt"/>
                <a:cs typeface="Roboto Lt"/>
              </a:rPr>
              <a:t>launches</a:t>
            </a:r>
            <a:endParaRPr sz="1000">
              <a:latin typeface="Roboto Lt"/>
              <a:cs typeface="Roboto Lt"/>
            </a:endParaRPr>
          </a:p>
        </p:txBody>
      </p:sp>
      <p:sp>
        <p:nvSpPr>
          <p:cNvPr id="8" name="object 8"/>
          <p:cNvSpPr txBox="1"/>
          <p:nvPr/>
        </p:nvSpPr>
        <p:spPr>
          <a:xfrm>
            <a:off x="7412946" y="3407939"/>
            <a:ext cx="810895" cy="713740"/>
          </a:xfrm>
          <a:prstGeom prst="rect">
            <a:avLst/>
          </a:prstGeom>
        </p:spPr>
        <p:txBody>
          <a:bodyPr vert="horz" wrap="square" lIns="0" tIns="12700" rIns="0" bIns="0" rtlCol="0">
            <a:spAutoFit/>
          </a:bodyPr>
          <a:lstStyle/>
          <a:p>
            <a:pPr marL="12700">
              <a:lnSpc>
                <a:spcPct val="100000"/>
              </a:lnSpc>
              <a:spcBef>
                <a:spcPts val="100"/>
              </a:spcBef>
            </a:pPr>
            <a:r>
              <a:rPr sz="1500" b="1" spc="-5" dirty="0">
                <a:solidFill>
                  <a:srgbClr val="343A42"/>
                </a:solidFill>
                <a:latin typeface="Roboto"/>
                <a:cs typeface="Roboto"/>
              </a:rPr>
              <a:t>2021</a:t>
            </a:r>
            <a:endParaRPr sz="1500">
              <a:latin typeface="Roboto"/>
              <a:cs typeface="Roboto"/>
            </a:endParaRPr>
          </a:p>
          <a:p>
            <a:pPr marL="12700" marR="5080">
              <a:lnSpc>
                <a:spcPct val="100000"/>
              </a:lnSpc>
              <a:spcBef>
                <a:spcPts val="20"/>
              </a:spcBef>
            </a:pPr>
            <a:r>
              <a:rPr sz="1000" b="0" spc="-5" dirty="0">
                <a:solidFill>
                  <a:srgbClr val="343A42"/>
                </a:solidFill>
                <a:latin typeface="Roboto Lt"/>
                <a:cs typeface="Roboto Lt"/>
              </a:rPr>
              <a:t>eXp </a:t>
            </a:r>
            <a:r>
              <a:rPr sz="1000" b="0" spc="-10" dirty="0">
                <a:solidFill>
                  <a:srgbClr val="343A42"/>
                </a:solidFill>
                <a:latin typeface="Roboto Lt"/>
                <a:cs typeface="Roboto Lt"/>
              </a:rPr>
              <a:t>exceeds  </a:t>
            </a:r>
            <a:r>
              <a:rPr sz="1000" b="0" spc="-5" dirty="0">
                <a:solidFill>
                  <a:srgbClr val="343A42"/>
                </a:solidFill>
                <a:latin typeface="Roboto Lt"/>
                <a:cs typeface="Roboto Lt"/>
              </a:rPr>
              <a:t>67,000</a:t>
            </a:r>
            <a:r>
              <a:rPr sz="1000" b="0" spc="-65" dirty="0">
                <a:solidFill>
                  <a:srgbClr val="343A42"/>
                </a:solidFill>
                <a:latin typeface="Roboto Lt"/>
                <a:cs typeface="Roboto Lt"/>
              </a:rPr>
              <a:t> </a:t>
            </a:r>
            <a:r>
              <a:rPr sz="1000" b="0" spc="-10" dirty="0">
                <a:solidFill>
                  <a:srgbClr val="343A42"/>
                </a:solidFill>
                <a:latin typeface="Roboto Lt"/>
                <a:cs typeface="Roboto Lt"/>
              </a:rPr>
              <a:t>agents  Globally</a:t>
            </a:r>
            <a:endParaRPr sz="1000">
              <a:latin typeface="Roboto Lt"/>
              <a:cs typeface="Roboto Lt"/>
            </a:endParaRPr>
          </a:p>
        </p:txBody>
      </p:sp>
      <p:sp>
        <p:nvSpPr>
          <p:cNvPr id="9" name="object 9"/>
          <p:cNvSpPr txBox="1">
            <a:spLocks noGrp="1"/>
          </p:cNvSpPr>
          <p:nvPr>
            <p:ph type="title"/>
          </p:nvPr>
        </p:nvSpPr>
        <p:spPr>
          <a:xfrm>
            <a:off x="245749" y="151284"/>
            <a:ext cx="1226185" cy="408940"/>
          </a:xfrm>
          <a:prstGeom prst="rect">
            <a:avLst/>
          </a:prstGeom>
        </p:spPr>
        <p:txBody>
          <a:bodyPr vert="horz" wrap="square" lIns="0" tIns="12700" rIns="0" bIns="0" rtlCol="0">
            <a:spAutoFit/>
          </a:bodyPr>
          <a:lstStyle/>
          <a:p>
            <a:pPr marL="12700">
              <a:lnSpc>
                <a:spcPct val="100000"/>
              </a:lnSpc>
              <a:spcBef>
                <a:spcPts val="100"/>
              </a:spcBef>
            </a:pPr>
            <a:r>
              <a:rPr sz="1500" spc="-5" dirty="0">
                <a:solidFill>
                  <a:srgbClr val="343A42"/>
                </a:solidFill>
              </a:rPr>
              <a:t>2009</a:t>
            </a:r>
            <a:endParaRPr sz="1500"/>
          </a:p>
          <a:p>
            <a:pPr marL="12700">
              <a:lnSpc>
                <a:spcPct val="100000"/>
              </a:lnSpc>
              <a:spcBef>
                <a:spcPts val="20"/>
              </a:spcBef>
            </a:pPr>
            <a:r>
              <a:rPr sz="1000" b="0" spc="-5" dirty="0">
                <a:solidFill>
                  <a:srgbClr val="343A42"/>
                </a:solidFill>
                <a:latin typeface="Roboto Lt"/>
                <a:cs typeface="Roboto Lt"/>
              </a:rPr>
              <a:t>eXp Realty is</a:t>
            </a:r>
            <a:r>
              <a:rPr sz="1000" b="0" spc="-55" dirty="0">
                <a:solidFill>
                  <a:srgbClr val="343A42"/>
                </a:solidFill>
                <a:latin typeface="Roboto Lt"/>
                <a:cs typeface="Roboto Lt"/>
              </a:rPr>
              <a:t> </a:t>
            </a:r>
            <a:r>
              <a:rPr sz="1000" b="0" spc="-10" dirty="0">
                <a:solidFill>
                  <a:srgbClr val="343A42"/>
                </a:solidFill>
                <a:latin typeface="Roboto Lt"/>
                <a:cs typeface="Roboto Lt"/>
              </a:rPr>
              <a:t>founded</a:t>
            </a:r>
            <a:endParaRPr sz="1000">
              <a:latin typeface="Roboto Lt"/>
              <a:cs typeface="Roboto Lt"/>
            </a:endParaRPr>
          </a:p>
        </p:txBody>
      </p:sp>
      <p:sp>
        <p:nvSpPr>
          <p:cNvPr id="10" name="object 10"/>
          <p:cNvSpPr txBox="1"/>
          <p:nvPr/>
        </p:nvSpPr>
        <p:spPr>
          <a:xfrm>
            <a:off x="1712169" y="151284"/>
            <a:ext cx="1216660" cy="713740"/>
          </a:xfrm>
          <a:prstGeom prst="rect">
            <a:avLst/>
          </a:prstGeom>
        </p:spPr>
        <p:txBody>
          <a:bodyPr vert="horz" wrap="square" lIns="0" tIns="12700" rIns="0" bIns="0" rtlCol="0">
            <a:spAutoFit/>
          </a:bodyPr>
          <a:lstStyle/>
          <a:p>
            <a:pPr marL="12700">
              <a:lnSpc>
                <a:spcPct val="100000"/>
              </a:lnSpc>
              <a:spcBef>
                <a:spcPts val="100"/>
              </a:spcBef>
            </a:pPr>
            <a:r>
              <a:rPr sz="1500" b="1" spc="-5" dirty="0">
                <a:solidFill>
                  <a:srgbClr val="343A42"/>
                </a:solidFill>
                <a:latin typeface="Roboto"/>
                <a:cs typeface="Roboto"/>
              </a:rPr>
              <a:t>2010</a:t>
            </a:r>
            <a:endParaRPr sz="1500">
              <a:latin typeface="Roboto"/>
              <a:cs typeface="Roboto"/>
            </a:endParaRPr>
          </a:p>
          <a:p>
            <a:pPr marL="12700" marR="5080" algn="just">
              <a:lnSpc>
                <a:spcPct val="100000"/>
              </a:lnSpc>
              <a:spcBef>
                <a:spcPts val="20"/>
              </a:spcBef>
            </a:pPr>
            <a:r>
              <a:rPr sz="1000" b="0" spc="-5" dirty="0">
                <a:solidFill>
                  <a:srgbClr val="343A42"/>
                </a:solidFill>
                <a:latin typeface="Roboto Lt"/>
                <a:cs typeface="Roboto Lt"/>
              </a:rPr>
              <a:t>eXp </a:t>
            </a:r>
            <a:r>
              <a:rPr sz="1000" b="0" spc="-10" dirty="0">
                <a:solidFill>
                  <a:srgbClr val="343A42"/>
                </a:solidFill>
                <a:latin typeface="Roboto Lt"/>
                <a:cs typeface="Roboto Lt"/>
              </a:rPr>
              <a:t>celebrates 1-year  anniversary, operates  </a:t>
            </a:r>
            <a:r>
              <a:rPr sz="1000" b="0" spc="-5" dirty="0">
                <a:solidFill>
                  <a:srgbClr val="343A42"/>
                </a:solidFill>
                <a:latin typeface="Roboto Lt"/>
                <a:cs typeface="Roboto Lt"/>
              </a:rPr>
              <a:t>in 11</a:t>
            </a:r>
            <a:r>
              <a:rPr sz="1000" b="0" spc="-15" dirty="0">
                <a:solidFill>
                  <a:srgbClr val="343A42"/>
                </a:solidFill>
                <a:latin typeface="Roboto Lt"/>
                <a:cs typeface="Roboto Lt"/>
              </a:rPr>
              <a:t> </a:t>
            </a:r>
            <a:r>
              <a:rPr sz="1000" b="0" spc="-10" dirty="0">
                <a:solidFill>
                  <a:srgbClr val="343A42"/>
                </a:solidFill>
                <a:latin typeface="Roboto Lt"/>
                <a:cs typeface="Roboto Lt"/>
              </a:rPr>
              <a:t>states</a:t>
            </a:r>
            <a:endParaRPr sz="1000">
              <a:latin typeface="Roboto Lt"/>
              <a:cs typeface="Roboto Lt"/>
            </a:endParaRPr>
          </a:p>
        </p:txBody>
      </p:sp>
      <p:sp>
        <p:nvSpPr>
          <p:cNvPr id="11" name="object 11"/>
          <p:cNvSpPr txBox="1"/>
          <p:nvPr/>
        </p:nvSpPr>
        <p:spPr>
          <a:xfrm>
            <a:off x="3178597" y="151284"/>
            <a:ext cx="1096010" cy="561340"/>
          </a:xfrm>
          <a:prstGeom prst="rect">
            <a:avLst/>
          </a:prstGeom>
        </p:spPr>
        <p:txBody>
          <a:bodyPr vert="horz" wrap="square" lIns="0" tIns="12700" rIns="0" bIns="0" rtlCol="0">
            <a:spAutoFit/>
          </a:bodyPr>
          <a:lstStyle/>
          <a:p>
            <a:pPr marL="12700">
              <a:lnSpc>
                <a:spcPct val="100000"/>
              </a:lnSpc>
              <a:spcBef>
                <a:spcPts val="100"/>
              </a:spcBef>
            </a:pPr>
            <a:r>
              <a:rPr sz="1500" b="1" spc="-5" dirty="0">
                <a:solidFill>
                  <a:srgbClr val="343A42"/>
                </a:solidFill>
                <a:latin typeface="Roboto"/>
                <a:cs typeface="Roboto"/>
              </a:rPr>
              <a:t>2011</a:t>
            </a:r>
            <a:endParaRPr sz="1500">
              <a:latin typeface="Roboto"/>
              <a:cs typeface="Roboto"/>
            </a:endParaRPr>
          </a:p>
          <a:p>
            <a:pPr marL="12700" marR="5080">
              <a:lnSpc>
                <a:spcPct val="100000"/>
              </a:lnSpc>
              <a:spcBef>
                <a:spcPts val="20"/>
              </a:spcBef>
            </a:pPr>
            <a:r>
              <a:rPr sz="1000" b="0" spc="-5" dirty="0">
                <a:solidFill>
                  <a:srgbClr val="343A42"/>
                </a:solidFill>
                <a:latin typeface="Roboto Lt"/>
                <a:cs typeface="Roboto Lt"/>
              </a:rPr>
              <a:t>eXp </a:t>
            </a:r>
            <a:r>
              <a:rPr sz="1000" b="0" spc="-10" dirty="0">
                <a:solidFill>
                  <a:srgbClr val="343A42"/>
                </a:solidFill>
                <a:latin typeface="Roboto Lt"/>
                <a:cs typeface="Roboto Lt"/>
              </a:rPr>
              <a:t>recognized as  Innovator by</a:t>
            </a:r>
            <a:r>
              <a:rPr sz="1000" b="0" spc="-35" dirty="0">
                <a:solidFill>
                  <a:srgbClr val="343A42"/>
                </a:solidFill>
                <a:latin typeface="Roboto Lt"/>
                <a:cs typeface="Roboto Lt"/>
              </a:rPr>
              <a:t> </a:t>
            </a:r>
            <a:r>
              <a:rPr sz="1000" b="0" spc="-10" dirty="0">
                <a:solidFill>
                  <a:srgbClr val="343A42"/>
                </a:solidFill>
                <a:latin typeface="Roboto Lt"/>
                <a:cs typeface="Roboto Lt"/>
              </a:rPr>
              <a:t>Inman</a:t>
            </a:r>
            <a:endParaRPr sz="1000">
              <a:latin typeface="Roboto Lt"/>
              <a:cs typeface="Roboto Lt"/>
            </a:endParaRPr>
          </a:p>
        </p:txBody>
      </p:sp>
      <p:sp>
        <p:nvSpPr>
          <p:cNvPr id="12" name="object 12"/>
          <p:cNvSpPr txBox="1"/>
          <p:nvPr/>
        </p:nvSpPr>
        <p:spPr>
          <a:xfrm>
            <a:off x="4645015" y="151284"/>
            <a:ext cx="1144270" cy="561340"/>
          </a:xfrm>
          <a:prstGeom prst="rect">
            <a:avLst/>
          </a:prstGeom>
        </p:spPr>
        <p:txBody>
          <a:bodyPr vert="horz" wrap="square" lIns="0" tIns="12700" rIns="0" bIns="0" rtlCol="0">
            <a:spAutoFit/>
          </a:bodyPr>
          <a:lstStyle/>
          <a:p>
            <a:pPr marL="12700">
              <a:lnSpc>
                <a:spcPct val="100000"/>
              </a:lnSpc>
              <a:spcBef>
                <a:spcPts val="100"/>
              </a:spcBef>
            </a:pPr>
            <a:r>
              <a:rPr sz="1500" b="1" spc="-5" dirty="0">
                <a:solidFill>
                  <a:srgbClr val="343A42"/>
                </a:solidFill>
                <a:latin typeface="Roboto"/>
                <a:cs typeface="Roboto"/>
              </a:rPr>
              <a:t>2012</a:t>
            </a:r>
            <a:endParaRPr sz="1500">
              <a:latin typeface="Roboto"/>
              <a:cs typeface="Roboto"/>
            </a:endParaRPr>
          </a:p>
          <a:p>
            <a:pPr marL="12700" marR="5080">
              <a:lnSpc>
                <a:spcPct val="100000"/>
              </a:lnSpc>
              <a:spcBef>
                <a:spcPts val="20"/>
              </a:spcBef>
            </a:pPr>
            <a:r>
              <a:rPr sz="1000" b="0" spc="-5" dirty="0">
                <a:solidFill>
                  <a:srgbClr val="343A42"/>
                </a:solidFill>
                <a:latin typeface="Roboto Lt"/>
                <a:cs typeface="Roboto Lt"/>
              </a:rPr>
              <a:t>eXp Realty </a:t>
            </a:r>
            <a:r>
              <a:rPr sz="1000" b="0" spc="-10" dirty="0">
                <a:solidFill>
                  <a:srgbClr val="343A42"/>
                </a:solidFill>
                <a:latin typeface="Roboto Lt"/>
                <a:cs typeface="Roboto Lt"/>
              </a:rPr>
              <a:t>launches  </a:t>
            </a:r>
            <a:r>
              <a:rPr sz="1000" b="0" spc="-5" dirty="0">
                <a:solidFill>
                  <a:srgbClr val="343A42"/>
                </a:solidFill>
                <a:latin typeface="Roboto Lt"/>
                <a:cs typeface="Roboto Lt"/>
              </a:rPr>
              <a:t>in</a:t>
            </a:r>
            <a:r>
              <a:rPr sz="1000" b="0" spc="-10" dirty="0">
                <a:solidFill>
                  <a:srgbClr val="343A42"/>
                </a:solidFill>
                <a:latin typeface="Roboto Lt"/>
                <a:cs typeface="Roboto Lt"/>
              </a:rPr>
              <a:t> Canada</a:t>
            </a:r>
            <a:endParaRPr sz="1000">
              <a:latin typeface="Roboto Lt"/>
              <a:cs typeface="Roboto Lt"/>
            </a:endParaRPr>
          </a:p>
        </p:txBody>
      </p:sp>
      <p:sp>
        <p:nvSpPr>
          <p:cNvPr id="13" name="object 13"/>
          <p:cNvSpPr txBox="1"/>
          <p:nvPr/>
        </p:nvSpPr>
        <p:spPr>
          <a:xfrm>
            <a:off x="6111433" y="151284"/>
            <a:ext cx="1266825" cy="713740"/>
          </a:xfrm>
          <a:prstGeom prst="rect">
            <a:avLst/>
          </a:prstGeom>
        </p:spPr>
        <p:txBody>
          <a:bodyPr vert="horz" wrap="square" lIns="0" tIns="12700" rIns="0" bIns="0" rtlCol="0">
            <a:spAutoFit/>
          </a:bodyPr>
          <a:lstStyle/>
          <a:p>
            <a:pPr marL="12700">
              <a:lnSpc>
                <a:spcPct val="100000"/>
              </a:lnSpc>
              <a:spcBef>
                <a:spcPts val="100"/>
              </a:spcBef>
            </a:pPr>
            <a:r>
              <a:rPr sz="1500" b="1" spc="-5" dirty="0">
                <a:solidFill>
                  <a:srgbClr val="343A42"/>
                </a:solidFill>
                <a:latin typeface="Roboto"/>
                <a:cs typeface="Roboto"/>
              </a:rPr>
              <a:t>2013</a:t>
            </a:r>
            <a:endParaRPr sz="1500">
              <a:latin typeface="Roboto"/>
              <a:cs typeface="Roboto"/>
            </a:endParaRPr>
          </a:p>
          <a:p>
            <a:pPr marL="12700" marR="5080">
              <a:lnSpc>
                <a:spcPct val="100000"/>
              </a:lnSpc>
              <a:spcBef>
                <a:spcPts val="20"/>
              </a:spcBef>
            </a:pPr>
            <a:r>
              <a:rPr sz="1000" b="0" spc="-5" dirty="0">
                <a:solidFill>
                  <a:srgbClr val="343A42"/>
                </a:solidFill>
                <a:latin typeface="Roboto Lt"/>
                <a:cs typeface="Roboto Lt"/>
              </a:rPr>
              <a:t>eXp </a:t>
            </a:r>
            <a:r>
              <a:rPr sz="1000" b="0" spc="-10" dirty="0">
                <a:solidFill>
                  <a:srgbClr val="343A42"/>
                </a:solidFill>
                <a:latin typeface="Roboto Lt"/>
                <a:cs typeface="Roboto Lt"/>
              </a:rPr>
              <a:t>World Holdings  </a:t>
            </a:r>
            <a:r>
              <a:rPr sz="1000" b="0" spc="-5" dirty="0">
                <a:solidFill>
                  <a:srgbClr val="343A42"/>
                </a:solidFill>
                <a:latin typeface="Roboto Lt"/>
                <a:cs typeface="Roboto Lt"/>
              </a:rPr>
              <a:t>goes public on</a:t>
            </a:r>
            <a:r>
              <a:rPr sz="1000" b="0" spc="-85" dirty="0">
                <a:solidFill>
                  <a:srgbClr val="343A42"/>
                </a:solidFill>
                <a:latin typeface="Roboto Lt"/>
                <a:cs typeface="Roboto Lt"/>
              </a:rPr>
              <a:t> </a:t>
            </a:r>
            <a:r>
              <a:rPr sz="1000" b="0" spc="-10" dirty="0">
                <a:solidFill>
                  <a:srgbClr val="343A42"/>
                </a:solidFill>
                <a:latin typeface="Roboto Lt"/>
                <a:cs typeface="Roboto Lt"/>
              </a:rPr>
              <a:t>OTCQB  exchange</a:t>
            </a:r>
            <a:endParaRPr sz="1000">
              <a:latin typeface="Roboto Lt"/>
              <a:cs typeface="Roboto Lt"/>
            </a:endParaRPr>
          </a:p>
        </p:txBody>
      </p:sp>
      <p:sp>
        <p:nvSpPr>
          <p:cNvPr id="14" name="object 14"/>
          <p:cNvSpPr txBox="1"/>
          <p:nvPr/>
        </p:nvSpPr>
        <p:spPr>
          <a:xfrm>
            <a:off x="7532809" y="151284"/>
            <a:ext cx="1450340" cy="866140"/>
          </a:xfrm>
          <a:prstGeom prst="rect">
            <a:avLst/>
          </a:prstGeom>
        </p:spPr>
        <p:txBody>
          <a:bodyPr vert="horz" wrap="square" lIns="0" tIns="12700" rIns="0" bIns="0" rtlCol="0">
            <a:spAutoFit/>
          </a:bodyPr>
          <a:lstStyle/>
          <a:p>
            <a:pPr marL="12700">
              <a:lnSpc>
                <a:spcPct val="100000"/>
              </a:lnSpc>
              <a:spcBef>
                <a:spcPts val="100"/>
              </a:spcBef>
            </a:pPr>
            <a:r>
              <a:rPr sz="1500" b="1" spc="-5" dirty="0">
                <a:solidFill>
                  <a:srgbClr val="343A42"/>
                </a:solidFill>
                <a:latin typeface="Roboto"/>
                <a:cs typeface="Roboto"/>
              </a:rPr>
              <a:t>2014</a:t>
            </a:r>
            <a:endParaRPr sz="1500">
              <a:latin typeface="Roboto"/>
              <a:cs typeface="Roboto"/>
            </a:endParaRPr>
          </a:p>
          <a:p>
            <a:pPr marL="12700" marR="5080">
              <a:lnSpc>
                <a:spcPct val="100000"/>
              </a:lnSpc>
              <a:spcBef>
                <a:spcPts val="20"/>
              </a:spcBef>
            </a:pPr>
            <a:r>
              <a:rPr sz="1000" b="0" spc="-10" dirty="0">
                <a:solidFill>
                  <a:srgbClr val="343A42"/>
                </a:solidFill>
                <a:latin typeface="Roboto Lt"/>
                <a:cs typeface="Roboto Lt"/>
              </a:rPr>
              <a:t>Founder </a:t>
            </a:r>
            <a:r>
              <a:rPr sz="1000" b="0" spc="-5" dirty="0">
                <a:solidFill>
                  <a:srgbClr val="343A42"/>
                </a:solidFill>
                <a:latin typeface="Roboto Lt"/>
                <a:cs typeface="Roboto Lt"/>
              </a:rPr>
              <a:t>and CEO </a:t>
            </a:r>
            <a:r>
              <a:rPr sz="1000" b="0" spc="-10" dirty="0">
                <a:solidFill>
                  <a:srgbClr val="343A42"/>
                </a:solidFill>
                <a:latin typeface="Roboto Lt"/>
                <a:cs typeface="Roboto Lt"/>
              </a:rPr>
              <a:t>Glenn  Sanford </a:t>
            </a:r>
            <a:r>
              <a:rPr sz="1000" b="0" spc="-5" dirty="0">
                <a:solidFill>
                  <a:srgbClr val="343A42"/>
                </a:solidFill>
                <a:latin typeface="Roboto Lt"/>
                <a:cs typeface="Roboto Lt"/>
              </a:rPr>
              <a:t>included on </a:t>
            </a:r>
            <a:r>
              <a:rPr sz="1000" b="0" spc="-10" dirty="0">
                <a:solidFill>
                  <a:srgbClr val="343A42"/>
                </a:solidFill>
                <a:latin typeface="Roboto Lt"/>
                <a:cs typeface="Roboto Lt"/>
              </a:rPr>
              <a:t>200  </a:t>
            </a:r>
            <a:r>
              <a:rPr sz="1000" b="0" spc="-5" dirty="0">
                <a:solidFill>
                  <a:srgbClr val="343A42"/>
                </a:solidFill>
                <a:latin typeface="Roboto Lt"/>
                <a:cs typeface="Roboto Lt"/>
              </a:rPr>
              <a:t>Most Powerful </a:t>
            </a:r>
            <a:r>
              <a:rPr sz="1000" b="0" spc="-10" dirty="0">
                <a:solidFill>
                  <a:srgbClr val="343A42"/>
                </a:solidFill>
                <a:latin typeface="Roboto Lt"/>
                <a:cs typeface="Roboto Lt"/>
              </a:rPr>
              <a:t>People in  </a:t>
            </a:r>
            <a:r>
              <a:rPr sz="1000" b="0" spc="-5" dirty="0">
                <a:solidFill>
                  <a:srgbClr val="343A42"/>
                </a:solidFill>
                <a:latin typeface="Roboto Lt"/>
                <a:cs typeface="Roboto Lt"/>
              </a:rPr>
              <a:t>Real Estate </a:t>
            </a:r>
            <a:r>
              <a:rPr sz="1000" b="0" spc="-10" dirty="0">
                <a:solidFill>
                  <a:srgbClr val="343A42"/>
                </a:solidFill>
                <a:latin typeface="Roboto Lt"/>
                <a:cs typeface="Roboto Lt"/>
              </a:rPr>
              <a:t>by</a:t>
            </a:r>
            <a:r>
              <a:rPr sz="1000" b="0" spc="-45" dirty="0">
                <a:solidFill>
                  <a:srgbClr val="343A42"/>
                </a:solidFill>
                <a:latin typeface="Roboto Lt"/>
                <a:cs typeface="Roboto Lt"/>
              </a:rPr>
              <a:t> </a:t>
            </a:r>
            <a:r>
              <a:rPr sz="1000" b="0" spc="-10" dirty="0">
                <a:solidFill>
                  <a:srgbClr val="343A42"/>
                </a:solidFill>
                <a:latin typeface="Roboto Lt"/>
                <a:cs typeface="Roboto Lt"/>
              </a:rPr>
              <a:t>Swanepoel</a:t>
            </a:r>
            <a:endParaRPr sz="1000">
              <a:latin typeface="Roboto Lt"/>
              <a:cs typeface="Roboto Lt"/>
            </a:endParaRPr>
          </a:p>
        </p:txBody>
      </p:sp>
      <p:sp>
        <p:nvSpPr>
          <p:cNvPr id="15" name="object 15"/>
          <p:cNvSpPr txBox="1"/>
          <p:nvPr/>
        </p:nvSpPr>
        <p:spPr>
          <a:xfrm>
            <a:off x="2943196" y="1654200"/>
            <a:ext cx="2657475" cy="1191260"/>
          </a:xfrm>
          <a:prstGeom prst="rect">
            <a:avLst/>
          </a:prstGeom>
        </p:spPr>
        <p:txBody>
          <a:bodyPr vert="horz" wrap="square" lIns="0" tIns="12700" rIns="0" bIns="0" rtlCol="0">
            <a:spAutoFit/>
          </a:bodyPr>
          <a:lstStyle/>
          <a:p>
            <a:pPr marR="5080" algn="r">
              <a:lnSpc>
                <a:spcPct val="100000"/>
              </a:lnSpc>
              <a:spcBef>
                <a:spcPts val="100"/>
              </a:spcBef>
            </a:pPr>
            <a:r>
              <a:rPr sz="1500" b="1" spc="-5" dirty="0">
                <a:solidFill>
                  <a:srgbClr val="343A42"/>
                </a:solidFill>
                <a:latin typeface="Roboto"/>
                <a:cs typeface="Roboto"/>
              </a:rPr>
              <a:t>2015</a:t>
            </a:r>
            <a:endParaRPr sz="1500">
              <a:latin typeface="Roboto"/>
              <a:cs typeface="Roboto"/>
            </a:endParaRPr>
          </a:p>
          <a:p>
            <a:pPr marL="1187450" marR="5080" indent="-17145">
              <a:lnSpc>
                <a:spcPct val="100000"/>
              </a:lnSpc>
              <a:spcBef>
                <a:spcPts val="20"/>
              </a:spcBef>
            </a:pPr>
            <a:r>
              <a:rPr sz="1000" b="0" spc="-5" dirty="0">
                <a:solidFill>
                  <a:srgbClr val="343A42"/>
                </a:solidFill>
                <a:latin typeface="Roboto Lt"/>
                <a:cs typeface="Roboto Lt"/>
              </a:rPr>
              <a:t>eXp launches Agent </a:t>
            </a:r>
            <a:r>
              <a:rPr sz="1000" b="0" spc="-10" dirty="0">
                <a:solidFill>
                  <a:srgbClr val="343A42"/>
                </a:solidFill>
                <a:latin typeface="Roboto Lt"/>
                <a:cs typeface="Roboto Lt"/>
              </a:rPr>
              <a:t>Equity  </a:t>
            </a:r>
            <a:r>
              <a:rPr sz="1000" b="0" spc="-5" dirty="0">
                <a:solidFill>
                  <a:srgbClr val="343A42"/>
                </a:solidFill>
                <a:latin typeface="Roboto Lt"/>
                <a:cs typeface="Roboto Lt"/>
              </a:rPr>
              <a:t>and ICON Agent</a:t>
            </a:r>
            <a:r>
              <a:rPr sz="1000" b="0" spc="-80" dirty="0">
                <a:solidFill>
                  <a:srgbClr val="343A42"/>
                </a:solidFill>
                <a:latin typeface="Roboto Lt"/>
                <a:cs typeface="Roboto Lt"/>
              </a:rPr>
              <a:t> </a:t>
            </a:r>
            <a:r>
              <a:rPr sz="1000" b="0" spc="-10" dirty="0">
                <a:solidFill>
                  <a:srgbClr val="343A42"/>
                </a:solidFill>
                <a:latin typeface="Roboto Lt"/>
                <a:cs typeface="Roboto Lt"/>
              </a:rPr>
              <a:t>programs</a:t>
            </a:r>
            <a:endParaRPr sz="1000">
              <a:latin typeface="Roboto Lt"/>
              <a:cs typeface="Roboto Lt"/>
            </a:endParaRPr>
          </a:p>
          <a:p>
            <a:pPr marL="853440">
              <a:lnSpc>
                <a:spcPct val="100000"/>
              </a:lnSpc>
              <a:spcBef>
                <a:spcPts val="735"/>
              </a:spcBef>
            </a:pPr>
            <a:r>
              <a:rPr sz="1500" b="1" spc="-5" dirty="0">
                <a:solidFill>
                  <a:srgbClr val="343A42"/>
                </a:solidFill>
                <a:latin typeface="Roboto"/>
                <a:cs typeface="Roboto"/>
              </a:rPr>
              <a:t>2016</a:t>
            </a:r>
            <a:endParaRPr sz="1500">
              <a:latin typeface="Roboto"/>
              <a:cs typeface="Roboto"/>
            </a:endParaRPr>
          </a:p>
          <a:p>
            <a:pPr marR="1360170" algn="r">
              <a:lnSpc>
                <a:spcPct val="100000"/>
              </a:lnSpc>
              <a:spcBef>
                <a:spcPts val="20"/>
              </a:spcBef>
            </a:pPr>
            <a:r>
              <a:rPr sz="1000" b="0" spc="-5" dirty="0">
                <a:solidFill>
                  <a:srgbClr val="343A42"/>
                </a:solidFill>
                <a:latin typeface="Roboto Lt"/>
                <a:cs typeface="Roboto Lt"/>
              </a:rPr>
              <a:t>eXp triples agent</a:t>
            </a:r>
            <a:r>
              <a:rPr sz="1000" b="0" spc="-75" dirty="0">
                <a:solidFill>
                  <a:srgbClr val="343A42"/>
                </a:solidFill>
                <a:latin typeface="Roboto Lt"/>
                <a:cs typeface="Roboto Lt"/>
              </a:rPr>
              <a:t> </a:t>
            </a:r>
            <a:r>
              <a:rPr sz="1000" b="0" spc="-10" dirty="0">
                <a:solidFill>
                  <a:srgbClr val="343A42"/>
                </a:solidFill>
                <a:latin typeface="Roboto Lt"/>
                <a:cs typeface="Roboto Lt"/>
              </a:rPr>
              <a:t>count</a:t>
            </a:r>
            <a:endParaRPr sz="1000">
              <a:latin typeface="Roboto Lt"/>
              <a:cs typeface="Roboto Lt"/>
            </a:endParaRPr>
          </a:p>
          <a:p>
            <a:pPr marR="1358900" algn="r">
              <a:lnSpc>
                <a:spcPct val="100000"/>
              </a:lnSpc>
            </a:pPr>
            <a:r>
              <a:rPr sz="1000" b="0" spc="-5" dirty="0">
                <a:solidFill>
                  <a:srgbClr val="343A42"/>
                </a:solidFill>
                <a:latin typeface="Roboto Lt"/>
                <a:cs typeface="Roboto Lt"/>
              </a:rPr>
              <a:t>in a single</a:t>
            </a:r>
            <a:r>
              <a:rPr sz="1000" b="0" spc="-85" dirty="0">
                <a:solidFill>
                  <a:srgbClr val="343A42"/>
                </a:solidFill>
                <a:latin typeface="Roboto Lt"/>
                <a:cs typeface="Roboto Lt"/>
              </a:rPr>
              <a:t> </a:t>
            </a:r>
            <a:r>
              <a:rPr sz="1000" b="0" spc="-10" dirty="0">
                <a:solidFill>
                  <a:srgbClr val="343A42"/>
                </a:solidFill>
                <a:latin typeface="Roboto Lt"/>
                <a:cs typeface="Roboto Lt"/>
              </a:rPr>
              <a:t>year</a:t>
            </a:r>
            <a:endParaRPr sz="1000">
              <a:latin typeface="Roboto Lt"/>
              <a:cs typeface="Roboto Lt"/>
            </a:endParaRPr>
          </a:p>
        </p:txBody>
      </p:sp>
      <p:sp>
        <p:nvSpPr>
          <p:cNvPr id="16" name="object 16"/>
          <p:cNvSpPr txBox="1"/>
          <p:nvPr/>
        </p:nvSpPr>
        <p:spPr>
          <a:xfrm>
            <a:off x="1139146" y="2156979"/>
            <a:ext cx="1498600" cy="698500"/>
          </a:xfrm>
          <a:prstGeom prst="rect">
            <a:avLst/>
          </a:prstGeom>
        </p:spPr>
        <p:txBody>
          <a:bodyPr vert="horz" wrap="square" lIns="0" tIns="12700" rIns="0" bIns="0" rtlCol="0">
            <a:spAutoFit/>
          </a:bodyPr>
          <a:lstStyle/>
          <a:p>
            <a:pPr marR="5080" algn="r">
              <a:lnSpc>
                <a:spcPct val="100000"/>
              </a:lnSpc>
              <a:spcBef>
                <a:spcPts val="100"/>
              </a:spcBef>
            </a:pPr>
            <a:r>
              <a:rPr sz="1400" b="1" spc="-5" dirty="0">
                <a:solidFill>
                  <a:srgbClr val="343A42"/>
                </a:solidFill>
                <a:latin typeface="Roboto"/>
                <a:cs typeface="Roboto"/>
              </a:rPr>
              <a:t>2017</a:t>
            </a:r>
            <a:endParaRPr sz="1400">
              <a:latin typeface="Roboto"/>
              <a:cs typeface="Roboto"/>
            </a:endParaRPr>
          </a:p>
          <a:p>
            <a:pPr marL="182880" marR="5080" indent="-170815" algn="r">
              <a:lnSpc>
                <a:spcPct val="100000"/>
              </a:lnSpc>
              <a:spcBef>
                <a:spcPts val="15"/>
              </a:spcBef>
            </a:pPr>
            <a:r>
              <a:rPr sz="1000" b="0" spc="-5" dirty="0">
                <a:solidFill>
                  <a:srgbClr val="343A42"/>
                </a:solidFill>
                <a:latin typeface="Roboto Lt"/>
                <a:cs typeface="Roboto Lt"/>
              </a:rPr>
              <a:t>eXp </a:t>
            </a:r>
            <a:r>
              <a:rPr sz="1000" b="0" spc="-10" dirty="0">
                <a:solidFill>
                  <a:srgbClr val="343A42"/>
                </a:solidFill>
                <a:latin typeface="Roboto Lt"/>
                <a:cs typeface="Roboto Lt"/>
              </a:rPr>
              <a:t>exceeds</a:t>
            </a:r>
            <a:r>
              <a:rPr sz="1000" b="0" spc="-25" dirty="0">
                <a:solidFill>
                  <a:srgbClr val="343A42"/>
                </a:solidFill>
                <a:latin typeface="Roboto Lt"/>
                <a:cs typeface="Roboto Lt"/>
              </a:rPr>
              <a:t> </a:t>
            </a:r>
            <a:r>
              <a:rPr sz="1000" b="0" spc="-5" dirty="0">
                <a:solidFill>
                  <a:srgbClr val="343A42"/>
                </a:solidFill>
                <a:latin typeface="Roboto Lt"/>
                <a:cs typeface="Roboto Lt"/>
              </a:rPr>
              <a:t>6,000</a:t>
            </a:r>
            <a:r>
              <a:rPr sz="1000" b="0" spc="-15" dirty="0">
                <a:solidFill>
                  <a:srgbClr val="343A42"/>
                </a:solidFill>
                <a:latin typeface="Roboto Lt"/>
                <a:cs typeface="Roboto Lt"/>
              </a:rPr>
              <a:t> </a:t>
            </a:r>
            <a:r>
              <a:rPr sz="1000" b="0" spc="-10" dirty="0">
                <a:solidFill>
                  <a:srgbClr val="343A42"/>
                </a:solidFill>
                <a:latin typeface="Roboto Lt"/>
                <a:cs typeface="Roboto Lt"/>
              </a:rPr>
              <a:t>agents;  </a:t>
            </a:r>
            <a:r>
              <a:rPr sz="1000" b="0" spc="-5" dirty="0">
                <a:solidFill>
                  <a:srgbClr val="343A42"/>
                </a:solidFill>
                <a:latin typeface="Roboto Lt"/>
                <a:cs typeface="Roboto Lt"/>
              </a:rPr>
              <a:t>named</a:t>
            </a:r>
            <a:r>
              <a:rPr sz="1000" b="0" spc="-45" dirty="0">
                <a:solidFill>
                  <a:srgbClr val="343A42"/>
                </a:solidFill>
                <a:latin typeface="Roboto Lt"/>
                <a:cs typeface="Roboto Lt"/>
              </a:rPr>
              <a:t> </a:t>
            </a:r>
            <a:r>
              <a:rPr sz="1000" b="0" spc="-10" dirty="0">
                <a:solidFill>
                  <a:srgbClr val="343A42"/>
                </a:solidFill>
                <a:latin typeface="Roboto Lt"/>
                <a:cs typeface="Roboto Lt"/>
              </a:rPr>
              <a:t>to</a:t>
            </a:r>
            <a:r>
              <a:rPr sz="1000" b="0" spc="-40" dirty="0">
                <a:solidFill>
                  <a:srgbClr val="343A42"/>
                </a:solidFill>
                <a:latin typeface="Roboto Lt"/>
                <a:cs typeface="Roboto Lt"/>
              </a:rPr>
              <a:t> </a:t>
            </a:r>
            <a:r>
              <a:rPr sz="1000" b="0" spc="-10" dirty="0">
                <a:solidFill>
                  <a:srgbClr val="343A42"/>
                </a:solidFill>
                <a:latin typeface="Roboto Lt"/>
                <a:cs typeface="Roboto Lt"/>
              </a:rPr>
              <a:t>Glassdoor’s </a:t>
            </a:r>
            <a:r>
              <a:rPr sz="1000" b="0" spc="-5" dirty="0">
                <a:solidFill>
                  <a:srgbClr val="343A42"/>
                </a:solidFill>
                <a:latin typeface="Roboto Lt"/>
                <a:cs typeface="Roboto Lt"/>
              </a:rPr>
              <a:t> Best Places </a:t>
            </a:r>
            <a:r>
              <a:rPr sz="1000" b="0" spc="-10" dirty="0">
                <a:solidFill>
                  <a:srgbClr val="343A42"/>
                </a:solidFill>
                <a:latin typeface="Roboto Lt"/>
                <a:cs typeface="Roboto Lt"/>
              </a:rPr>
              <a:t>to Work</a:t>
            </a:r>
            <a:r>
              <a:rPr sz="1000" b="0" spc="-60" dirty="0">
                <a:solidFill>
                  <a:srgbClr val="343A42"/>
                </a:solidFill>
                <a:latin typeface="Roboto Lt"/>
                <a:cs typeface="Roboto Lt"/>
              </a:rPr>
              <a:t> </a:t>
            </a:r>
            <a:r>
              <a:rPr sz="1000" b="0" spc="-10" dirty="0">
                <a:solidFill>
                  <a:srgbClr val="343A42"/>
                </a:solidFill>
                <a:latin typeface="Roboto Lt"/>
                <a:cs typeface="Roboto Lt"/>
              </a:rPr>
              <a:t>list</a:t>
            </a:r>
            <a:endParaRPr sz="1000">
              <a:latin typeface="Roboto Lt"/>
              <a:cs typeface="Roboto Lt"/>
            </a:endParaRPr>
          </a:p>
        </p:txBody>
      </p:sp>
      <p:sp>
        <p:nvSpPr>
          <p:cNvPr id="17" name="object 17"/>
          <p:cNvSpPr txBox="1"/>
          <p:nvPr/>
        </p:nvSpPr>
        <p:spPr>
          <a:xfrm>
            <a:off x="307023" y="3038999"/>
            <a:ext cx="1411605" cy="713740"/>
          </a:xfrm>
          <a:prstGeom prst="rect">
            <a:avLst/>
          </a:prstGeom>
        </p:spPr>
        <p:txBody>
          <a:bodyPr vert="horz" wrap="square" lIns="0" tIns="12700" rIns="0" bIns="0" rtlCol="0">
            <a:spAutoFit/>
          </a:bodyPr>
          <a:lstStyle/>
          <a:p>
            <a:pPr marR="5080" algn="r">
              <a:lnSpc>
                <a:spcPct val="100000"/>
              </a:lnSpc>
              <a:spcBef>
                <a:spcPts val="100"/>
              </a:spcBef>
            </a:pPr>
            <a:r>
              <a:rPr sz="1500" b="1" spc="-5" dirty="0">
                <a:solidFill>
                  <a:srgbClr val="343A42"/>
                </a:solidFill>
                <a:latin typeface="Roboto"/>
                <a:cs typeface="Roboto"/>
              </a:rPr>
              <a:t>2018</a:t>
            </a:r>
            <a:endParaRPr sz="1500">
              <a:latin typeface="Roboto"/>
              <a:cs typeface="Roboto"/>
            </a:endParaRPr>
          </a:p>
          <a:p>
            <a:pPr marL="15240" marR="5080" indent="-3175" algn="r">
              <a:lnSpc>
                <a:spcPct val="100000"/>
              </a:lnSpc>
              <a:spcBef>
                <a:spcPts val="20"/>
              </a:spcBef>
            </a:pPr>
            <a:r>
              <a:rPr sz="1000" b="0" spc="-5" dirty="0">
                <a:solidFill>
                  <a:srgbClr val="343A42"/>
                </a:solidFill>
                <a:latin typeface="Roboto Lt"/>
                <a:cs typeface="Roboto Lt"/>
              </a:rPr>
              <a:t>eXp </a:t>
            </a:r>
            <a:r>
              <a:rPr sz="1000" b="0" spc="-10" dirty="0">
                <a:solidFill>
                  <a:srgbClr val="343A42"/>
                </a:solidFill>
                <a:latin typeface="Roboto Lt"/>
                <a:cs typeface="Roboto Lt"/>
              </a:rPr>
              <a:t>World</a:t>
            </a:r>
            <a:r>
              <a:rPr sz="1000" b="0" spc="-45" dirty="0">
                <a:solidFill>
                  <a:srgbClr val="343A42"/>
                </a:solidFill>
                <a:latin typeface="Roboto Lt"/>
                <a:cs typeface="Roboto Lt"/>
              </a:rPr>
              <a:t> </a:t>
            </a:r>
            <a:r>
              <a:rPr sz="1000" b="0" spc="-5" dirty="0">
                <a:solidFill>
                  <a:srgbClr val="343A42"/>
                </a:solidFill>
                <a:latin typeface="Roboto Lt"/>
                <a:cs typeface="Roboto Lt"/>
              </a:rPr>
              <a:t>Holdings</a:t>
            </a:r>
            <a:r>
              <a:rPr sz="1000" b="0" spc="-25" dirty="0">
                <a:solidFill>
                  <a:srgbClr val="343A42"/>
                </a:solidFill>
                <a:latin typeface="Roboto Lt"/>
                <a:cs typeface="Roboto Lt"/>
              </a:rPr>
              <a:t> </a:t>
            </a:r>
            <a:r>
              <a:rPr sz="1000" b="0" spc="-10" dirty="0">
                <a:solidFill>
                  <a:srgbClr val="343A42"/>
                </a:solidFill>
                <a:latin typeface="Roboto Lt"/>
                <a:cs typeface="Roboto Lt"/>
              </a:rPr>
              <a:t>joins  </a:t>
            </a:r>
            <a:r>
              <a:rPr sz="1000" b="0" spc="-5" dirty="0">
                <a:solidFill>
                  <a:srgbClr val="343A42"/>
                </a:solidFill>
                <a:latin typeface="Roboto Lt"/>
                <a:cs typeface="Roboto Lt"/>
              </a:rPr>
              <a:t>Nasdaq; eXp Realty</a:t>
            </a:r>
            <a:r>
              <a:rPr sz="1000" b="0" spc="-80" dirty="0">
                <a:solidFill>
                  <a:srgbClr val="343A42"/>
                </a:solidFill>
                <a:latin typeface="Roboto Lt"/>
                <a:cs typeface="Roboto Lt"/>
              </a:rPr>
              <a:t> </a:t>
            </a:r>
            <a:r>
              <a:rPr sz="1000" b="0" spc="-10" dirty="0">
                <a:solidFill>
                  <a:srgbClr val="343A42"/>
                </a:solidFill>
                <a:latin typeface="Roboto Lt"/>
                <a:cs typeface="Roboto Lt"/>
              </a:rPr>
              <a:t>open</a:t>
            </a:r>
            <a:endParaRPr sz="1000">
              <a:latin typeface="Roboto Lt"/>
              <a:cs typeface="Roboto Lt"/>
            </a:endParaRPr>
          </a:p>
          <a:p>
            <a:pPr marR="5080" algn="r">
              <a:lnSpc>
                <a:spcPct val="100000"/>
              </a:lnSpc>
            </a:pPr>
            <a:r>
              <a:rPr sz="1000" b="0" spc="-5" dirty="0">
                <a:solidFill>
                  <a:srgbClr val="343A42"/>
                </a:solidFill>
                <a:latin typeface="Roboto Lt"/>
                <a:cs typeface="Roboto Lt"/>
              </a:rPr>
              <a:t>in all 50</a:t>
            </a:r>
            <a:r>
              <a:rPr sz="1000" b="0" spc="-70" dirty="0">
                <a:solidFill>
                  <a:srgbClr val="343A42"/>
                </a:solidFill>
                <a:latin typeface="Roboto Lt"/>
                <a:cs typeface="Roboto Lt"/>
              </a:rPr>
              <a:t> </a:t>
            </a:r>
            <a:r>
              <a:rPr sz="1000" b="0" spc="-10" dirty="0">
                <a:solidFill>
                  <a:srgbClr val="343A42"/>
                </a:solidFill>
                <a:latin typeface="Roboto Lt"/>
                <a:cs typeface="Roboto Lt"/>
              </a:rPr>
              <a:t>states</a:t>
            </a:r>
            <a:endParaRPr sz="1000">
              <a:latin typeface="Roboto Lt"/>
              <a:cs typeface="Roboto Lt"/>
            </a:endParaRPr>
          </a:p>
        </p:txBody>
      </p:sp>
      <p:sp>
        <p:nvSpPr>
          <p:cNvPr id="18" name="object 18"/>
          <p:cNvSpPr/>
          <p:nvPr/>
        </p:nvSpPr>
        <p:spPr>
          <a:xfrm>
            <a:off x="7123260" y="4402041"/>
            <a:ext cx="397199" cy="397199"/>
          </a:xfrm>
          <a:prstGeom prst="rect">
            <a:avLst/>
          </a:prstGeom>
          <a:blipFill>
            <a:blip r:embed="rId4" cstate="print"/>
            <a:stretch>
              <a:fillRect/>
            </a:stretch>
          </a:blipFill>
        </p:spPr>
        <p:txBody>
          <a:bodyPr wrap="square" lIns="0" tIns="0" rIns="0" bIns="0" rtlCol="0"/>
          <a:lstStyle/>
          <a:p>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257869" y="4419641"/>
            <a:ext cx="953848" cy="495249"/>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3456863" y="0"/>
            <a:ext cx="5687695" cy="5143500"/>
          </a:xfrm>
          <a:custGeom>
            <a:avLst/>
            <a:gdLst/>
            <a:ahLst/>
            <a:cxnLst/>
            <a:rect l="l" t="t" r="r" b="b"/>
            <a:pathLst>
              <a:path w="5687695" h="5143500">
                <a:moveTo>
                  <a:pt x="2461869" y="0"/>
                </a:moveTo>
                <a:lnTo>
                  <a:pt x="125450" y="0"/>
                </a:lnTo>
                <a:lnTo>
                  <a:pt x="1275422" y="1554200"/>
                </a:lnTo>
                <a:lnTo>
                  <a:pt x="2461869" y="0"/>
                </a:lnTo>
                <a:close/>
              </a:path>
              <a:path w="5687695" h="5143500">
                <a:moveTo>
                  <a:pt x="5687111" y="6985"/>
                </a:moveTo>
                <a:lnTo>
                  <a:pt x="3895941" y="6985"/>
                </a:lnTo>
                <a:lnTo>
                  <a:pt x="0" y="5129542"/>
                </a:lnTo>
                <a:lnTo>
                  <a:pt x="2982938" y="5136515"/>
                </a:lnTo>
                <a:lnTo>
                  <a:pt x="3491712" y="4439577"/>
                </a:lnTo>
                <a:lnTo>
                  <a:pt x="4021391" y="5143500"/>
                </a:lnTo>
                <a:lnTo>
                  <a:pt x="5687111" y="5143500"/>
                </a:lnTo>
                <a:lnTo>
                  <a:pt x="5687111" y="4439577"/>
                </a:lnTo>
                <a:lnTo>
                  <a:pt x="5687111" y="3371202"/>
                </a:lnTo>
                <a:lnTo>
                  <a:pt x="5004117" y="2488120"/>
                </a:lnTo>
                <a:lnTo>
                  <a:pt x="5687111" y="1577454"/>
                </a:lnTo>
                <a:lnTo>
                  <a:pt x="5687111" y="6985"/>
                </a:lnTo>
                <a:close/>
              </a:path>
            </a:pathLst>
          </a:custGeom>
          <a:solidFill>
            <a:srgbClr val="E1E2E4">
              <a:alpha val="44309"/>
            </a:srgbClr>
          </a:solidFill>
        </p:spPr>
        <p:txBody>
          <a:bodyPr wrap="square" lIns="0" tIns="0" rIns="0" bIns="0" rtlCol="0"/>
          <a:lstStyle/>
          <a:p>
            <a:endParaRPr/>
          </a:p>
        </p:txBody>
      </p:sp>
      <p:sp>
        <p:nvSpPr>
          <p:cNvPr id="4" name="object 4"/>
          <p:cNvSpPr txBox="1"/>
          <p:nvPr/>
        </p:nvSpPr>
        <p:spPr>
          <a:xfrm>
            <a:off x="5426749" y="1501723"/>
            <a:ext cx="1767839" cy="659765"/>
          </a:xfrm>
          <a:prstGeom prst="rect">
            <a:avLst/>
          </a:prstGeom>
        </p:spPr>
        <p:txBody>
          <a:bodyPr vert="horz" wrap="square" lIns="0" tIns="64769" rIns="0" bIns="0" rtlCol="0">
            <a:spAutoFit/>
          </a:bodyPr>
          <a:lstStyle/>
          <a:p>
            <a:pPr marL="12700">
              <a:lnSpc>
                <a:spcPct val="100000"/>
              </a:lnSpc>
              <a:spcBef>
                <a:spcPts val="509"/>
              </a:spcBef>
            </a:pPr>
            <a:r>
              <a:rPr sz="1600" b="1" spc="-5" dirty="0">
                <a:solidFill>
                  <a:srgbClr val="343A42"/>
                </a:solidFill>
                <a:latin typeface="Roboto"/>
                <a:cs typeface="Roboto"/>
              </a:rPr>
              <a:t>Service</a:t>
            </a:r>
            <a:endParaRPr sz="1600">
              <a:latin typeface="Roboto"/>
              <a:cs typeface="Roboto"/>
            </a:endParaRPr>
          </a:p>
          <a:p>
            <a:pPr marL="45085" marR="5080">
              <a:lnSpc>
                <a:spcPct val="100000"/>
              </a:lnSpc>
              <a:spcBef>
                <a:spcPts val="260"/>
              </a:spcBef>
            </a:pPr>
            <a:r>
              <a:rPr sz="1000" b="0" spc="-10" dirty="0">
                <a:solidFill>
                  <a:srgbClr val="343A42"/>
                </a:solidFill>
                <a:latin typeface="Roboto Lt"/>
                <a:cs typeface="Roboto Lt"/>
              </a:rPr>
              <a:t>Make positive </a:t>
            </a:r>
            <a:r>
              <a:rPr sz="1000" b="0" spc="-5" dirty="0">
                <a:solidFill>
                  <a:srgbClr val="343A42"/>
                </a:solidFill>
                <a:latin typeface="Roboto Lt"/>
                <a:cs typeface="Roboto Lt"/>
              </a:rPr>
              <a:t>change in </a:t>
            </a:r>
            <a:r>
              <a:rPr sz="1000" b="0" spc="-10" dirty="0">
                <a:solidFill>
                  <a:srgbClr val="343A42"/>
                </a:solidFill>
                <a:latin typeface="Roboto Lt"/>
                <a:cs typeface="Roboto Lt"/>
              </a:rPr>
              <a:t>our  </a:t>
            </a:r>
            <a:r>
              <a:rPr sz="1000" b="0" spc="-5" dirty="0">
                <a:solidFill>
                  <a:srgbClr val="343A42"/>
                </a:solidFill>
                <a:latin typeface="Roboto Lt"/>
                <a:cs typeface="Roboto Lt"/>
              </a:rPr>
              <a:t>company and local</a:t>
            </a:r>
            <a:r>
              <a:rPr sz="1000" b="0" spc="-50" dirty="0">
                <a:solidFill>
                  <a:srgbClr val="343A42"/>
                </a:solidFill>
                <a:latin typeface="Roboto Lt"/>
                <a:cs typeface="Roboto Lt"/>
              </a:rPr>
              <a:t> </a:t>
            </a:r>
            <a:r>
              <a:rPr sz="1000" b="0" spc="-10" dirty="0">
                <a:solidFill>
                  <a:srgbClr val="343A42"/>
                </a:solidFill>
                <a:latin typeface="Roboto Lt"/>
                <a:cs typeface="Roboto Lt"/>
              </a:rPr>
              <a:t>community</a:t>
            </a:r>
            <a:endParaRPr sz="1000">
              <a:latin typeface="Roboto Lt"/>
              <a:cs typeface="Roboto Lt"/>
            </a:endParaRPr>
          </a:p>
        </p:txBody>
      </p:sp>
      <p:sp>
        <p:nvSpPr>
          <p:cNvPr id="5" name="object 5"/>
          <p:cNvSpPr txBox="1"/>
          <p:nvPr/>
        </p:nvSpPr>
        <p:spPr>
          <a:xfrm>
            <a:off x="5900941" y="2219197"/>
            <a:ext cx="2608580" cy="669290"/>
          </a:xfrm>
          <a:prstGeom prst="rect">
            <a:avLst/>
          </a:prstGeom>
        </p:spPr>
        <p:txBody>
          <a:bodyPr vert="horz" wrap="square" lIns="0" tIns="71120" rIns="0" bIns="0" rtlCol="0">
            <a:spAutoFit/>
          </a:bodyPr>
          <a:lstStyle/>
          <a:p>
            <a:pPr marL="12700">
              <a:lnSpc>
                <a:spcPct val="100000"/>
              </a:lnSpc>
              <a:spcBef>
                <a:spcPts val="560"/>
              </a:spcBef>
            </a:pPr>
            <a:r>
              <a:rPr sz="1600" b="1" spc="-10" dirty="0">
                <a:solidFill>
                  <a:srgbClr val="343A42"/>
                </a:solidFill>
                <a:latin typeface="Roboto"/>
                <a:cs typeface="Roboto"/>
              </a:rPr>
              <a:t>Sustainability</a:t>
            </a:r>
            <a:endParaRPr sz="1600">
              <a:latin typeface="Roboto"/>
              <a:cs typeface="Roboto"/>
            </a:endParaRPr>
          </a:p>
          <a:p>
            <a:pPr marL="28575" marR="5080">
              <a:lnSpc>
                <a:spcPct val="100000"/>
              </a:lnSpc>
              <a:spcBef>
                <a:spcPts val="290"/>
              </a:spcBef>
            </a:pPr>
            <a:r>
              <a:rPr sz="1000" b="0" spc="-5" dirty="0">
                <a:solidFill>
                  <a:srgbClr val="343A42"/>
                </a:solidFill>
                <a:latin typeface="Roboto Lt"/>
                <a:cs typeface="Roboto Lt"/>
              </a:rPr>
              <a:t>Be a good ﬁnancial </a:t>
            </a:r>
            <a:r>
              <a:rPr sz="1000" b="0" spc="-10" dirty="0">
                <a:solidFill>
                  <a:srgbClr val="343A42"/>
                </a:solidFill>
                <a:latin typeface="Roboto Lt"/>
                <a:cs typeface="Roboto Lt"/>
              </a:rPr>
              <a:t>steward </a:t>
            </a:r>
            <a:r>
              <a:rPr sz="1000" b="0" spc="-5" dirty="0">
                <a:solidFill>
                  <a:srgbClr val="343A42"/>
                </a:solidFill>
                <a:latin typeface="Roboto Lt"/>
                <a:cs typeface="Roboto Lt"/>
              </a:rPr>
              <a:t>of </a:t>
            </a:r>
            <a:r>
              <a:rPr sz="1000" b="0" spc="-10" dirty="0">
                <a:solidFill>
                  <a:srgbClr val="343A42"/>
                </a:solidFill>
                <a:latin typeface="Roboto Lt"/>
                <a:cs typeface="Roboto Lt"/>
              </a:rPr>
              <a:t>the  environment, </a:t>
            </a:r>
            <a:r>
              <a:rPr sz="1000" b="0" spc="-5" dirty="0">
                <a:solidFill>
                  <a:srgbClr val="343A42"/>
                </a:solidFill>
                <a:latin typeface="Roboto Lt"/>
                <a:cs typeface="Roboto Lt"/>
              </a:rPr>
              <a:t>the </a:t>
            </a:r>
            <a:r>
              <a:rPr sz="1000" b="0" spc="-10" dirty="0">
                <a:solidFill>
                  <a:srgbClr val="343A42"/>
                </a:solidFill>
                <a:latin typeface="Roboto Lt"/>
                <a:cs typeface="Roboto Lt"/>
              </a:rPr>
              <a:t>organization </a:t>
            </a:r>
            <a:r>
              <a:rPr sz="1000" b="0" spc="-5" dirty="0">
                <a:solidFill>
                  <a:srgbClr val="343A42"/>
                </a:solidFill>
                <a:latin typeface="Roboto Lt"/>
                <a:cs typeface="Roboto Lt"/>
              </a:rPr>
              <a:t>and our</a:t>
            </a:r>
            <a:r>
              <a:rPr sz="1000" b="0" spc="50" dirty="0">
                <a:solidFill>
                  <a:srgbClr val="343A42"/>
                </a:solidFill>
                <a:latin typeface="Roboto Lt"/>
                <a:cs typeface="Roboto Lt"/>
              </a:rPr>
              <a:t> </a:t>
            </a:r>
            <a:r>
              <a:rPr sz="1000" b="0" spc="-10" dirty="0">
                <a:solidFill>
                  <a:srgbClr val="343A42"/>
                </a:solidFill>
                <a:latin typeface="Roboto Lt"/>
                <a:cs typeface="Roboto Lt"/>
              </a:rPr>
              <a:t>families</a:t>
            </a:r>
            <a:endParaRPr sz="1000">
              <a:latin typeface="Roboto Lt"/>
              <a:cs typeface="Roboto Lt"/>
            </a:endParaRPr>
          </a:p>
        </p:txBody>
      </p:sp>
      <p:sp>
        <p:nvSpPr>
          <p:cNvPr id="6" name="object 6"/>
          <p:cNvSpPr txBox="1"/>
          <p:nvPr/>
        </p:nvSpPr>
        <p:spPr>
          <a:xfrm>
            <a:off x="5840219" y="3577402"/>
            <a:ext cx="1531620" cy="677545"/>
          </a:xfrm>
          <a:prstGeom prst="rect">
            <a:avLst/>
          </a:prstGeom>
        </p:spPr>
        <p:txBody>
          <a:bodyPr vert="horz" wrap="square" lIns="0" tIns="76200" rIns="0" bIns="0" rtlCol="0">
            <a:spAutoFit/>
          </a:bodyPr>
          <a:lstStyle/>
          <a:p>
            <a:pPr marL="12700">
              <a:lnSpc>
                <a:spcPct val="100000"/>
              </a:lnSpc>
              <a:spcBef>
                <a:spcPts val="600"/>
              </a:spcBef>
            </a:pPr>
            <a:r>
              <a:rPr sz="1600" b="1" spc="-15" dirty="0">
                <a:solidFill>
                  <a:srgbClr val="343A42"/>
                </a:solidFill>
                <a:latin typeface="Roboto"/>
                <a:cs typeface="Roboto"/>
              </a:rPr>
              <a:t>Transparency</a:t>
            </a:r>
            <a:endParaRPr sz="1600">
              <a:latin typeface="Roboto"/>
              <a:cs typeface="Roboto"/>
            </a:endParaRPr>
          </a:p>
          <a:p>
            <a:pPr marL="35560" marR="5080">
              <a:lnSpc>
                <a:spcPct val="100000"/>
              </a:lnSpc>
              <a:spcBef>
                <a:spcPts val="315"/>
              </a:spcBef>
            </a:pPr>
            <a:r>
              <a:rPr sz="1000" b="0" spc="-5" dirty="0">
                <a:solidFill>
                  <a:srgbClr val="343A42"/>
                </a:solidFill>
                <a:latin typeface="Roboto Lt"/>
                <a:cs typeface="Roboto Lt"/>
              </a:rPr>
              <a:t>Get things out </a:t>
            </a:r>
            <a:r>
              <a:rPr sz="1000" b="0" spc="-10" dirty="0">
                <a:solidFill>
                  <a:srgbClr val="343A42"/>
                </a:solidFill>
                <a:latin typeface="Roboto Lt"/>
                <a:cs typeface="Roboto Lt"/>
              </a:rPr>
              <a:t>from behind  </a:t>
            </a:r>
            <a:r>
              <a:rPr sz="1000" b="0" spc="-5" dirty="0">
                <a:solidFill>
                  <a:srgbClr val="343A42"/>
                </a:solidFill>
                <a:latin typeface="Roboto Lt"/>
                <a:cs typeface="Roboto Lt"/>
              </a:rPr>
              <a:t>the</a:t>
            </a:r>
            <a:r>
              <a:rPr sz="1000" b="0" spc="-10" dirty="0">
                <a:solidFill>
                  <a:srgbClr val="343A42"/>
                </a:solidFill>
                <a:latin typeface="Roboto Lt"/>
                <a:cs typeface="Roboto Lt"/>
              </a:rPr>
              <a:t> </a:t>
            </a:r>
            <a:r>
              <a:rPr sz="1000" b="0" spc="-5" dirty="0">
                <a:solidFill>
                  <a:srgbClr val="343A42"/>
                </a:solidFill>
                <a:latin typeface="Roboto Lt"/>
                <a:cs typeface="Roboto Lt"/>
              </a:rPr>
              <a:t>curtain</a:t>
            </a:r>
            <a:endParaRPr sz="1000">
              <a:latin typeface="Roboto Lt"/>
              <a:cs typeface="Roboto Lt"/>
            </a:endParaRPr>
          </a:p>
        </p:txBody>
      </p:sp>
      <p:sp>
        <p:nvSpPr>
          <p:cNvPr id="7" name="object 7"/>
          <p:cNvSpPr txBox="1"/>
          <p:nvPr/>
        </p:nvSpPr>
        <p:spPr>
          <a:xfrm>
            <a:off x="6048073" y="2950155"/>
            <a:ext cx="1624965" cy="499109"/>
          </a:xfrm>
          <a:prstGeom prst="rect">
            <a:avLst/>
          </a:prstGeom>
        </p:spPr>
        <p:txBody>
          <a:bodyPr vert="horz" wrap="square" lIns="0" tIns="59690" rIns="0" bIns="0" rtlCol="0">
            <a:spAutoFit/>
          </a:bodyPr>
          <a:lstStyle/>
          <a:p>
            <a:pPr marL="12700">
              <a:lnSpc>
                <a:spcPct val="100000"/>
              </a:lnSpc>
              <a:spcBef>
                <a:spcPts val="470"/>
              </a:spcBef>
            </a:pPr>
            <a:r>
              <a:rPr sz="1600" b="1" spc="-10" dirty="0">
                <a:solidFill>
                  <a:srgbClr val="343A42"/>
                </a:solidFill>
                <a:latin typeface="Roboto"/>
                <a:cs typeface="Roboto"/>
              </a:rPr>
              <a:t>Collaboration</a:t>
            </a:r>
            <a:endParaRPr sz="1600">
              <a:latin typeface="Roboto"/>
              <a:cs typeface="Roboto"/>
            </a:endParaRPr>
          </a:p>
          <a:p>
            <a:pPr marL="36195">
              <a:lnSpc>
                <a:spcPct val="100000"/>
              </a:lnSpc>
              <a:spcBef>
                <a:spcPts val="235"/>
              </a:spcBef>
            </a:pPr>
            <a:r>
              <a:rPr sz="1000" b="0" spc="-15" dirty="0">
                <a:solidFill>
                  <a:srgbClr val="343A42"/>
                </a:solidFill>
                <a:latin typeface="Roboto Lt"/>
                <a:cs typeface="Roboto Lt"/>
              </a:rPr>
              <a:t>We </a:t>
            </a:r>
            <a:r>
              <a:rPr sz="1000" b="0" spc="-10" dirty="0">
                <a:solidFill>
                  <a:srgbClr val="343A42"/>
                </a:solidFill>
                <a:latin typeface="Roboto Lt"/>
                <a:cs typeface="Roboto Lt"/>
              </a:rPr>
              <a:t>are </a:t>
            </a:r>
            <a:r>
              <a:rPr sz="1000" b="0" spc="-5" dirty="0">
                <a:solidFill>
                  <a:srgbClr val="343A42"/>
                </a:solidFill>
                <a:latin typeface="Roboto Lt"/>
                <a:cs typeface="Roboto Lt"/>
              </a:rPr>
              <a:t>all on the same</a:t>
            </a:r>
            <a:r>
              <a:rPr sz="1000" b="0" spc="-30" dirty="0">
                <a:solidFill>
                  <a:srgbClr val="343A42"/>
                </a:solidFill>
                <a:latin typeface="Roboto Lt"/>
                <a:cs typeface="Roboto Lt"/>
              </a:rPr>
              <a:t> </a:t>
            </a:r>
            <a:r>
              <a:rPr sz="1000" b="0" spc="-10" dirty="0">
                <a:solidFill>
                  <a:srgbClr val="343A42"/>
                </a:solidFill>
                <a:latin typeface="Roboto Lt"/>
                <a:cs typeface="Roboto Lt"/>
              </a:rPr>
              <a:t>team</a:t>
            </a:r>
            <a:endParaRPr sz="1000">
              <a:latin typeface="Roboto Lt"/>
              <a:cs typeface="Roboto Lt"/>
            </a:endParaRPr>
          </a:p>
        </p:txBody>
      </p:sp>
      <p:sp>
        <p:nvSpPr>
          <p:cNvPr id="8" name="object 8"/>
          <p:cNvSpPr txBox="1"/>
          <p:nvPr/>
        </p:nvSpPr>
        <p:spPr>
          <a:xfrm>
            <a:off x="1682136" y="1477794"/>
            <a:ext cx="1539875" cy="620395"/>
          </a:xfrm>
          <a:prstGeom prst="rect">
            <a:avLst/>
          </a:prstGeom>
        </p:spPr>
        <p:txBody>
          <a:bodyPr vert="horz" wrap="square" lIns="0" tIns="40640" rIns="0" bIns="0" rtlCol="0">
            <a:spAutoFit/>
          </a:bodyPr>
          <a:lstStyle/>
          <a:p>
            <a:pPr marL="475615">
              <a:lnSpc>
                <a:spcPct val="100000"/>
              </a:lnSpc>
              <a:spcBef>
                <a:spcPts val="320"/>
              </a:spcBef>
            </a:pPr>
            <a:r>
              <a:rPr sz="1600" b="1" spc="-10" dirty="0">
                <a:solidFill>
                  <a:srgbClr val="343A42"/>
                </a:solidFill>
                <a:latin typeface="Roboto"/>
                <a:cs typeface="Roboto"/>
              </a:rPr>
              <a:t>Community</a:t>
            </a:r>
            <a:endParaRPr sz="1600">
              <a:latin typeface="Roboto"/>
              <a:cs typeface="Roboto"/>
            </a:endParaRPr>
          </a:p>
          <a:p>
            <a:pPr marL="12700" marR="17145" indent="286385">
              <a:lnSpc>
                <a:spcPct val="100000"/>
              </a:lnSpc>
              <a:spcBef>
                <a:spcPts val="140"/>
              </a:spcBef>
            </a:pPr>
            <a:r>
              <a:rPr sz="1000" b="0" spc="-5" dirty="0">
                <a:solidFill>
                  <a:srgbClr val="343A42"/>
                </a:solidFill>
                <a:latin typeface="Roboto Lt"/>
                <a:cs typeface="Roboto Lt"/>
              </a:rPr>
              <a:t>Be a good neighbor</a:t>
            </a:r>
            <a:r>
              <a:rPr sz="1000" b="0" spc="-80" dirty="0">
                <a:solidFill>
                  <a:srgbClr val="343A42"/>
                </a:solidFill>
                <a:latin typeface="Roboto Lt"/>
                <a:cs typeface="Roboto Lt"/>
              </a:rPr>
              <a:t> </a:t>
            </a:r>
            <a:r>
              <a:rPr sz="1000" b="0" spc="-10" dirty="0">
                <a:solidFill>
                  <a:srgbClr val="343A42"/>
                </a:solidFill>
                <a:latin typeface="Roboto Lt"/>
                <a:cs typeface="Roboto Lt"/>
              </a:rPr>
              <a:t>to  create </a:t>
            </a:r>
            <a:r>
              <a:rPr sz="1000" b="0" spc="-5" dirty="0">
                <a:solidFill>
                  <a:srgbClr val="343A42"/>
                </a:solidFill>
                <a:latin typeface="Roboto Lt"/>
                <a:cs typeface="Roboto Lt"/>
              </a:rPr>
              <a:t>a sustainable</a:t>
            </a:r>
            <a:r>
              <a:rPr sz="1000" b="0" spc="-45" dirty="0">
                <a:solidFill>
                  <a:srgbClr val="343A42"/>
                </a:solidFill>
                <a:latin typeface="Roboto Lt"/>
                <a:cs typeface="Roboto Lt"/>
              </a:rPr>
              <a:t> </a:t>
            </a:r>
            <a:r>
              <a:rPr sz="1000" b="0" spc="-10" dirty="0">
                <a:solidFill>
                  <a:srgbClr val="343A42"/>
                </a:solidFill>
                <a:latin typeface="Roboto Lt"/>
                <a:cs typeface="Roboto Lt"/>
              </a:rPr>
              <a:t>legacy</a:t>
            </a:r>
            <a:endParaRPr sz="1000">
              <a:latin typeface="Roboto Lt"/>
              <a:cs typeface="Roboto Lt"/>
            </a:endParaRPr>
          </a:p>
        </p:txBody>
      </p:sp>
      <p:sp>
        <p:nvSpPr>
          <p:cNvPr id="9" name="object 9"/>
          <p:cNvSpPr txBox="1"/>
          <p:nvPr/>
        </p:nvSpPr>
        <p:spPr>
          <a:xfrm>
            <a:off x="1016336" y="2917108"/>
            <a:ext cx="1528445" cy="685800"/>
          </a:xfrm>
          <a:prstGeom prst="rect">
            <a:avLst/>
          </a:prstGeom>
        </p:spPr>
        <p:txBody>
          <a:bodyPr vert="horz" wrap="square" lIns="0" tIns="81280" rIns="0" bIns="0" rtlCol="0">
            <a:spAutoFit/>
          </a:bodyPr>
          <a:lstStyle/>
          <a:p>
            <a:pPr marR="21590" algn="r">
              <a:lnSpc>
                <a:spcPct val="100000"/>
              </a:lnSpc>
              <a:spcBef>
                <a:spcPts val="640"/>
              </a:spcBef>
            </a:pPr>
            <a:r>
              <a:rPr sz="1600" b="1" spc="-10" dirty="0">
                <a:solidFill>
                  <a:srgbClr val="343A42"/>
                </a:solidFill>
                <a:latin typeface="Roboto"/>
                <a:cs typeface="Roboto"/>
              </a:rPr>
              <a:t>Agile</a:t>
            </a:r>
            <a:endParaRPr sz="1600">
              <a:latin typeface="Roboto"/>
              <a:cs typeface="Roboto"/>
            </a:endParaRPr>
          </a:p>
          <a:p>
            <a:pPr marR="5080" algn="r">
              <a:lnSpc>
                <a:spcPct val="100000"/>
              </a:lnSpc>
              <a:spcBef>
                <a:spcPts val="335"/>
              </a:spcBef>
            </a:pPr>
            <a:r>
              <a:rPr sz="1000" b="0" spc="-10" dirty="0">
                <a:solidFill>
                  <a:srgbClr val="343A42"/>
                </a:solidFill>
                <a:latin typeface="Roboto Lt"/>
                <a:cs typeface="Roboto Lt"/>
              </a:rPr>
              <a:t>Force </a:t>
            </a:r>
            <a:r>
              <a:rPr sz="1000" b="0" spc="-5" dirty="0">
                <a:solidFill>
                  <a:srgbClr val="343A42"/>
                </a:solidFill>
                <a:latin typeface="Roboto Lt"/>
                <a:cs typeface="Roboto Lt"/>
              </a:rPr>
              <a:t>chaos and change</a:t>
            </a:r>
            <a:r>
              <a:rPr sz="1000" b="0" spc="-70" dirty="0">
                <a:solidFill>
                  <a:srgbClr val="343A42"/>
                </a:solidFill>
                <a:latin typeface="Roboto Lt"/>
                <a:cs typeface="Roboto Lt"/>
              </a:rPr>
              <a:t> </a:t>
            </a:r>
            <a:r>
              <a:rPr sz="1000" b="0" spc="-10" dirty="0">
                <a:solidFill>
                  <a:srgbClr val="343A42"/>
                </a:solidFill>
                <a:latin typeface="Roboto Lt"/>
                <a:cs typeface="Roboto Lt"/>
              </a:rPr>
              <a:t>to</a:t>
            </a:r>
            <a:endParaRPr sz="1000">
              <a:latin typeface="Roboto Lt"/>
              <a:cs typeface="Roboto Lt"/>
            </a:endParaRPr>
          </a:p>
          <a:p>
            <a:pPr marR="5080" algn="r">
              <a:lnSpc>
                <a:spcPct val="100000"/>
              </a:lnSpc>
            </a:pPr>
            <a:r>
              <a:rPr sz="1000" b="0" spc="-5" dirty="0">
                <a:solidFill>
                  <a:srgbClr val="343A42"/>
                </a:solidFill>
                <a:latin typeface="Roboto Lt"/>
                <a:cs typeface="Roboto Lt"/>
              </a:rPr>
              <a:t>survive and</a:t>
            </a:r>
            <a:r>
              <a:rPr sz="1000" b="0" spc="-80" dirty="0">
                <a:solidFill>
                  <a:srgbClr val="343A42"/>
                </a:solidFill>
                <a:latin typeface="Roboto Lt"/>
                <a:cs typeface="Roboto Lt"/>
              </a:rPr>
              <a:t> </a:t>
            </a:r>
            <a:r>
              <a:rPr sz="1000" b="0" spc="-10" dirty="0">
                <a:solidFill>
                  <a:srgbClr val="343A42"/>
                </a:solidFill>
                <a:latin typeface="Roboto Lt"/>
                <a:cs typeface="Roboto Lt"/>
              </a:rPr>
              <a:t>grow</a:t>
            </a:r>
            <a:endParaRPr sz="1000">
              <a:latin typeface="Roboto Lt"/>
              <a:cs typeface="Roboto Lt"/>
            </a:endParaRPr>
          </a:p>
        </p:txBody>
      </p:sp>
      <p:sp>
        <p:nvSpPr>
          <p:cNvPr id="10" name="object 10"/>
          <p:cNvSpPr txBox="1"/>
          <p:nvPr/>
        </p:nvSpPr>
        <p:spPr>
          <a:xfrm>
            <a:off x="1349956" y="3601352"/>
            <a:ext cx="1526540" cy="668655"/>
          </a:xfrm>
          <a:prstGeom prst="rect">
            <a:avLst/>
          </a:prstGeom>
        </p:spPr>
        <p:txBody>
          <a:bodyPr vert="horz" wrap="square" lIns="0" tIns="70485" rIns="0" bIns="0" rtlCol="0">
            <a:spAutoFit/>
          </a:bodyPr>
          <a:lstStyle/>
          <a:p>
            <a:pPr marL="552450">
              <a:lnSpc>
                <a:spcPct val="100000"/>
              </a:lnSpc>
              <a:spcBef>
                <a:spcPts val="555"/>
              </a:spcBef>
            </a:pPr>
            <a:r>
              <a:rPr sz="1600" b="1" spc="-10" dirty="0">
                <a:solidFill>
                  <a:srgbClr val="343A42"/>
                </a:solidFill>
                <a:latin typeface="Roboto"/>
                <a:cs typeface="Roboto"/>
              </a:rPr>
              <a:t>Innovation</a:t>
            </a:r>
            <a:endParaRPr sz="1600">
              <a:latin typeface="Roboto"/>
              <a:cs typeface="Roboto"/>
            </a:endParaRPr>
          </a:p>
          <a:p>
            <a:pPr marL="451484" marR="6985" indent="-439420">
              <a:lnSpc>
                <a:spcPct val="100000"/>
              </a:lnSpc>
              <a:spcBef>
                <a:spcPts val="285"/>
              </a:spcBef>
            </a:pPr>
            <a:r>
              <a:rPr sz="1000" b="0" spc="-5" dirty="0">
                <a:solidFill>
                  <a:srgbClr val="343A42"/>
                </a:solidFill>
                <a:latin typeface="Roboto Lt"/>
                <a:cs typeface="Roboto Lt"/>
              </a:rPr>
              <a:t>The best </a:t>
            </a:r>
            <a:r>
              <a:rPr sz="1000" b="0" spc="-10" dirty="0">
                <a:solidFill>
                  <a:srgbClr val="343A42"/>
                </a:solidFill>
                <a:latin typeface="Roboto Lt"/>
                <a:cs typeface="Roboto Lt"/>
              </a:rPr>
              <a:t>way to predict the  future </a:t>
            </a:r>
            <a:r>
              <a:rPr sz="1000" b="0" spc="-5" dirty="0">
                <a:solidFill>
                  <a:srgbClr val="343A42"/>
                </a:solidFill>
                <a:latin typeface="Roboto Lt"/>
                <a:cs typeface="Roboto Lt"/>
              </a:rPr>
              <a:t>is </a:t>
            </a:r>
            <a:r>
              <a:rPr sz="1000" b="0" spc="-10" dirty="0">
                <a:solidFill>
                  <a:srgbClr val="343A42"/>
                </a:solidFill>
                <a:latin typeface="Roboto Lt"/>
                <a:cs typeface="Roboto Lt"/>
              </a:rPr>
              <a:t>to invent</a:t>
            </a:r>
            <a:r>
              <a:rPr sz="1000" b="0" spc="-20" dirty="0">
                <a:solidFill>
                  <a:srgbClr val="343A42"/>
                </a:solidFill>
                <a:latin typeface="Roboto Lt"/>
                <a:cs typeface="Roboto Lt"/>
              </a:rPr>
              <a:t> </a:t>
            </a:r>
            <a:r>
              <a:rPr sz="1000" b="0" spc="-10" dirty="0">
                <a:solidFill>
                  <a:srgbClr val="343A42"/>
                </a:solidFill>
                <a:latin typeface="Roboto Lt"/>
                <a:cs typeface="Roboto Lt"/>
              </a:rPr>
              <a:t>it</a:t>
            </a:r>
            <a:endParaRPr sz="1000">
              <a:latin typeface="Roboto Lt"/>
              <a:cs typeface="Roboto Lt"/>
            </a:endParaRPr>
          </a:p>
        </p:txBody>
      </p:sp>
      <p:sp>
        <p:nvSpPr>
          <p:cNvPr id="11" name="object 11"/>
          <p:cNvSpPr txBox="1"/>
          <p:nvPr/>
        </p:nvSpPr>
        <p:spPr>
          <a:xfrm>
            <a:off x="1617746" y="2191255"/>
            <a:ext cx="1048385" cy="642620"/>
          </a:xfrm>
          <a:prstGeom prst="rect">
            <a:avLst/>
          </a:prstGeom>
        </p:spPr>
        <p:txBody>
          <a:bodyPr vert="horz" wrap="square" lIns="0" tIns="54610" rIns="0" bIns="0" rtlCol="0">
            <a:spAutoFit/>
          </a:bodyPr>
          <a:lstStyle/>
          <a:p>
            <a:pPr marL="688340">
              <a:lnSpc>
                <a:spcPct val="100000"/>
              </a:lnSpc>
              <a:spcBef>
                <a:spcPts val="430"/>
              </a:spcBef>
            </a:pPr>
            <a:r>
              <a:rPr sz="1600" b="1" spc="-15" dirty="0">
                <a:solidFill>
                  <a:srgbClr val="343A42"/>
                </a:solidFill>
                <a:latin typeface="Roboto"/>
                <a:cs typeface="Roboto"/>
              </a:rPr>
              <a:t>Fun</a:t>
            </a:r>
            <a:endParaRPr sz="1600">
              <a:latin typeface="Roboto"/>
              <a:cs typeface="Roboto"/>
            </a:endParaRPr>
          </a:p>
          <a:p>
            <a:pPr marR="5080" algn="r">
              <a:lnSpc>
                <a:spcPct val="100000"/>
              </a:lnSpc>
              <a:spcBef>
                <a:spcPts val="204"/>
              </a:spcBef>
            </a:pPr>
            <a:r>
              <a:rPr sz="1000" b="0" spc="-15" dirty="0">
                <a:solidFill>
                  <a:srgbClr val="343A42"/>
                </a:solidFill>
                <a:latin typeface="Roboto Lt"/>
                <a:cs typeface="Roboto Lt"/>
              </a:rPr>
              <a:t>Don’t </a:t>
            </a:r>
            <a:r>
              <a:rPr sz="1000" b="0" spc="-10" dirty="0">
                <a:solidFill>
                  <a:srgbClr val="343A42"/>
                </a:solidFill>
                <a:latin typeface="Roboto Lt"/>
                <a:cs typeface="Roboto Lt"/>
              </a:rPr>
              <a:t>take</a:t>
            </a:r>
            <a:r>
              <a:rPr sz="1000" b="0" spc="-30" dirty="0">
                <a:solidFill>
                  <a:srgbClr val="343A42"/>
                </a:solidFill>
                <a:latin typeface="Roboto Lt"/>
                <a:cs typeface="Roboto Lt"/>
              </a:rPr>
              <a:t> </a:t>
            </a:r>
            <a:r>
              <a:rPr sz="1000" b="0" spc="-10" dirty="0">
                <a:solidFill>
                  <a:srgbClr val="343A42"/>
                </a:solidFill>
                <a:latin typeface="Roboto Lt"/>
                <a:cs typeface="Roboto Lt"/>
              </a:rPr>
              <a:t>yourself</a:t>
            </a:r>
            <a:endParaRPr sz="1000">
              <a:latin typeface="Roboto Lt"/>
              <a:cs typeface="Roboto Lt"/>
            </a:endParaRPr>
          </a:p>
          <a:p>
            <a:pPr marR="5080" algn="r">
              <a:lnSpc>
                <a:spcPct val="100000"/>
              </a:lnSpc>
            </a:pPr>
            <a:r>
              <a:rPr sz="1000" b="0" spc="-10" dirty="0">
                <a:solidFill>
                  <a:srgbClr val="343A42"/>
                </a:solidFill>
                <a:latin typeface="Roboto Lt"/>
                <a:cs typeface="Roboto Lt"/>
              </a:rPr>
              <a:t>too</a:t>
            </a:r>
            <a:r>
              <a:rPr sz="1000" b="0" spc="-55" dirty="0">
                <a:solidFill>
                  <a:srgbClr val="343A42"/>
                </a:solidFill>
                <a:latin typeface="Roboto Lt"/>
                <a:cs typeface="Roboto Lt"/>
              </a:rPr>
              <a:t> </a:t>
            </a:r>
            <a:r>
              <a:rPr sz="1000" b="0" spc="-10" dirty="0">
                <a:solidFill>
                  <a:srgbClr val="343A42"/>
                </a:solidFill>
                <a:latin typeface="Roboto Lt"/>
                <a:cs typeface="Roboto Lt"/>
              </a:rPr>
              <a:t>seriously</a:t>
            </a:r>
            <a:endParaRPr sz="1000">
              <a:latin typeface="Roboto Lt"/>
              <a:cs typeface="Roboto Lt"/>
            </a:endParaRPr>
          </a:p>
        </p:txBody>
      </p:sp>
      <p:sp>
        <p:nvSpPr>
          <p:cNvPr id="12" name="object 12"/>
          <p:cNvSpPr txBox="1"/>
          <p:nvPr/>
        </p:nvSpPr>
        <p:spPr>
          <a:xfrm>
            <a:off x="2761758" y="4511044"/>
            <a:ext cx="978535" cy="177800"/>
          </a:xfrm>
          <a:prstGeom prst="rect">
            <a:avLst/>
          </a:prstGeom>
        </p:spPr>
        <p:txBody>
          <a:bodyPr vert="horz" wrap="square" lIns="0" tIns="12700" rIns="0" bIns="0" rtlCol="0">
            <a:spAutoFit/>
          </a:bodyPr>
          <a:lstStyle/>
          <a:p>
            <a:pPr marL="12700">
              <a:lnSpc>
                <a:spcPct val="100000"/>
              </a:lnSpc>
              <a:spcBef>
                <a:spcPts val="100"/>
              </a:spcBef>
            </a:pPr>
            <a:r>
              <a:rPr sz="1000" b="0" spc="-5" dirty="0">
                <a:solidFill>
                  <a:srgbClr val="343A42"/>
                </a:solidFill>
                <a:latin typeface="Roboto Lt"/>
                <a:cs typeface="Roboto Lt"/>
              </a:rPr>
              <a:t>Do the right</a:t>
            </a:r>
            <a:r>
              <a:rPr sz="1000" b="0" spc="-60" dirty="0">
                <a:solidFill>
                  <a:srgbClr val="343A42"/>
                </a:solidFill>
                <a:latin typeface="Roboto Lt"/>
                <a:cs typeface="Roboto Lt"/>
              </a:rPr>
              <a:t> </a:t>
            </a:r>
            <a:r>
              <a:rPr sz="1000" b="0" spc="-10" dirty="0">
                <a:solidFill>
                  <a:srgbClr val="343A42"/>
                </a:solidFill>
                <a:latin typeface="Roboto Lt"/>
                <a:cs typeface="Roboto Lt"/>
              </a:rPr>
              <a:t>thing</a:t>
            </a:r>
            <a:endParaRPr sz="1000">
              <a:latin typeface="Roboto Lt"/>
              <a:cs typeface="Roboto Lt"/>
            </a:endParaRPr>
          </a:p>
        </p:txBody>
      </p:sp>
      <p:grpSp>
        <p:nvGrpSpPr>
          <p:cNvPr id="13" name="object 13"/>
          <p:cNvGrpSpPr/>
          <p:nvPr/>
        </p:nvGrpSpPr>
        <p:grpSpPr>
          <a:xfrm>
            <a:off x="2932069" y="3795342"/>
            <a:ext cx="352425" cy="93980"/>
            <a:chOff x="2932069" y="3795342"/>
            <a:chExt cx="352425" cy="93980"/>
          </a:xfrm>
        </p:grpSpPr>
        <p:sp>
          <p:nvSpPr>
            <p:cNvPr id="14" name="object 14"/>
            <p:cNvSpPr/>
            <p:nvPr/>
          </p:nvSpPr>
          <p:spPr>
            <a:xfrm>
              <a:off x="2932069" y="3845767"/>
              <a:ext cx="318135" cy="0"/>
            </a:xfrm>
            <a:custGeom>
              <a:avLst/>
              <a:gdLst/>
              <a:ahLst/>
              <a:cxnLst/>
              <a:rect l="l" t="t" r="r" b="b"/>
              <a:pathLst>
                <a:path w="318135">
                  <a:moveTo>
                    <a:pt x="0" y="0"/>
                  </a:moveTo>
                  <a:lnTo>
                    <a:pt x="317999" y="0"/>
                  </a:lnTo>
                </a:path>
              </a:pathLst>
            </a:custGeom>
            <a:ln w="9524">
              <a:solidFill>
                <a:srgbClr val="343A42"/>
              </a:solidFill>
            </a:ln>
          </p:spPr>
          <p:txBody>
            <a:bodyPr wrap="square" lIns="0" tIns="0" rIns="0" bIns="0" rtlCol="0"/>
            <a:lstStyle/>
            <a:p>
              <a:endParaRPr/>
            </a:p>
          </p:txBody>
        </p:sp>
        <p:sp>
          <p:nvSpPr>
            <p:cNvPr id="15" name="object 15"/>
            <p:cNvSpPr/>
            <p:nvPr/>
          </p:nvSpPr>
          <p:spPr>
            <a:xfrm>
              <a:off x="3190293" y="3795342"/>
              <a:ext cx="93599" cy="93599"/>
            </a:xfrm>
            <a:prstGeom prst="rect">
              <a:avLst/>
            </a:prstGeom>
            <a:blipFill>
              <a:blip r:embed="rId3" cstate="print"/>
              <a:stretch>
                <a:fillRect/>
              </a:stretch>
            </a:blipFill>
          </p:spPr>
          <p:txBody>
            <a:bodyPr wrap="square" lIns="0" tIns="0" rIns="0" bIns="0" rtlCol="0"/>
            <a:lstStyle/>
            <a:p>
              <a:endParaRPr/>
            </a:p>
          </p:txBody>
        </p:sp>
      </p:grpSp>
      <p:grpSp>
        <p:nvGrpSpPr>
          <p:cNvPr id="16" name="object 16"/>
          <p:cNvGrpSpPr/>
          <p:nvPr/>
        </p:nvGrpSpPr>
        <p:grpSpPr>
          <a:xfrm>
            <a:off x="2580244" y="3113568"/>
            <a:ext cx="352425" cy="93980"/>
            <a:chOff x="2580244" y="3113568"/>
            <a:chExt cx="352425" cy="93980"/>
          </a:xfrm>
        </p:grpSpPr>
        <p:sp>
          <p:nvSpPr>
            <p:cNvPr id="17" name="object 17"/>
            <p:cNvSpPr/>
            <p:nvPr/>
          </p:nvSpPr>
          <p:spPr>
            <a:xfrm>
              <a:off x="2580244" y="3163993"/>
              <a:ext cx="318135" cy="0"/>
            </a:xfrm>
            <a:custGeom>
              <a:avLst/>
              <a:gdLst/>
              <a:ahLst/>
              <a:cxnLst/>
              <a:rect l="l" t="t" r="r" b="b"/>
              <a:pathLst>
                <a:path w="318135">
                  <a:moveTo>
                    <a:pt x="0" y="0"/>
                  </a:moveTo>
                  <a:lnTo>
                    <a:pt x="317999" y="0"/>
                  </a:lnTo>
                </a:path>
              </a:pathLst>
            </a:custGeom>
            <a:ln w="9524">
              <a:solidFill>
                <a:srgbClr val="343A42"/>
              </a:solidFill>
            </a:ln>
          </p:spPr>
          <p:txBody>
            <a:bodyPr wrap="square" lIns="0" tIns="0" rIns="0" bIns="0" rtlCol="0"/>
            <a:lstStyle/>
            <a:p>
              <a:endParaRPr/>
            </a:p>
          </p:txBody>
        </p:sp>
        <p:sp>
          <p:nvSpPr>
            <p:cNvPr id="18" name="object 18"/>
            <p:cNvSpPr/>
            <p:nvPr/>
          </p:nvSpPr>
          <p:spPr>
            <a:xfrm>
              <a:off x="2838469" y="3113568"/>
              <a:ext cx="93599" cy="93599"/>
            </a:xfrm>
            <a:prstGeom prst="rect">
              <a:avLst/>
            </a:prstGeom>
            <a:blipFill>
              <a:blip r:embed="rId4" cstate="print"/>
              <a:stretch>
                <a:fillRect/>
              </a:stretch>
            </a:blipFill>
          </p:spPr>
          <p:txBody>
            <a:bodyPr wrap="square" lIns="0" tIns="0" rIns="0" bIns="0" rtlCol="0"/>
            <a:lstStyle/>
            <a:p>
              <a:endParaRPr/>
            </a:p>
          </p:txBody>
        </p:sp>
      </p:grpSp>
      <p:grpSp>
        <p:nvGrpSpPr>
          <p:cNvPr id="19" name="object 19"/>
          <p:cNvGrpSpPr/>
          <p:nvPr/>
        </p:nvGrpSpPr>
        <p:grpSpPr>
          <a:xfrm>
            <a:off x="2698069" y="2350145"/>
            <a:ext cx="352425" cy="93980"/>
            <a:chOff x="2698069" y="2350145"/>
            <a:chExt cx="352425" cy="93980"/>
          </a:xfrm>
        </p:grpSpPr>
        <p:sp>
          <p:nvSpPr>
            <p:cNvPr id="20" name="object 20"/>
            <p:cNvSpPr/>
            <p:nvPr/>
          </p:nvSpPr>
          <p:spPr>
            <a:xfrm>
              <a:off x="2698069" y="2400582"/>
              <a:ext cx="318135" cy="0"/>
            </a:xfrm>
            <a:custGeom>
              <a:avLst/>
              <a:gdLst/>
              <a:ahLst/>
              <a:cxnLst/>
              <a:rect l="l" t="t" r="r" b="b"/>
              <a:pathLst>
                <a:path w="318135">
                  <a:moveTo>
                    <a:pt x="0" y="0"/>
                  </a:moveTo>
                  <a:lnTo>
                    <a:pt x="317999" y="0"/>
                  </a:lnTo>
                </a:path>
              </a:pathLst>
            </a:custGeom>
            <a:ln w="9524">
              <a:solidFill>
                <a:srgbClr val="343A42"/>
              </a:solidFill>
            </a:ln>
          </p:spPr>
          <p:txBody>
            <a:bodyPr wrap="square" lIns="0" tIns="0" rIns="0" bIns="0" rtlCol="0"/>
            <a:lstStyle/>
            <a:p>
              <a:endParaRPr/>
            </a:p>
          </p:txBody>
        </p:sp>
        <p:sp>
          <p:nvSpPr>
            <p:cNvPr id="21" name="object 21"/>
            <p:cNvSpPr/>
            <p:nvPr/>
          </p:nvSpPr>
          <p:spPr>
            <a:xfrm>
              <a:off x="2956294" y="2350145"/>
              <a:ext cx="93599" cy="93599"/>
            </a:xfrm>
            <a:prstGeom prst="rect">
              <a:avLst/>
            </a:prstGeom>
            <a:blipFill>
              <a:blip r:embed="rId5" cstate="print"/>
              <a:stretch>
                <a:fillRect/>
              </a:stretch>
            </a:blipFill>
          </p:spPr>
          <p:txBody>
            <a:bodyPr wrap="square" lIns="0" tIns="0" rIns="0" bIns="0" rtlCol="0"/>
            <a:lstStyle/>
            <a:p>
              <a:endParaRPr/>
            </a:p>
          </p:txBody>
        </p:sp>
      </p:grpSp>
      <p:grpSp>
        <p:nvGrpSpPr>
          <p:cNvPr id="22" name="object 22"/>
          <p:cNvGrpSpPr/>
          <p:nvPr/>
        </p:nvGrpSpPr>
        <p:grpSpPr>
          <a:xfrm>
            <a:off x="3167118" y="1634921"/>
            <a:ext cx="2865120" cy="2799715"/>
            <a:chOff x="3167118" y="1634921"/>
            <a:chExt cx="2865120" cy="2799715"/>
          </a:xfrm>
        </p:grpSpPr>
        <p:sp>
          <p:nvSpPr>
            <p:cNvPr id="23" name="object 23"/>
            <p:cNvSpPr/>
            <p:nvPr/>
          </p:nvSpPr>
          <p:spPr>
            <a:xfrm>
              <a:off x="5067589" y="1718921"/>
              <a:ext cx="318135" cy="0"/>
            </a:xfrm>
            <a:custGeom>
              <a:avLst/>
              <a:gdLst/>
              <a:ahLst/>
              <a:cxnLst/>
              <a:rect l="l" t="t" r="r" b="b"/>
              <a:pathLst>
                <a:path w="318135">
                  <a:moveTo>
                    <a:pt x="317999" y="0"/>
                  </a:moveTo>
                  <a:lnTo>
                    <a:pt x="0" y="0"/>
                  </a:lnTo>
                </a:path>
              </a:pathLst>
            </a:custGeom>
            <a:ln w="9524">
              <a:solidFill>
                <a:srgbClr val="343A42"/>
              </a:solidFill>
            </a:ln>
          </p:spPr>
          <p:txBody>
            <a:bodyPr wrap="square" lIns="0" tIns="0" rIns="0" bIns="0" rtlCol="0"/>
            <a:lstStyle/>
            <a:p>
              <a:endParaRPr/>
            </a:p>
          </p:txBody>
        </p:sp>
        <p:sp>
          <p:nvSpPr>
            <p:cNvPr id="24" name="object 24"/>
            <p:cNvSpPr/>
            <p:nvPr/>
          </p:nvSpPr>
          <p:spPr>
            <a:xfrm>
              <a:off x="5033765" y="1675759"/>
              <a:ext cx="93599" cy="93599"/>
            </a:xfrm>
            <a:prstGeom prst="rect">
              <a:avLst/>
            </a:prstGeom>
            <a:blipFill>
              <a:blip r:embed="rId6" cstate="print"/>
              <a:stretch>
                <a:fillRect/>
              </a:stretch>
            </a:blipFill>
          </p:spPr>
          <p:txBody>
            <a:bodyPr wrap="square" lIns="0" tIns="0" rIns="0" bIns="0" rtlCol="0"/>
            <a:lstStyle/>
            <a:p>
              <a:endParaRPr/>
            </a:p>
          </p:txBody>
        </p:sp>
        <p:sp>
          <p:nvSpPr>
            <p:cNvPr id="25" name="object 25"/>
            <p:cNvSpPr/>
            <p:nvPr/>
          </p:nvSpPr>
          <p:spPr>
            <a:xfrm>
              <a:off x="5544588" y="2412245"/>
              <a:ext cx="318135" cy="0"/>
            </a:xfrm>
            <a:custGeom>
              <a:avLst/>
              <a:gdLst/>
              <a:ahLst/>
              <a:cxnLst/>
              <a:rect l="l" t="t" r="r" b="b"/>
              <a:pathLst>
                <a:path w="318135">
                  <a:moveTo>
                    <a:pt x="317999" y="0"/>
                  </a:moveTo>
                  <a:lnTo>
                    <a:pt x="0" y="0"/>
                  </a:lnTo>
                </a:path>
              </a:pathLst>
            </a:custGeom>
            <a:ln w="9524">
              <a:solidFill>
                <a:srgbClr val="343A42"/>
              </a:solidFill>
            </a:ln>
          </p:spPr>
          <p:txBody>
            <a:bodyPr wrap="square" lIns="0" tIns="0" rIns="0" bIns="0" rtlCol="0"/>
            <a:lstStyle/>
            <a:p>
              <a:endParaRPr/>
            </a:p>
          </p:txBody>
        </p:sp>
        <p:sp>
          <p:nvSpPr>
            <p:cNvPr id="26" name="object 26"/>
            <p:cNvSpPr/>
            <p:nvPr/>
          </p:nvSpPr>
          <p:spPr>
            <a:xfrm>
              <a:off x="5510764" y="2369082"/>
              <a:ext cx="93599" cy="93599"/>
            </a:xfrm>
            <a:prstGeom prst="rect">
              <a:avLst/>
            </a:prstGeom>
            <a:blipFill>
              <a:blip r:embed="rId6" cstate="print"/>
              <a:stretch>
                <a:fillRect/>
              </a:stretch>
            </a:blipFill>
          </p:spPr>
          <p:txBody>
            <a:bodyPr wrap="square" lIns="0" tIns="0" rIns="0" bIns="0" rtlCol="0"/>
            <a:lstStyle/>
            <a:p>
              <a:endParaRPr/>
            </a:p>
          </p:txBody>
        </p:sp>
        <p:sp>
          <p:nvSpPr>
            <p:cNvPr id="27" name="object 27"/>
            <p:cNvSpPr/>
            <p:nvPr/>
          </p:nvSpPr>
          <p:spPr>
            <a:xfrm>
              <a:off x="5713688" y="3152093"/>
              <a:ext cx="318135" cy="0"/>
            </a:xfrm>
            <a:custGeom>
              <a:avLst/>
              <a:gdLst/>
              <a:ahLst/>
              <a:cxnLst/>
              <a:rect l="l" t="t" r="r" b="b"/>
              <a:pathLst>
                <a:path w="318135">
                  <a:moveTo>
                    <a:pt x="317999" y="0"/>
                  </a:moveTo>
                  <a:lnTo>
                    <a:pt x="0" y="0"/>
                  </a:lnTo>
                </a:path>
              </a:pathLst>
            </a:custGeom>
            <a:ln w="9524">
              <a:solidFill>
                <a:srgbClr val="343A42"/>
              </a:solidFill>
            </a:ln>
          </p:spPr>
          <p:txBody>
            <a:bodyPr wrap="square" lIns="0" tIns="0" rIns="0" bIns="0" rtlCol="0"/>
            <a:lstStyle/>
            <a:p>
              <a:endParaRPr/>
            </a:p>
          </p:txBody>
        </p:sp>
        <p:sp>
          <p:nvSpPr>
            <p:cNvPr id="28" name="object 28"/>
            <p:cNvSpPr/>
            <p:nvPr/>
          </p:nvSpPr>
          <p:spPr>
            <a:xfrm>
              <a:off x="5679863" y="3108943"/>
              <a:ext cx="93599" cy="93599"/>
            </a:xfrm>
            <a:prstGeom prst="rect">
              <a:avLst/>
            </a:prstGeom>
            <a:blipFill>
              <a:blip r:embed="rId7" cstate="print"/>
              <a:stretch>
                <a:fillRect/>
              </a:stretch>
            </a:blipFill>
          </p:spPr>
          <p:txBody>
            <a:bodyPr wrap="square" lIns="0" tIns="0" rIns="0" bIns="0" rtlCol="0"/>
            <a:lstStyle/>
            <a:p>
              <a:endParaRPr/>
            </a:p>
          </p:txBody>
        </p:sp>
        <p:sp>
          <p:nvSpPr>
            <p:cNvPr id="29" name="object 29"/>
            <p:cNvSpPr/>
            <p:nvPr/>
          </p:nvSpPr>
          <p:spPr>
            <a:xfrm>
              <a:off x="5490214" y="3782942"/>
              <a:ext cx="318135" cy="0"/>
            </a:xfrm>
            <a:custGeom>
              <a:avLst/>
              <a:gdLst/>
              <a:ahLst/>
              <a:cxnLst/>
              <a:rect l="l" t="t" r="r" b="b"/>
              <a:pathLst>
                <a:path w="318135">
                  <a:moveTo>
                    <a:pt x="317999" y="0"/>
                  </a:moveTo>
                  <a:lnTo>
                    <a:pt x="0" y="0"/>
                  </a:lnTo>
                </a:path>
              </a:pathLst>
            </a:custGeom>
            <a:ln w="9524">
              <a:solidFill>
                <a:srgbClr val="343A42"/>
              </a:solidFill>
            </a:ln>
          </p:spPr>
          <p:txBody>
            <a:bodyPr wrap="square" lIns="0" tIns="0" rIns="0" bIns="0" rtlCol="0"/>
            <a:lstStyle/>
            <a:p>
              <a:endParaRPr/>
            </a:p>
          </p:txBody>
        </p:sp>
        <p:sp>
          <p:nvSpPr>
            <p:cNvPr id="30" name="object 30"/>
            <p:cNvSpPr/>
            <p:nvPr/>
          </p:nvSpPr>
          <p:spPr>
            <a:xfrm>
              <a:off x="5456389" y="3739792"/>
              <a:ext cx="93599" cy="93599"/>
            </a:xfrm>
            <a:prstGeom prst="rect">
              <a:avLst/>
            </a:prstGeom>
            <a:blipFill>
              <a:blip r:embed="rId8" cstate="print"/>
              <a:stretch>
                <a:fillRect/>
              </a:stretch>
            </a:blipFill>
          </p:spPr>
          <p:txBody>
            <a:bodyPr wrap="square" lIns="0" tIns="0" rIns="0" bIns="0" rtlCol="0"/>
            <a:lstStyle/>
            <a:p>
              <a:endParaRPr/>
            </a:p>
          </p:txBody>
        </p:sp>
        <p:sp>
          <p:nvSpPr>
            <p:cNvPr id="31" name="object 31"/>
            <p:cNvSpPr/>
            <p:nvPr/>
          </p:nvSpPr>
          <p:spPr>
            <a:xfrm>
              <a:off x="3790592" y="4390866"/>
              <a:ext cx="318135" cy="0"/>
            </a:xfrm>
            <a:custGeom>
              <a:avLst/>
              <a:gdLst/>
              <a:ahLst/>
              <a:cxnLst/>
              <a:rect l="l" t="t" r="r" b="b"/>
              <a:pathLst>
                <a:path w="318135">
                  <a:moveTo>
                    <a:pt x="0" y="0"/>
                  </a:moveTo>
                  <a:lnTo>
                    <a:pt x="317999" y="0"/>
                  </a:lnTo>
                </a:path>
              </a:pathLst>
            </a:custGeom>
            <a:ln w="9524">
              <a:solidFill>
                <a:srgbClr val="343A42"/>
              </a:solidFill>
            </a:ln>
          </p:spPr>
          <p:txBody>
            <a:bodyPr wrap="square" lIns="0" tIns="0" rIns="0" bIns="0" rtlCol="0"/>
            <a:lstStyle/>
            <a:p>
              <a:endParaRPr/>
            </a:p>
          </p:txBody>
        </p:sp>
        <p:sp>
          <p:nvSpPr>
            <p:cNvPr id="32" name="object 32"/>
            <p:cNvSpPr/>
            <p:nvPr/>
          </p:nvSpPr>
          <p:spPr>
            <a:xfrm>
              <a:off x="4048817" y="4340441"/>
              <a:ext cx="93599" cy="93599"/>
            </a:xfrm>
            <a:prstGeom prst="rect">
              <a:avLst/>
            </a:prstGeom>
            <a:blipFill>
              <a:blip r:embed="rId9" cstate="print"/>
              <a:stretch>
                <a:fillRect/>
              </a:stretch>
            </a:blipFill>
          </p:spPr>
          <p:txBody>
            <a:bodyPr wrap="square" lIns="0" tIns="0" rIns="0" bIns="0" rtlCol="0"/>
            <a:lstStyle/>
            <a:p>
              <a:endParaRPr/>
            </a:p>
          </p:txBody>
        </p:sp>
        <p:sp>
          <p:nvSpPr>
            <p:cNvPr id="33" name="object 33"/>
            <p:cNvSpPr/>
            <p:nvPr/>
          </p:nvSpPr>
          <p:spPr>
            <a:xfrm>
              <a:off x="3258493" y="1685359"/>
              <a:ext cx="318135" cy="0"/>
            </a:xfrm>
            <a:custGeom>
              <a:avLst/>
              <a:gdLst/>
              <a:ahLst/>
              <a:cxnLst/>
              <a:rect l="l" t="t" r="r" b="b"/>
              <a:pathLst>
                <a:path w="318135">
                  <a:moveTo>
                    <a:pt x="0" y="0"/>
                  </a:moveTo>
                  <a:lnTo>
                    <a:pt x="317999" y="0"/>
                  </a:lnTo>
                </a:path>
              </a:pathLst>
            </a:custGeom>
            <a:ln w="9524">
              <a:solidFill>
                <a:srgbClr val="343A42"/>
              </a:solidFill>
            </a:ln>
          </p:spPr>
          <p:txBody>
            <a:bodyPr wrap="square" lIns="0" tIns="0" rIns="0" bIns="0" rtlCol="0"/>
            <a:lstStyle/>
            <a:p>
              <a:endParaRPr/>
            </a:p>
          </p:txBody>
        </p:sp>
        <p:sp>
          <p:nvSpPr>
            <p:cNvPr id="34" name="object 34"/>
            <p:cNvSpPr/>
            <p:nvPr/>
          </p:nvSpPr>
          <p:spPr>
            <a:xfrm>
              <a:off x="3516718" y="1634921"/>
              <a:ext cx="93599" cy="93599"/>
            </a:xfrm>
            <a:prstGeom prst="rect">
              <a:avLst/>
            </a:prstGeom>
            <a:blipFill>
              <a:blip r:embed="rId10" cstate="print"/>
              <a:stretch>
                <a:fillRect/>
              </a:stretch>
            </a:blipFill>
          </p:spPr>
          <p:txBody>
            <a:bodyPr wrap="square" lIns="0" tIns="0" rIns="0" bIns="0" rtlCol="0"/>
            <a:lstStyle/>
            <a:p>
              <a:endParaRPr/>
            </a:p>
          </p:txBody>
        </p:sp>
        <p:sp>
          <p:nvSpPr>
            <p:cNvPr id="35" name="object 35"/>
            <p:cNvSpPr/>
            <p:nvPr/>
          </p:nvSpPr>
          <p:spPr>
            <a:xfrm>
              <a:off x="4562565" y="1966058"/>
              <a:ext cx="379249" cy="327394"/>
            </a:xfrm>
            <a:prstGeom prst="rect">
              <a:avLst/>
            </a:prstGeom>
            <a:blipFill>
              <a:blip r:embed="rId11" cstate="print"/>
              <a:stretch>
                <a:fillRect/>
              </a:stretch>
            </a:blipFill>
          </p:spPr>
          <p:txBody>
            <a:bodyPr wrap="square" lIns="0" tIns="0" rIns="0" bIns="0" rtlCol="0"/>
            <a:lstStyle/>
            <a:p>
              <a:endParaRPr/>
            </a:p>
          </p:txBody>
        </p:sp>
        <p:sp>
          <p:nvSpPr>
            <p:cNvPr id="36" name="object 36"/>
            <p:cNvSpPr/>
            <p:nvPr/>
          </p:nvSpPr>
          <p:spPr>
            <a:xfrm>
              <a:off x="3892467" y="1860028"/>
              <a:ext cx="384374" cy="365366"/>
            </a:xfrm>
            <a:prstGeom prst="rect">
              <a:avLst/>
            </a:prstGeom>
            <a:blipFill>
              <a:blip r:embed="rId12" cstate="print"/>
              <a:stretch>
                <a:fillRect/>
              </a:stretch>
            </a:blipFill>
          </p:spPr>
          <p:txBody>
            <a:bodyPr wrap="square" lIns="0" tIns="0" rIns="0" bIns="0" rtlCol="0"/>
            <a:lstStyle/>
            <a:p>
              <a:endParaRPr/>
            </a:p>
          </p:txBody>
        </p:sp>
        <p:sp>
          <p:nvSpPr>
            <p:cNvPr id="37" name="object 37"/>
            <p:cNvSpPr/>
            <p:nvPr/>
          </p:nvSpPr>
          <p:spPr>
            <a:xfrm>
              <a:off x="4549040" y="1943033"/>
              <a:ext cx="315574" cy="269209"/>
            </a:xfrm>
            <a:prstGeom prst="rect">
              <a:avLst/>
            </a:prstGeom>
            <a:blipFill>
              <a:blip r:embed="rId13" cstate="print"/>
              <a:stretch>
                <a:fillRect/>
              </a:stretch>
            </a:blipFill>
          </p:spPr>
          <p:txBody>
            <a:bodyPr wrap="square" lIns="0" tIns="0" rIns="0" bIns="0" rtlCol="0"/>
            <a:lstStyle/>
            <a:p>
              <a:endParaRPr/>
            </a:p>
          </p:txBody>
        </p:sp>
        <p:sp>
          <p:nvSpPr>
            <p:cNvPr id="38" name="object 38"/>
            <p:cNvSpPr/>
            <p:nvPr/>
          </p:nvSpPr>
          <p:spPr>
            <a:xfrm>
              <a:off x="4992535" y="2433592"/>
              <a:ext cx="325182" cy="325120"/>
            </a:xfrm>
            <a:prstGeom prst="rect">
              <a:avLst/>
            </a:prstGeom>
            <a:blipFill>
              <a:blip r:embed="rId14" cstate="print"/>
              <a:stretch>
                <a:fillRect/>
              </a:stretch>
            </a:blipFill>
          </p:spPr>
          <p:txBody>
            <a:bodyPr wrap="square" lIns="0" tIns="0" rIns="0" bIns="0" rtlCol="0"/>
            <a:lstStyle/>
            <a:p>
              <a:endParaRPr/>
            </a:p>
          </p:txBody>
        </p:sp>
        <p:sp>
          <p:nvSpPr>
            <p:cNvPr id="39" name="object 39"/>
            <p:cNvSpPr/>
            <p:nvPr/>
          </p:nvSpPr>
          <p:spPr>
            <a:xfrm>
              <a:off x="3167118" y="2829169"/>
              <a:ext cx="343999" cy="343999"/>
            </a:xfrm>
            <a:prstGeom prst="rect">
              <a:avLst/>
            </a:prstGeom>
            <a:blipFill>
              <a:blip r:embed="rId15" cstate="print"/>
              <a:stretch>
                <a:fillRect/>
              </a:stretch>
            </a:blipFill>
          </p:spPr>
          <p:txBody>
            <a:bodyPr wrap="square" lIns="0" tIns="0" rIns="0" bIns="0" rtlCol="0"/>
            <a:lstStyle/>
            <a:p>
              <a:endParaRPr/>
            </a:p>
          </p:txBody>
        </p:sp>
        <p:sp>
          <p:nvSpPr>
            <p:cNvPr id="40" name="object 40"/>
            <p:cNvSpPr/>
            <p:nvPr/>
          </p:nvSpPr>
          <p:spPr>
            <a:xfrm>
              <a:off x="4987239" y="3093143"/>
              <a:ext cx="429999" cy="279674"/>
            </a:xfrm>
            <a:prstGeom prst="rect">
              <a:avLst/>
            </a:prstGeom>
            <a:blipFill>
              <a:blip r:embed="rId16" cstate="print"/>
              <a:stretch>
                <a:fillRect/>
              </a:stretch>
            </a:blipFill>
          </p:spPr>
          <p:txBody>
            <a:bodyPr wrap="square" lIns="0" tIns="0" rIns="0" bIns="0" rtlCol="0"/>
            <a:lstStyle/>
            <a:p>
              <a:endParaRPr/>
            </a:p>
          </p:txBody>
        </p:sp>
        <p:sp>
          <p:nvSpPr>
            <p:cNvPr id="41" name="object 41"/>
            <p:cNvSpPr/>
            <p:nvPr/>
          </p:nvSpPr>
          <p:spPr>
            <a:xfrm>
              <a:off x="3469957" y="2240660"/>
              <a:ext cx="1540510" cy="1640839"/>
            </a:xfrm>
            <a:custGeom>
              <a:avLst/>
              <a:gdLst/>
              <a:ahLst/>
              <a:cxnLst/>
              <a:rect l="l" t="t" r="r" b="b"/>
              <a:pathLst>
                <a:path w="1540510" h="1640839">
                  <a:moveTo>
                    <a:pt x="204152" y="120408"/>
                  </a:moveTo>
                  <a:lnTo>
                    <a:pt x="198932" y="108445"/>
                  </a:lnTo>
                  <a:lnTo>
                    <a:pt x="193675" y="103212"/>
                  </a:lnTo>
                  <a:lnTo>
                    <a:pt x="188455" y="97967"/>
                  </a:lnTo>
                  <a:lnTo>
                    <a:pt x="176479" y="92735"/>
                  </a:lnTo>
                  <a:lnTo>
                    <a:pt x="119659" y="92735"/>
                  </a:lnTo>
                  <a:lnTo>
                    <a:pt x="121158" y="88239"/>
                  </a:lnTo>
                  <a:lnTo>
                    <a:pt x="122656" y="84505"/>
                  </a:lnTo>
                  <a:lnTo>
                    <a:pt x="127876" y="75526"/>
                  </a:lnTo>
                  <a:lnTo>
                    <a:pt x="133858" y="54597"/>
                  </a:lnTo>
                  <a:lnTo>
                    <a:pt x="127127" y="14211"/>
                  </a:lnTo>
                  <a:lnTo>
                    <a:pt x="94234" y="0"/>
                  </a:lnTo>
                  <a:lnTo>
                    <a:pt x="84505" y="4483"/>
                  </a:lnTo>
                  <a:lnTo>
                    <a:pt x="81534" y="9740"/>
                  </a:lnTo>
                  <a:lnTo>
                    <a:pt x="73304" y="30670"/>
                  </a:lnTo>
                  <a:lnTo>
                    <a:pt x="66548" y="52349"/>
                  </a:lnTo>
                  <a:lnTo>
                    <a:pt x="56108" y="71793"/>
                  </a:lnTo>
                  <a:lnTo>
                    <a:pt x="26924" y="103949"/>
                  </a:lnTo>
                  <a:lnTo>
                    <a:pt x="8978" y="116662"/>
                  </a:lnTo>
                  <a:lnTo>
                    <a:pt x="6731" y="118910"/>
                  </a:lnTo>
                  <a:lnTo>
                    <a:pt x="3009" y="131622"/>
                  </a:lnTo>
                  <a:lnTo>
                    <a:pt x="0" y="159283"/>
                  </a:lnTo>
                  <a:lnTo>
                    <a:pt x="774" y="226593"/>
                  </a:lnTo>
                  <a:lnTo>
                    <a:pt x="14947" y="255003"/>
                  </a:lnTo>
                  <a:lnTo>
                    <a:pt x="21704" y="257251"/>
                  </a:lnTo>
                  <a:lnTo>
                    <a:pt x="28435" y="259486"/>
                  </a:lnTo>
                  <a:lnTo>
                    <a:pt x="53098" y="266217"/>
                  </a:lnTo>
                  <a:lnTo>
                    <a:pt x="77774" y="271437"/>
                  </a:lnTo>
                  <a:lnTo>
                    <a:pt x="102450" y="276694"/>
                  </a:lnTo>
                  <a:lnTo>
                    <a:pt x="127127" y="278193"/>
                  </a:lnTo>
                  <a:lnTo>
                    <a:pt x="137604" y="278193"/>
                  </a:lnTo>
                  <a:lnTo>
                    <a:pt x="159308" y="273685"/>
                  </a:lnTo>
                  <a:lnTo>
                    <a:pt x="167500" y="266966"/>
                  </a:lnTo>
                  <a:lnTo>
                    <a:pt x="174256" y="260235"/>
                  </a:lnTo>
                  <a:lnTo>
                    <a:pt x="179476" y="240792"/>
                  </a:lnTo>
                  <a:lnTo>
                    <a:pt x="179476" y="231076"/>
                  </a:lnTo>
                  <a:lnTo>
                    <a:pt x="186232" y="223608"/>
                  </a:lnTo>
                  <a:lnTo>
                    <a:pt x="189204" y="213880"/>
                  </a:lnTo>
                  <a:lnTo>
                    <a:pt x="191452" y="203403"/>
                  </a:lnTo>
                  <a:lnTo>
                    <a:pt x="189204" y="192938"/>
                  </a:lnTo>
                  <a:lnTo>
                    <a:pt x="192951" y="186956"/>
                  </a:lnTo>
                  <a:lnTo>
                    <a:pt x="196684" y="174993"/>
                  </a:lnTo>
                  <a:lnTo>
                    <a:pt x="197434" y="168262"/>
                  </a:lnTo>
                  <a:lnTo>
                    <a:pt x="196684" y="161531"/>
                  </a:lnTo>
                  <a:lnTo>
                    <a:pt x="194424" y="154051"/>
                  </a:lnTo>
                  <a:lnTo>
                    <a:pt x="198932" y="148069"/>
                  </a:lnTo>
                  <a:lnTo>
                    <a:pt x="204152" y="134607"/>
                  </a:lnTo>
                  <a:lnTo>
                    <a:pt x="204152" y="120408"/>
                  </a:lnTo>
                  <a:close/>
                </a:path>
                <a:path w="1540510" h="1640839">
                  <a:moveTo>
                    <a:pt x="1540471" y="1625714"/>
                  </a:moveTo>
                  <a:lnTo>
                    <a:pt x="1538224" y="1612239"/>
                  </a:lnTo>
                  <a:lnTo>
                    <a:pt x="1532229" y="1607007"/>
                  </a:lnTo>
                  <a:lnTo>
                    <a:pt x="1481988" y="1572615"/>
                  </a:lnTo>
                  <a:lnTo>
                    <a:pt x="1435023" y="1540459"/>
                  </a:lnTo>
                  <a:lnTo>
                    <a:pt x="1439532" y="1529232"/>
                  </a:lnTo>
                  <a:lnTo>
                    <a:pt x="1444002" y="1505318"/>
                  </a:lnTo>
                  <a:lnTo>
                    <a:pt x="1444002" y="1479892"/>
                  </a:lnTo>
                  <a:lnTo>
                    <a:pt x="1438757" y="1455216"/>
                  </a:lnTo>
                  <a:lnTo>
                    <a:pt x="1429054" y="1432039"/>
                  </a:lnTo>
                  <a:lnTo>
                    <a:pt x="1415580" y="1411084"/>
                  </a:lnTo>
                  <a:lnTo>
                    <a:pt x="1407350" y="1403223"/>
                  </a:lnTo>
                  <a:lnTo>
                    <a:pt x="1407350" y="1483639"/>
                  </a:lnTo>
                  <a:lnTo>
                    <a:pt x="1407350" y="1502308"/>
                  </a:lnTo>
                  <a:lnTo>
                    <a:pt x="1392402" y="1544942"/>
                  </a:lnTo>
                  <a:lnTo>
                    <a:pt x="1343050" y="1580832"/>
                  </a:lnTo>
                  <a:lnTo>
                    <a:pt x="1325854" y="1584591"/>
                  </a:lnTo>
                  <a:lnTo>
                    <a:pt x="1306398" y="1584591"/>
                  </a:lnTo>
                  <a:lnTo>
                    <a:pt x="1264526" y="1569618"/>
                  </a:lnTo>
                  <a:lnTo>
                    <a:pt x="1228623" y="1520266"/>
                  </a:lnTo>
                  <a:lnTo>
                    <a:pt x="1224902" y="1502308"/>
                  </a:lnTo>
                  <a:lnTo>
                    <a:pt x="1224902" y="1483639"/>
                  </a:lnTo>
                  <a:lnTo>
                    <a:pt x="1239850" y="1441742"/>
                  </a:lnTo>
                  <a:lnTo>
                    <a:pt x="1289202" y="1405864"/>
                  </a:lnTo>
                  <a:lnTo>
                    <a:pt x="1306398" y="1402118"/>
                  </a:lnTo>
                  <a:lnTo>
                    <a:pt x="1325854" y="1402118"/>
                  </a:lnTo>
                  <a:lnTo>
                    <a:pt x="1367726" y="1417066"/>
                  </a:lnTo>
                  <a:lnTo>
                    <a:pt x="1403629" y="1465694"/>
                  </a:lnTo>
                  <a:lnTo>
                    <a:pt x="1407350" y="1483639"/>
                  </a:lnTo>
                  <a:lnTo>
                    <a:pt x="1407350" y="1403223"/>
                  </a:lnTo>
                  <a:lnTo>
                    <a:pt x="1354277" y="1370711"/>
                  </a:lnTo>
                  <a:lnTo>
                    <a:pt x="1316126" y="1364742"/>
                  </a:lnTo>
                  <a:lnTo>
                    <a:pt x="1302677" y="1365491"/>
                  </a:lnTo>
                  <a:lnTo>
                    <a:pt x="1254798" y="1380439"/>
                  </a:lnTo>
                  <a:lnTo>
                    <a:pt x="1216672" y="1411084"/>
                  </a:lnTo>
                  <a:lnTo>
                    <a:pt x="1193507" y="1455216"/>
                  </a:lnTo>
                  <a:lnTo>
                    <a:pt x="1187500" y="1493342"/>
                  </a:lnTo>
                  <a:lnTo>
                    <a:pt x="1188250" y="1506067"/>
                  </a:lnTo>
                  <a:lnTo>
                    <a:pt x="1203198" y="1554657"/>
                  </a:lnTo>
                  <a:lnTo>
                    <a:pt x="1234630" y="1592033"/>
                  </a:lnTo>
                  <a:lnTo>
                    <a:pt x="1277975" y="1615986"/>
                  </a:lnTo>
                  <a:lnTo>
                    <a:pt x="1302677" y="1621218"/>
                  </a:lnTo>
                  <a:lnTo>
                    <a:pt x="1316126" y="1621218"/>
                  </a:lnTo>
                  <a:lnTo>
                    <a:pt x="1331074" y="1620456"/>
                  </a:lnTo>
                  <a:lnTo>
                    <a:pt x="1359496" y="1613738"/>
                  </a:lnTo>
                  <a:lnTo>
                    <a:pt x="1385671" y="1601012"/>
                  </a:lnTo>
                  <a:lnTo>
                    <a:pt x="1405534" y="1584591"/>
                  </a:lnTo>
                  <a:lnTo>
                    <a:pt x="1407350" y="1583093"/>
                  </a:lnTo>
                  <a:lnTo>
                    <a:pt x="1417078" y="1572615"/>
                  </a:lnTo>
                  <a:lnTo>
                    <a:pt x="1511300" y="1637690"/>
                  </a:lnTo>
                  <a:lnTo>
                    <a:pt x="1518031" y="1640662"/>
                  </a:lnTo>
                  <a:lnTo>
                    <a:pt x="1532229" y="1638414"/>
                  </a:lnTo>
                  <a:lnTo>
                    <a:pt x="1537474" y="1632432"/>
                  </a:lnTo>
                  <a:lnTo>
                    <a:pt x="1540471" y="1625714"/>
                  </a:lnTo>
                  <a:close/>
                </a:path>
              </a:pathLst>
            </a:custGeom>
            <a:solidFill>
              <a:srgbClr val="FFFFFF"/>
            </a:solidFill>
          </p:spPr>
          <p:txBody>
            <a:bodyPr wrap="square" lIns="0" tIns="0" rIns="0" bIns="0" rtlCol="0"/>
            <a:lstStyle/>
            <a:p>
              <a:endParaRPr/>
            </a:p>
          </p:txBody>
        </p:sp>
        <p:sp>
          <p:nvSpPr>
            <p:cNvPr id="42" name="object 42"/>
            <p:cNvSpPr/>
            <p:nvPr/>
          </p:nvSpPr>
          <p:spPr>
            <a:xfrm>
              <a:off x="3384718" y="2356562"/>
              <a:ext cx="75524" cy="138344"/>
            </a:xfrm>
            <a:prstGeom prst="rect">
              <a:avLst/>
            </a:prstGeom>
            <a:blipFill>
              <a:blip r:embed="rId17" cstate="print"/>
              <a:stretch>
                <a:fillRect/>
              </a:stretch>
            </a:blipFill>
          </p:spPr>
          <p:txBody>
            <a:bodyPr wrap="square" lIns="0" tIns="0" rIns="0" bIns="0" rtlCol="0"/>
            <a:lstStyle/>
            <a:p>
              <a:endParaRPr/>
            </a:p>
          </p:txBody>
        </p:sp>
        <p:sp>
          <p:nvSpPr>
            <p:cNvPr id="43" name="object 43"/>
            <p:cNvSpPr/>
            <p:nvPr/>
          </p:nvSpPr>
          <p:spPr>
            <a:xfrm>
              <a:off x="3393681" y="3466299"/>
              <a:ext cx="931544" cy="596900"/>
            </a:xfrm>
            <a:custGeom>
              <a:avLst/>
              <a:gdLst/>
              <a:ahLst/>
              <a:cxnLst/>
              <a:rect l="l" t="t" r="r" b="b"/>
              <a:pathLst>
                <a:path w="931545" h="596900">
                  <a:moveTo>
                    <a:pt x="368681" y="219849"/>
                  </a:moveTo>
                  <a:lnTo>
                    <a:pt x="367182" y="219100"/>
                  </a:lnTo>
                  <a:lnTo>
                    <a:pt x="366433" y="218351"/>
                  </a:lnTo>
                  <a:lnTo>
                    <a:pt x="357924" y="211620"/>
                  </a:lnTo>
                  <a:lnTo>
                    <a:pt x="350342" y="205625"/>
                  </a:lnTo>
                  <a:lnTo>
                    <a:pt x="348475" y="204152"/>
                  </a:lnTo>
                  <a:lnTo>
                    <a:pt x="335711" y="194424"/>
                  </a:lnTo>
                  <a:lnTo>
                    <a:pt x="335026" y="193903"/>
                  </a:lnTo>
                  <a:lnTo>
                    <a:pt x="335026" y="204901"/>
                  </a:lnTo>
                  <a:lnTo>
                    <a:pt x="335026" y="205562"/>
                  </a:lnTo>
                  <a:lnTo>
                    <a:pt x="213131" y="204978"/>
                  </a:lnTo>
                  <a:lnTo>
                    <a:pt x="213131" y="219849"/>
                  </a:lnTo>
                  <a:lnTo>
                    <a:pt x="163779" y="219849"/>
                  </a:lnTo>
                  <a:lnTo>
                    <a:pt x="166776" y="216103"/>
                  </a:lnTo>
                  <a:lnTo>
                    <a:pt x="169024" y="213118"/>
                  </a:lnTo>
                  <a:lnTo>
                    <a:pt x="169760" y="212369"/>
                  </a:lnTo>
                  <a:lnTo>
                    <a:pt x="171259" y="211620"/>
                  </a:lnTo>
                  <a:lnTo>
                    <a:pt x="204901" y="211620"/>
                  </a:lnTo>
                  <a:lnTo>
                    <a:pt x="206400" y="212369"/>
                  </a:lnTo>
                  <a:lnTo>
                    <a:pt x="210134" y="216103"/>
                  </a:lnTo>
                  <a:lnTo>
                    <a:pt x="213131" y="219849"/>
                  </a:lnTo>
                  <a:lnTo>
                    <a:pt x="213131" y="204978"/>
                  </a:lnTo>
                  <a:lnTo>
                    <a:pt x="41884" y="204152"/>
                  </a:lnTo>
                  <a:lnTo>
                    <a:pt x="41884" y="203403"/>
                  </a:lnTo>
                  <a:lnTo>
                    <a:pt x="47879" y="199669"/>
                  </a:lnTo>
                  <a:lnTo>
                    <a:pt x="53860" y="195173"/>
                  </a:lnTo>
                  <a:lnTo>
                    <a:pt x="55359" y="194424"/>
                  </a:lnTo>
                  <a:lnTo>
                    <a:pt x="57607" y="195173"/>
                  </a:lnTo>
                  <a:lnTo>
                    <a:pt x="293154" y="195173"/>
                  </a:lnTo>
                  <a:lnTo>
                    <a:pt x="312585" y="194424"/>
                  </a:lnTo>
                  <a:lnTo>
                    <a:pt x="317080" y="195173"/>
                  </a:lnTo>
                  <a:lnTo>
                    <a:pt x="321551" y="196646"/>
                  </a:lnTo>
                  <a:lnTo>
                    <a:pt x="328282" y="201155"/>
                  </a:lnTo>
                  <a:lnTo>
                    <a:pt x="335026" y="204901"/>
                  </a:lnTo>
                  <a:lnTo>
                    <a:pt x="335026" y="193903"/>
                  </a:lnTo>
                  <a:lnTo>
                    <a:pt x="329806" y="189928"/>
                  </a:lnTo>
                  <a:lnTo>
                    <a:pt x="327558" y="187693"/>
                  </a:lnTo>
                  <a:lnTo>
                    <a:pt x="327558" y="170497"/>
                  </a:lnTo>
                  <a:lnTo>
                    <a:pt x="327558" y="18694"/>
                  </a:lnTo>
                  <a:lnTo>
                    <a:pt x="327558" y="3746"/>
                  </a:lnTo>
                  <a:lnTo>
                    <a:pt x="326809" y="749"/>
                  </a:lnTo>
                  <a:lnTo>
                    <a:pt x="323799" y="0"/>
                  </a:lnTo>
                  <a:lnTo>
                    <a:pt x="305130" y="0"/>
                  </a:lnTo>
                  <a:lnTo>
                    <a:pt x="305130" y="19443"/>
                  </a:lnTo>
                  <a:lnTo>
                    <a:pt x="305130" y="22428"/>
                  </a:lnTo>
                  <a:lnTo>
                    <a:pt x="304355" y="94221"/>
                  </a:lnTo>
                  <a:lnTo>
                    <a:pt x="302882" y="165252"/>
                  </a:lnTo>
                  <a:lnTo>
                    <a:pt x="302882" y="167500"/>
                  </a:lnTo>
                  <a:lnTo>
                    <a:pt x="301383" y="168998"/>
                  </a:lnTo>
                  <a:lnTo>
                    <a:pt x="299135" y="168998"/>
                  </a:lnTo>
                  <a:lnTo>
                    <a:pt x="244551" y="169748"/>
                  </a:lnTo>
                  <a:lnTo>
                    <a:pt x="130886" y="169748"/>
                  </a:lnTo>
                  <a:lnTo>
                    <a:pt x="71056" y="170497"/>
                  </a:lnTo>
                  <a:lnTo>
                    <a:pt x="68084" y="169748"/>
                  </a:lnTo>
                  <a:lnTo>
                    <a:pt x="68084" y="22428"/>
                  </a:lnTo>
                  <a:lnTo>
                    <a:pt x="68808" y="19443"/>
                  </a:lnTo>
                  <a:lnTo>
                    <a:pt x="71805" y="18694"/>
                  </a:lnTo>
                  <a:lnTo>
                    <a:pt x="225107" y="18694"/>
                  </a:lnTo>
                  <a:lnTo>
                    <a:pt x="263232" y="19443"/>
                  </a:lnTo>
                  <a:lnTo>
                    <a:pt x="305130" y="19443"/>
                  </a:lnTo>
                  <a:lnTo>
                    <a:pt x="305130" y="0"/>
                  </a:lnTo>
                  <a:lnTo>
                    <a:pt x="46380" y="0"/>
                  </a:lnTo>
                  <a:lnTo>
                    <a:pt x="43408" y="749"/>
                  </a:lnTo>
                  <a:lnTo>
                    <a:pt x="42633" y="3746"/>
                  </a:lnTo>
                  <a:lnTo>
                    <a:pt x="42633" y="184696"/>
                  </a:lnTo>
                  <a:lnTo>
                    <a:pt x="41884" y="187693"/>
                  </a:lnTo>
                  <a:lnTo>
                    <a:pt x="39649" y="189928"/>
                  </a:lnTo>
                  <a:lnTo>
                    <a:pt x="17208" y="207873"/>
                  </a:lnTo>
                  <a:lnTo>
                    <a:pt x="8229" y="214604"/>
                  </a:lnTo>
                  <a:lnTo>
                    <a:pt x="0" y="220599"/>
                  </a:lnTo>
                  <a:lnTo>
                    <a:pt x="1511" y="225069"/>
                  </a:lnTo>
                  <a:lnTo>
                    <a:pt x="2260" y="228079"/>
                  </a:lnTo>
                  <a:lnTo>
                    <a:pt x="5257" y="232549"/>
                  </a:lnTo>
                  <a:lnTo>
                    <a:pt x="9728" y="233324"/>
                  </a:lnTo>
                  <a:lnTo>
                    <a:pt x="361200" y="233324"/>
                  </a:lnTo>
                  <a:lnTo>
                    <a:pt x="364185" y="232549"/>
                  </a:lnTo>
                  <a:lnTo>
                    <a:pt x="367931" y="228828"/>
                  </a:lnTo>
                  <a:lnTo>
                    <a:pt x="368681" y="225818"/>
                  </a:lnTo>
                  <a:lnTo>
                    <a:pt x="368681" y="219849"/>
                  </a:lnTo>
                  <a:close/>
                </a:path>
                <a:path w="931545" h="596900">
                  <a:moveTo>
                    <a:pt x="789673" y="442696"/>
                  </a:moveTo>
                  <a:lnTo>
                    <a:pt x="785202" y="438950"/>
                  </a:lnTo>
                  <a:lnTo>
                    <a:pt x="782205" y="438200"/>
                  </a:lnTo>
                  <a:lnTo>
                    <a:pt x="779208" y="438950"/>
                  </a:lnTo>
                  <a:lnTo>
                    <a:pt x="774725" y="442696"/>
                  </a:lnTo>
                  <a:lnTo>
                    <a:pt x="774725" y="449427"/>
                  </a:lnTo>
                  <a:lnTo>
                    <a:pt x="779208" y="453148"/>
                  </a:lnTo>
                  <a:lnTo>
                    <a:pt x="785202" y="453148"/>
                  </a:lnTo>
                  <a:lnTo>
                    <a:pt x="788924" y="449427"/>
                  </a:lnTo>
                  <a:lnTo>
                    <a:pt x="789673" y="446417"/>
                  </a:lnTo>
                  <a:lnTo>
                    <a:pt x="789673" y="442696"/>
                  </a:lnTo>
                  <a:close/>
                </a:path>
                <a:path w="931545" h="596900">
                  <a:moveTo>
                    <a:pt x="930998" y="447179"/>
                  </a:moveTo>
                  <a:lnTo>
                    <a:pt x="922058" y="397078"/>
                  </a:lnTo>
                  <a:lnTo>
                    <a:pt x="901103" y="359879"/>
                  </a:lnTo>
                  <a:lnTo>
                    <a:pt x="901103" y="429996"/>
                  </a:lnTo>
                  <a:lnTo>
                    <a:pt x="897382" y="438200"/>
                  </a:lnTo>
                  <a:lnTo>
                    <a:pt x="887653" y="442696"/>
                  </a:lnTo>
                  <a:lnTo>
                    <a:pt x="883907" y="444919"/>
                  </a:lnTo>
                  <a:lnTo>
                    <a:pt x="878674" y="447179"/>
                  </a:lnTo>
                  <a:lnTo>
                    <a:pt x="898105" y="456895"/>
                  </a:lnTo>
                  <a:lnTo>
                    <a:pt x="901103" y="459143"/>
                  </a:lnTo>
                  <a:lnTo>
                    <a:pt x="901103" y="462876"/>
                  </a:lnTo>
                  <a:lnTo>
                    <a:pt x="880922" y="518223"/>
                  </a:lnTo>
                  <a:lnTo>
                    <a:pt x="853224" y="545896"/>
                  </a:lnTo>
                  <a:lnTo>
                    <a:pt x="818108" y="563854"/>
                  </a:lnTo>
                  <a:lnTo>
                    <a:pt x="797902" y="566826"/>
                  </a:lnTo>
                  <a:lnTo>
                    <a:pt x="794181" y="566826"/>
                  </a:lnTo>
                  <a:lnTo>
                    <a:pt x="791933" y="563854"/>
                  </a:lnTo>
                  <a:lnTo>
                    <a:pt x="787450" y="554875"/>
                  </a:lnTo>
                  <a:lnTo>
                    <a:pt x="782205" y="545122"/>
                  </a:lnTo>
                  <a:lnTo>
                    <a:pt x="776973" y="555599"/>
                  </a:lnTo>
                  <a:lnTo>
                    <a:pt x="771753" y="564578"/>
                  </a:lnTo>
                  <a:lnTo>
                    <a:pt x="770229" y="566077"/>
                  </a:lnTo>
                  <a:lnTo>
                    <a:pt x="767257" y="566826"/>
                  </a:lnTo>
                  <a:lnTo>
                    <a:pt x="757529" y="566077"/>
                  </a:lnTo>
                  <a:lnTo>
                    <a:pt x="711898" y="546646"/>
                  </a:lnTo>
                  <a:lnTo>
                    <a:pt x="683475" y="517474"/>
                  </a:lnTo>
                  <a:lnTo>
                    <a:pt x="664057" y="471843"/>
                  </a:lnTo>
                  <a:lnTo>
                    <a:pt x="663308" y="459143"/>
                  </a:lnTo>
                  <a:lnTo>
                    <a:pt x="666305" y="456895"/>
                  </a:lnTo>
                  <a:lnTo>
                    <a:pt x="674535" y="453148"/>
                  </a:lnTo>
                  <a:lnTo>
                    <a:pt x="683475" y="447929"/>
                  </a:lnTo>
                  <a:lnTo>
                    <a:pt x="674535" y="442696"/>
                  </a:lnTo>
                  <a:lnTo>
                    <a:pt x="666305" y="438200"/>
                  </a:lnTo>
                  <a:lnTo>
                    <a:pt x="663308" y="435952"/>
                  </a:lnTo>
                  <a:lnTo>
                    <a:pt x="663308" y="431469"/>
                  </a:lnTo>
                  <a:lnTo>
                    <a:pt x="666305" y="415023"/>
                  </a:lnTo>
                  <a:lnTo>
                    <a:pt x="702957" y="357454"/>
                  </a:lnTo>
                  <a:lnTo>
                    <a:pt x="750049" y="332778"/>
                  </a:lnTo>
                  <a:lnTo>
                    <a:pt x="766508" y="329018"/>
                  </a:lnTo>
                  <a:lnTo>
                    <a:pt x="770978" y="329018"/>
                  </a:lnTo>
                  <a:lnTo>
                    <a:pt x="773226" y="332778"/>
                  </a:lnTo>
                  <a:lnTo>
                    <a:pt x="776973" y="340995"/>
                  </a:lnTo>
                  <a:lnTo>
                    <a:pt x="781456" y="349973"/>
                  </a:lnTo>
                  <a:lnTo>
                    <a:pt x="786676" y="340995"/>
                  </a:lnTo>
                  <a:lnTo>
                    <a:pt x="791184" y="332778"/>
                  </a:lnTo>
                  <a:lnTo>
                    <a:pt x="793432" y="329018"/>
                  </a:lnTo>
                  <a:lnTo>
                    <a:pt x="797902" y="329018"/>
                  </a:lnTo>
                  <a:lnTo>
                    <a:pt x="815098" y="332028"/>
                  </a:lnTo>
                  <a:lnTo>
                    <a:pt x="874928" y="370903"/>
                  </a:lnTo>
                  <a:lnTo>
                    <a:pt x="898855" y="419493"/>
                  </a:lnTo>
                  <a:lnTo>
                    <a:pt x="901103" y="429996"/>
                  </a:lnTo>
                  <a:lnTo>
                    <a:pt x="901103" y="359879"/>
                  </a:lnTo>
                  <a:lnTo>
                    <a:pt x="870419" y="329018"/>
                  </a:lnTo>
                  <a:lnTo>
                    <a:pt x="829310" y="307352"/>
                  </a:lnTo>
                  <a:lnTo>
                    <a:pt x="812126" y="302094"/>
                  </a:lnTo>
                  <a:lnTo>
                    <a:pt x="811796" y="299872"/>
                  </a:lnTo>
                  <a:lnTo>
                    <a:pt x="811352" y="296875"/>
                  </a:lnTo>
                  <a:lnTo>
                    <a:pt x="807999" y="290144"/>
                  </a:lnTo>
                  <a:lnTo>
                    <a:pt x="806881" y="287896"/>
                  </a:lnTo>
                  <a:lnTo>
                    <a:pt x="799401" y="281178"/>
                  </a:lnTo>
                  <a:lnTo>
                    <a:pt x="798652" y="280911"/>
                  </a:lnTo>
                  <a:lnTo>
                    <a:pt x="798652" y="299872"/>
                  </a:lnTo>
                  <a:lnTo>
                    <a:pt x="765759" y="299872"/>
                  </a:lnTo>
                  <a:lnTo>
                    <a:pt x="767257" y="295376"/>
                  </a:lnTo>
                  <a:lnTo>
                    <a:pt x="776224" y="290144"/>
                  </a:lnTo>
                  <a:lnTo>
                    <a:pt x="788924" y="290144"/>
                  </a:lnTo>
                  <a:lnTo>
                    <a:pt x="797153" y="295376"/>
                  </a:lnTo>
                  <a:lnTo>
                    <a:pt x="798652" y="299872"/>
                  </a:lnTo>
                  <a:lnTo>
                    <a:pt x="798652" y="280911"/>
                  </a:lnTo>
                  <a:lnTo>
                    <a:pt x="788924" y="277418"/>
                  </a:lnTo>
                  <a:lnTo>
                    <a:pt x="776224" y="277418"/>
                  </a:lnTo>
                  <a:lnTo>
                    <a:pt x="765759" y="280428"/>
                  </a:lnTo>
                  <a:lnTo>
                    <a:pt x="757529" y="287147"/>
                  </a:lnTo>
                  <a:lnTo>
                    <a:pt x="753033" y="296875"/>
                  </a:lnTo>
                  <a:lnTo>
                    <a:pt x="752309" y="302094"/>
                  </a:lnTo>
                  <a:lnTo>
                    <a:pt x="738835" y="305854"/>
                  </a:lnTo>
                  <a:lnTo>
                    <a:pt x="690232" y="330530"/>
                  </a:lnTo>
                  <a:lnTo>
                    <a:pt x="654329" y="371652"/>
                  </a:lnTo>
                  <a:lnTo>
                    <a:pt x="635660" y="423252"/>
                  </a:lnTo>
                  <a:lnTo>
                    <a:pt x="633399" y="452424"/>
                  </a:lnTo>
                  <a:lnTo>
                    <a:pt x="634885" y="467372"/>
                  </a:lnTo>
                  <a:lnTo>
                    <a:pt x="644601" y="504748"/>
                  </a:lnTo>
                  <a:lnTo>
                    <a:pt x="670775" y="546646"/>
                  </a:lnTo>
                  <a:lnTo>
                    <a:pt x="710399" y="578053"/>
                  </a:lnTo>
                  <a:lnTo>
                    <a:pt x="759028" y="595249"/>
                  </a:lnTo>
                  <a:lnTo>
                    <a:pt x="785952" y="596722"/>
                  </a:lnTo>
                  <a:lnTo>
                    <a:pt x="811352" y="594499"/>
                  </a:lnTo>
                  <a:lnTo>
                    <a:pt x="858481" y="575792"/>
                  </a:lnTo>
                  <a:lnTo>
                    <a:pt x="896632" y="542899"/>
                  </a:lnTo>
                  <a:lnTo>
                    <a:pt x="922058" y="498017"/>
                  </a:lnTo>
                  <a:lnTo>
                    <a:pt x="928776" y="472592"/>
                  </a:lnTo>
                  <a:lnTo>
                    <a:pt x="930998" y="447179"/>
                  </a:lnTo>
                  <a:close/>
                </a:path>
              </a:pathLst>
            </a:custGeom>
            <a:solidFill>
              <a:srgbClr val="FFFFFF"/>
            </a:solidFill>
          </p:spPr>
          <p:txBody>
            <a:bodyPr wrap="square" lIns="0" tIns="0" rIns="0" bIns="0" rtlCol="0"/>
            <a:lstStyle/>
            <a:p>
              <a:endParaRPr/>
            </a:p>
          </p:txBody>
        </p:sp>
        <p:sp>
          <p:nvSpPr>
            <p:cNvPr id="44" name="object 44"/>
            <p:cNvSpPr/>
            <p:nvPr/>
          </p:nvSpPr>
          <p:spPr>
            <a:xfrm>
              <a:off x="4101866" y="3838692"/>
              <a:ext cx="147299" cy="147324"/>
            </a:xfrm>
            <a:prstGeom prst="rect">
              <a:avLst/>
            </a:prstGeom>
            <a:blipFill>
              <a:blip r:embed="rId18" cstate="print"/>
              <a:stretch>
                <a:fillRect/>
              </a:stretch>
            </a:blipFill>
          </p:spPr>
          <p:txBody>
            <a:bodyPr wrap="square" lIns="0" tIns="0" rIns="0" bIns="0" rtlCol="0"/>
            <a:lstStyle/>
            <a:p>
              <a:endParaRPr/>
            </a:p>
          </p:txBody>
        </p:sp>
      </p:grpSp>
      <p:sp>
        <p:nvSpPr>
          <p:cNvPr id="45" name="object 45"/>
          <p:cNvSpPr txBox="1">
            <a:spLocks noGrp="1"/>
          </p:cNvSpPr>
          <p:nvPr>
            <p:ph type="title"/>
          </p:nvPr>
        </p:nvSpPr>
        <p:spPr>
          <a:xfrm>
            <a:off x="422010" y="148871"/>
            <a:ext cx="4011295" cy="887094"/>
          </a:xfrm>
          <a:prstGeom prst="rect">
            <a:avLst/>
          </a:prstGeom>
        </p:spPr>
        <p:txBody>
          <a:bodyPr vert="horz" wrap="square" lIns="0" tIns="116839" rIns="0" bIns="0" rtlCol="0">
            <a:spAutoFit/>
          </a:bodyPr>
          <a:lstStyle/>
          <a:p>
            <a:pPr marL="12700">
              <a:lnSpc>
                <a:spcPct val="100000"/>
              </a:lnSpc>
              <a:spcBef>
                <a:spcPts val="919"/>
              </a:spcBef>
            </a:pPr>
            <a:r>
              <a:rPr sz="3000" spc="-5" dirty="0">
                <a:solidFill>
                  <a:srgbClr val="18469C"/>
                </a:solidFill>
              </a:rPr>
              <a:t>eXp Realty </a:t>
            </a:r>
            <a:r>
              <a:rPr sz="3000" spc="-15" dirty="0">
                <a:solidFill>
                  <a:srgbClr val="18469C"/>
                </a:solidFill>
              </a:rPr>
              <a:t>Core</a:t>
            </a:r>
            <a:r>
              <a:rPr sz="3000" spc="-55" dirty="0">
                <a:solidFill>
                  <a:srgbClr val="18469C"/>
                </a:solidFill>
              </a:rPr>
              <a:t> </a:t>
            </a:r>
            <a:r>
              <a:rPr sz="3000" spc="-20" dirty="0">
                <a:solidFill>
                  <a:srgbClr val="18469C"/>
                </a:solidFill>
              </a:rPr>
              <a:t>Values</a:t>
            </a:r>
            <a:endParaRPr sz="3000"/>
          </a:p>
          <a:p>
            <a:pPr marL="21590">
              <a:lnSpc>
                <a:spcPct val="100000"/>
              </a:lnSpc>
              <a:spcBef>
                <a:spcPts val="440"/>
              </a:spcBef>
            </a:pPr>
            <a:r>
              <a:rPr sz="1600" b="0" spc="-5" dirty="0">
                <a:solidFill>
                  <a:srgbClr val="343A42"/>
                </a:solidFill>
                <a:latin typeface="Roboto Lt"/>
                <a:cs typeface="Roboto Lt"/>
              </a:rPr>
              <a:t>Beliefs that shape our</a:t>
            </a:r>
            <a:r>
              <a:rPr sz="1600" b="0" spc="-15" dirty="0">
                <a:solidFill>
                  <a:srgbClr val="343A42"/>
                </a:solidFill>
                <a:latin typeface="Roboto Lt"/>
                <a:cs typeface="Roboto Lt"/>
              </a:rPr>
              <a:t> </a:t>
            </a:r>
            <a:r>
              <a:rPr sz="1600" b="0" spc="-10" dirty="0">
                <a:solidFill>
                  <a:srgbClr val="343A42"/>
                </a:solidFill>
                <a:latin typeface="Roboto Lt"/>
                <a:cs typeface="Roboto Lt"/>
              </a:rPr>
              <a:t>culture</a:t>
            </a:r>
            <a:endParaRPr sz="1600">
              <a:latin typeface="Roboto Lt"/>
              <a:cs typeface="Roboto Lt"/>
            </a:endParaRPr>
          </a:p>
        </p:txBody>
      </p:sp>
      <p:sp>
        <p:nvSpPr>
          <p:cNvPr id="46" name="object 46"/>
          <p:cNvSpPr txBox="1"/>
          <p:nvPr/>
        </p:nvSpPr>
        <p:spPr>
          <a:xfrm>
            <a:off x="2958914" y="4218445"/>
            <a:ext cx="791210" cy="269240"/>
          </a:xfrm>
          <a:prstGeom prst="rect">
            <a:avLst/>
          </a:prstGeom>
        </p:spPr>
        <p:txBody>
          <a:bodyPr vert="horz" wrap="square" lIns="0" tIns="12700" rIns="0" bIns="0" rtlCol="0">
            <a:spAutoFit/>
          </a:bodyPr>
          <a:lstStyle/>
          <a:p>
            <a:pPr marL="12700">
              <a:lnSpc>
                <a:spcPct val="100000"/>
              </a:lnSpc>
              <a:spcBef>
                <a:spcPts val="100"/>
              </a:spcBef>
            </a:pPr>
            <a:r>
              <a:rPr sz="1600" b="1" spc="-10" dirty="0">
                <a:solidFill>
                  <a:srgbClr val="343A42"/>
                </a:solidFill>
                <a:latin typeface="Roboto"/>
                <a:cs typeface="Roboto"/>
              </a:rPr>
              <a:t>Integrity</a:t>
            </a:r>
            <a:endParaRPr sz="1600">
              <a:latin typeface="Roboto"/>
              <a:cs typeface="Roboto"/>
            </a:endParaRPr>
          </a:p>
        </p:txBody>
      </p:sp>
      <p:grpSp>
        <p:nvGrpSpPr>
          <p:cNvPr id="47" name="object 47"/>
          <p:cNvGrpSpPr/>
          <p:nvPr/>
        </p:nvGrpSpPr>
        <p:grpSpPr>
          <a:xfrm>
            <a:off x="3002593" y="1652889"/>
            <a:ext cx="2592070" cy="2599690"/>
            <a:chOff x="3002593" y="1652889"/>
            <a:chExt cx="2592070" cy="2599690"/>
          </a:xfrm>
        </p:grpSpPr>
        <p:sp>
          <p:nvSpPr>
            <p:cNvPr id="48" name="object 48"/>
            <p:cNvSpPr/>
            <p:nvPr/>
          </p:nvSpPr>
          <p:spPr>
            <a:xfrm>
              <a:off x="3015318" y="2022313"/>
              <a:ext cx="869315" cy="815975"/>
            </a:xfrm>
            <a:custGeom>
              <a:avLst/>
              <a:gdLst/>
              <a:ahLst/>
              <a:cxnLst/>
              <a:rect l="l" t="t" r="r" b="b"/>
              <a:pathLst>
                <a:path w="869314" h="815975">
                  <a:moveTo>
                    <a:pt x="707423" y="815830"/>
                  </a:moveTo>
                  <a:lnTo>
                    <a:pt x="580298" y="709656"/>
                  </a:lnTo>
                  <a:lnTo>
                    <a:pt x="459899" y="607206"/>
                  </a:lnTo>
                  <a:lnTo>
                    <a:pt x="450924" y="599706"/>
                  </a:lnTo>
                  <a:lnTo>
                    <a:pt x="433724" y="590006"/>
                  </a:lnTo>
                  <a:lnTo>
                    <a:pt x="415774" y="586256"/>
                  </a:lnTo>
                  <a:lnTo>
                    <a:pt x="396324" y="588506"/>
                  </a:lnTo>
                  <a:lnTo>
                    <a:pt x="385099" y="592981"/>
                  </a:lnTo>
                  <a:lnTo>
                    <a:pt x="198174" y="662531"/>
                  </a:lnTo>
                  <a:lnTo>
                    <a:pt x="0" y="734331"/>
                  </a:lnTo>
                  <a:lnTo>
                    <a:pt x="15699" y="657306"/>
                  </a:lnTo>
                  <a:lnTo>
                    <a:pt x="32899" y="588506"/>
                  </a:lnTo>
                  <a:lnTo>
                    <a:pt x="44124" y="548106"/>
                  </a:lnTo>
                  <a:lnTo>
                    <a:pt x="71049" y="468854"/>
                  </a:lnTo>
                  <a:lnTo>
                    <a:pt x="102449" y="392576"/>
                  </a:lnTo>
                  <a:lnTo>
                    <a:pt x="139074" y="319301"/>
                  </a:lnTo>
                  <a:lnTo>
                    <a:pt x="180224" y="248256"/>
                  </a:lnTo>
                  <a:lnTo>
                    <a:pt x="225099" y="179462"/>
                  </a:lnTo>
                  <a:lnTo>
                    <a:pt x="275174" y="113652"/>
                  </a:lnTo>
                  <a:lnTo>
                    <a:pt x="329774" y="50844"/>
                  </a:lnTo>
                  <a:lnTo>
                    <a:pt x="358949" y="20179"/>
                  </a:lnTo>
                  <a:lnTo>
                    <a:pt x="394849" y="0"/>
                  </a:lnTo>
                  <a:lnTo>
                    <a:pt x="411274" y="2232"/>
                  </a:lnTo>
                  <a:lnTo>
                    <a:pt x="421774" y="5234"/>
                  </a:lnTo>
                  <a:lnTo>
                    <a:pt x="601223" y="71782"/>
                  </a:lnTo>
                  <a:lnTo>
                    <a:pt x="780698" y="137589"/>
                  </a:lnTo>
                  <a:lnTo>
                    <a:pt x="810623" y="170487"/>
                  </a:lnTo>
                  <a:lnTo>
                    <a:pt x="840523" y="327521"/>
                  </a:lnTo>
                  <a:lnTo>
                    <a:pt x="868198" y="485306"/>
                  </a:lnTo>
                  <a:lnTo>
                    <a:pt x="868948" y="495031"/>
                  </a:lnTo>
                  <a:lnTo>
                    <a:pt x="865198" y="516706"/>
                  </a:lnTo>
                  <a:lnTo>
                    <a:pt x="859973" y="524206"/>
                  </a:lnTo>
                  <a:lnTo>
                    <a:pt x="832298" y="555606"/>
                  </a:lnTo>
                  <a:lnTo>
                    <a:pt x="785173" y="621406"/>
                  </a:lnTo>
                  <a:lnTo>
                    <a:pt x="747798" y="693956"/>
                  </a:lnTo>
                  <a:lnTo>
                    <a:pt x="718623" y="773205"/>
                  </a:lnTo>
                  <a:lnTo>
                    <a:pt x="707423" y="815830"/>
                  </a:lnTo>
                  <a:close/>
                </a:path>
              </a:pathLst>
            </a:custGeom>
            <a:solidFill>
              <a:srgbClr val="E16E0B"/>
            </a:solidFill>
          </p:spPr>
          <p:txBody>
            <a:bodyPr wrap="square" lIns="0" tIns="0" rIns="0" bIns="0" rtlCol="0"/>
            <a:lstStyle/>
            <a:p>
              <a:endParaRPr/>
            </a:p>
          </p:txBody>
        </p:sp>
        <p:sp>
          <p:nvSpPr>
            <p:cNvPr id="49" name="object 49"/>
            <p:cNvSpPr/>
            <p:nvPr/>
          </p:nvSpPr>
          <p:spPr>
            <a:xfrm>
              <a:off x="3002593" y="2664644"/>
              <a:ext cx="782320" cy="960755"/>
            </a:xfrm>
            <a:custGeom>
              <a:avLst/>
              <a:gdLst/>
              <a:ahLst/>
              <a:cxnLst/>
              <a:rect l="l" t="t" r="r" b="b"/>
              <a:pathLst>
                <a:path w="782320" h="960754">
                  <a:moveTo>
                    <a:pt x="186224" y="960173"/>
                  </a:moveTo>
                  <a:lnTo>
                    <a:pt x="158549" y="912323"/>
                  </a:lnTo>
                  <a:lnTo>
                    <a:pt x="110699" y="816598"/>
                  </a:lnTo>
                  <a:lnTo>
                    <a:pt x="71799" y="717898"/>
                  </a:lnTo>
                  <a:lnTo>
                    <a:pt x="41149" y="617698"/>
                  </a:lnTo>
                  <a:lnTo>
                    <a:pt x="28424" y="566098"/>
                  </a:lnTo>
                  <a:lnTo>
                    <a:pt x="18699" y="518223"/>
                  </a:lnTo>
                  <a:lnTo>
                    <a:pt x="5999" y="423274"/>
                  </a:lnTo>
                  <a:lnTo>
                    <a:pt x="0" y="327549"/>
                  </a:lnTo>
                  <a:lnTo>
                    <a:pt x="749" y="231824"/>
                  </a:lnTo>
                  <a:lnTo>
                    <a:pt x="2999" y="183224"/>
                  </a:lnTo>
                  <a:lnTo>
                    <a:pt x="16474" y="147324"/>
                  </a:lnTo>
                  <a:lnTo>
                    <a:pt x="216874" y="71049"/>
                  </a:lnTo>
                  <a:lnTo>
                    <a:pt x="394849" y="5249"/>
                  </a:lnTo>
                  <a:lnTo>
                    <a:pt x="403074" y="2249"/>
                  </a:lnTo>
                  <a:lnTo>
                    <a:pt x="418774" y="0"/>
                  </a:lnTo>
                  <a:lnTo>
                    <a:pt x="432974" y="1499"/>
                  </a:lnTo>
                  <a:lnTo>
                    <a:pt x="447174" y="8974"/>
                  </a:lnTo>
                  <a:lnTo>
                    <a:pt x="455424" y="14974"/>
                  </a:lnTo>
                  <a:lnTo>
                    <a:pt x="572823" y="115174"/>
                  </a:lnTo>
                  <a:lnTo>
                    <a:pt x="690223" y="214624"/>
                  </a:lnTo>
                  <a:lnTo>
                    <a:pt x="697698" y="222124"/>
                  </a:lnTo>
                  <a:lnTo>
                    <a:pt x="709673" y="241549"/>
                  </a:lnTo>
                  <a:lnTo>
                    <a:pt x="710398" y="251274"/>
                  </a:lnTo>
                  <a:lnTo>
                    <a:pt x="709673" y="293149"/>
                  </a:lnTo>
                  <a:lnTo>
                    <a:pt x="716398" y="373924"/>
                  </a:lnTo>
                  <a:lnTo>
                    <a:pt x="733598" y="453924"/>
                  </a:lnTo>
                  <a:lnTo>
                    <a:pt x="762773" y="533198"/>
                  </a:lnTo>
                  <a:lnTo>
                    <a:pt x="782198" y="572823"/>
                  </a:lnTo>
                  <a:lnTo>
                    <a:pt x="612448" y="573573"/>
                  </a:lnTo>
                  <a:lnTo>
                    <a:pt x="450199" y="572073"/>
                  </a:lnTo>
                  <a:lnTo>
                    <a:pt x="439724" y="572073"/>
                  </a:lnTo>
                  <a:lnTo>
                    <a:pt x="396349" y="598248"/>
                  </a:lnTo>
                  <a:lnTo>
                    <a:pt x="302874" y="762773"/>
                  </a:lnTo>
                  <a:lnTo>
                    <a:pt x="213124" y="917548"/>
                  </a:lnTo>
                  <a:lnTo>
                    <a:pt x="201174" y="936998"/>
                  </a:lnTo>
                  <a:lnTo>
                    <a:pt x="186224" y="960173"/>
                  </a:lnTo>
                  <a:close/>
                </a:path>
              </a:pathLst>
            </a:custGeom>
            <a:solidFill>
              <a:srgbClr val="F4770B"/>
            </a:solidFill>
          </p:spPr>
          <p:txBody>
            <a:bodyPr wrap="square" lIns="0" tIns="0" rIns="0" bIns="0" rtlCol="0"/>
            <a:lstStyle/>
            <a:p>
              <a:endParaRPr/>
            </a:p>
          </p:txBody>
        </p:sp>
        <p:sp>
          <p:nvSpPr>
            <p:cNvPr id="50" name="object 50"/>
            <p:cNvSpPr/>
            <p:nvPr/>
          </p:nvSpPr>
          <p:spPr>
            <a:xfrm>
              <a:off x="4480990" y="3258393"/>
              <a:ext cx="952500" cy="876300"/>
            </a:xfrm>
            <a:custGeom>
              <a:avLst/>
              <a:gdLst/>
              <a:ahLst/>
              <a:cxnLst/>
              <a:rect l="l" t="t" r="r" b="b"/>
              <a:pathLst>
                <a:path w="952500" h="876300">
                  <a:moveTo>
                    <a:pt x="351449" y="875673"/>
                  </a:moveTo>
                  <a:lnTo>
                    <a:pt x="335024" y="874173"/>
                  </a:lnTo>
                  <a:lnTo>
                    <a:pt x="317799" y="865973"/>
                  </a:lnTo>
                  <a:lnTo>
                    <a:pt x="308824" y="858473"/>
                  </a:lnTo>
                  <a:lnTo>
                    <a:pt x="165999" y="736598"/>
                  </a:lnTo>
                  <a:lnTo>
                    <a:pt x="20924" y="616948"/>
                  </a:lnTo>
                  <a:lnTo>
                    <a:pt x="14199" y="610973"/>
                  </a:lnTo>
                  <a:lnTo>
                    <a:pt x="4499" y="598998"/>
                  </a:lnTo>
                  <a:lnTo>
                    <a:pt x="0" y="585523"/>
                  </a:lnTo>
                  <a:lnTo>
                    <a:pt x="0" y="569073"/>
                  </a:lnTo>
                  <a:lnTo>
                    <a:pt x="1499" y="560123"/>
                  </a:lnTo>
                  <a:lnTo>
                    <a:pt x="29174" y="409049"/>
                  </a:lnTo>
                  <a:lnTo>
                    <a:pt x="55349" y="257249"/>
                  </a:lnTo>
                  <a:lnTo>
                    <a:pt x="58324" y="247524"/>
                  </a:lnTo>
                  <a:lnTo>
                    <a:pt x="68049" y="228849"/>
                  </a:lnTo>
                  <a:lnTo>
                    <a:pt x="74774" y="223599"/>
                  </a:lnTo>
                  <a:lnTo>
                    <a:pt x="111424" y="203399"/>
                  </a:lnTo>
                  <a:lnTo>
                    <a:pt x="178724" y="156299"/>
                  </a:lnTo>
                  <a:lnTo>
                    <a:pt x="240049" y="100949"/>
                  </a:lnTo>
                  <a:lnTo>
                    <a:pt x="293874" y="36649"/>
                  </a:lnTo>
                  <a:lnTo>
                    <a:pt x="318574" y="0"/>
                  </a:lnTo>
                  <a:lnTo>
                    <a:pt x="400824" y="141349"/>
                  </a:lnTo>
                  <a:lnTo>
                    <a:pt x="477849" y="278199"/>
                  </a:lnTo>
                  <a:lnTo>
                    <a:pt x="515973" y="315574"/>
                  </a:lnTo>
                  <a:lnTo>
                    <a:pt x="537673" y="320074"/>
                  </a:lnTo>
                  <a:lnTo>
                    <a:pt x="550373" y="320074"/>
                  </a:lnTo>
                  <a:lnTo>
                    <a:pt x="748548" y="318574"/>
                  </a:lnTo>
                  <a:lnTo>
                    <a:pt x="951948" y="319324"/>
                  </a:lnTo>
                  <a:lnTo>
                    <a:pt x="930998" y="359699"/>
                  </a:lnTo>
                  <a:lnTo>
                    <a:pt x="905573" y="401574"/>
                  </a:lnTo>
                  <a:lnTo>
                    <a:pt x="850248" y="479349"/>
                  </a:lnTo>
                  <a:lnTo>
                    <a:pt x="790423" y="553373"/>
                  </a:lnTo>
                  <a:lnTo>
                    <a:pt x="726098" y="621423"/>
                  </a:lnTo>
                  <a:lnTo>
                    <a:pt x="657298" y="684248"/>
                  </a:lnTo>
                  <a:lnTo>
                    <a:pt x="583273" y="742573"/>
                  </a:lnTo>
                  <a:lnTo>
                    <a:pt x="505498" y="795648"/>
                  </a:lnTo>
                  <a:lnTo>
                    <a:pt x="422499" y="844273"/>
                  </a:lnTo>
                  <a:lnTo>
                    <a:pt x="379149" y="865973"/>
                  </a:lnTo>
                  <a:lnTo>
                    <a:pt x="369399" y="870448"/>
                  </a:lnTo>
                  <a:lnTo>
                    <a:pt x="351449" y="875673"/>
                  </a:lnTo>
                  <a:close/>
                </a:path>
              </a:pathLst>
            </a:custGeom>
            <a:solidFill>
              <a:srgbClr val="F9BA4B"/>
            </a:solidFill>
          </p:spPr>
          <p:txBody>
            <a:bodyPr wrap="square" lIns="0" tIns="0" rIns="0" bIns="0" rtlCol="0"/>
            <a:lstStyle/>
            <a:p>
              <a:endParaRPr/>
            </a:p>
          </p:txBody>
        </p:sp>
        <p:sp>
          <p:nvSpPr>
            <p:cNvPr id="51" name="object 51"/>
            <p:cNvSpPr/>
            <p:nvPr/>
          </p:nvSpPr>
          <p:spPr>
            <a:xfrm>
              <a:off x="3862567" y="3509667"/>
              <a:ext cx="911225" cy="742950"/>
            </a:xfrm>
            <a:custGeom>
              <a:avLst/>
              <a:gdLst/>
              <a:ahLst/>
              <a:cxnLst/>
              <a:rect l="l" t="t" r="r" b="b"/>
              <a:pathLst>
                <a:path w="911225" h="742950">
                  <a:moveTo>
                    <a:pt x="411274" y="742548"/>
                  </a:moveTo>
                  <a:lnTo>
                    <a:pt x="311074" y="737323"/>
                  </a:lnTo>
                  <a:lnTo>
                    <a:pt x="178724" y="717148"/>
                  </a:lnTo>
                  <a:lnTo>
                    <a:pt x="112924" y="702173"/>
                  </a:lnTo>
                  <a:lnTo>
                    <a:pt x="74024" y="678248"/>
                  </a:lnTo>
                  <a:lnTo>
                    <a:pt x="32149" y="465124"/>
                  </a:lnTo>
                  <a:lnTo>
                    <a:pt x="749" y="280424"/>
                  </a:lnTo>
                  <a:lnTo>
                    <a:pt x="0" y="267699"/>
                  </a:lnTo>
                  <a:lnTo>
                    <a:pt x="8974" y="240024"/>
                  </a:lnTo>
                  <a:lnTo>
                    <a:pt x="136849" y="127124"/>
                  </a:lnTo>
                  <a:lnTo>
                    <a:pt x="259474" y="26924"/>
                  </a:lnTo>
                  <a:lnTo>
                    <a:pt x="290149" y="14949"/>
                  </a:lnTo>
                  <a:lnTo>
                    <a:pt x="299849" y="15699"/>
                  </a:lnTo>
                  <a:lnTo>
                    <a:pt x="340249" y="23174"/>
                  </a:lnTo>
                  <a:lnTo>
                    <a:pt x="420249" y="29899"/>
                  </a:lnTo>
                  <a:lnTo>
                    <a:pt x="501023" y="26174"/>
                  </a:lnTo>
                  <a:lnTo>
                    <a:pt x="582523" y="11949"/>
                  </a:lnTo>
                  <a:lnTo>
                    <a:pt x="623648" y="0"/>
                  </a:lnTo>
                  <a:lnTo>
                    <a:pt x="595998" y="163774"/>
                  </a:lnTo>
                  <a:lnTo>
                    <a:pt x="566823" y="320799"/>
                  </a:lnTo>
                  <a:lnTo>
                    <a:pt x="565323" y="331274"/>
                  </a:lnTo>
                  <a:lnTo>
                    <a:pt x="565323" y="349949"/>
                  </a:lnTo>
                  <a:lnTo>
                    <a:pt x="569823" y="366424"/>
                  </a:lnTo>
                  <a:lnTo>
                    <a:pt x="581023" y="382124"/>
                  </a:lnTo>
                  <a:lnTo>
                    <a:pt x="589998" y="389599"/>
                  </a:lnTo>
                  <a:lnTo>
                    <a:pt x="722373" y="498023"/>
                  </a:lnTo>
                  <a:lnTo>
                    <a:pt x="852498" y="608698"/>
                  </a:lnTo>
                  <a:lnTo>
                    <a:pt x="875673" y="628873"/>
                  </a:lnTo>
                  <a:lnTo>
                    <a:pt x="910823" y="659548"/>
                  </a:lnTo>
                  <a:lnTo>
                    <a:pt x="840523" y="677498"/>
                  </a:lnTo>
                  <a:lnTo>
                    <a:pt x="708898" y="711898"/>
                  </a:lnTo>
                  <a:lnTo>
                    <a:pt x="644598" y="724598"/>
                  </a:lnTo>
                  <a:lnTo>
                    <a:pt x="610948" y="729848"/>
                  </a:lnTo>
                  <a:lnTo>
                    <a:pt x="544398" y="738073"/>
                  </a:lnTo>
                  <a:lnTo>
                    <a:pt x="477849" y="741823"/>
                  </a:lnTo>
                  <a:lnTo>
                    <a:pt x="411274" y="742548"/>
                  </a:lnTo>
                  <a:close/>
                </a:path>
              </a:pathLst>
            </a:custGeom>
            <a:solidFill>
              <a:srgbClr val="F9A81A"/>
            </a:solidFill>
          </p:spPr>
          <p:txBody>
            <a:bodyPr wrap="square" lIns="0" tIns="0" rIns="0" bIns="0" rtlCol="0"/>
            <a:lstStyle/>
            <a:p>
              <a:endParaRPr/>
            </a:p>
          </p:txBody>
        </p:sp>
        <p:sp>
          <p:nvSpPr>
            <p:cNvPr id="52" name="object 52"/>
            <p:cNvSpPr/>
            <p:nvPr/>
          </p:nvSpPr>
          <p:spPr>
            <a:xfrm>
              <a:off x="4685140" y="1935568"/>
              <a:ext cx="868044" cy="994410"/>
            </a:xfrm>
            <a:custGeom>
              <a:avLst/>
              <a:gdLst/>
              <a:ahLst/>
              <a:cxnLst/>
              <a:rect l="l" t="t" r="r" b="b"/>
              <a:pathLst>
                <a:path w="868045" h="994410">
                  <a:moveTo>
                    <a:pt x="523448" y="993800"/>
                  </a:moveTo>
                  <a:lnTo>
                    <a:pt x="509998" y="992300"/>
                  </a:lnTo>
                  <a:lnTo>
                    <a:pt x="501773" y="989325"/>
                  </a:lnTo>
                  <a:lnTo>
                    <a:pt x="355949" y="935475"/>
                  </a:lnTo>
                  <a:lnTo>
                    <a:pt x="210124" y="881650"/>
                  </a:lnTo>
                  <a:lnTo>
                    <a:pt x="200399" y="877900"/>
                  </a:lnTo>
                  <a:lnTo>
                    <a:pt x="182449" y="865950"/>
                  </a:lnTo>
                  <a:lnTo>
                    <a:pt x="178724" y="858450"/>
                  </a:lnTo>
                  <a:lnTo>
                    <a:pt x="165249" y="818075"/>
                  </a:lnTo>
                  <a:lnTo>
                    <a:pt x="130874" y="742551"/>
                  </a:lnTo>
                  <a:lnTo>
                    <a:pt x="85999" y="672251"/>
                  </a:lnTo>
                  <a:lnTo>
                    <a:pt x="31399" y="607201"/>
                  </a:lnTo>
                  <a:lnTo>
                    <a:pt x="0" y="577276"/>
                  </a:lnTo>
                  <a:lnTo>
                    <a:pt x="154799" y="519716"/>
                  </a:lnTo>
                  <a:lnTo>
                    <a:pt x="305849" y="466621"/>
                  </a:lnTo>
                  <a:lnTo>
                    <a:pt x="344749" y="438941"/>
                  </a:lnTo>
                  <a:lnTo>
                    <a:pt x="385124" y="228814"/>
                  </a:lnTo>
                  <a:lnTo>
                    <a:pt x="417274" y="48597"/>
                  </a:lnTo>
                  <a:lnTo>
                    <a:pt x="420999" y="30649"/>
                  </a:lnTo>
                  <a:lnTo>
                    <a:pt x="428474" y="0"/>
                  </a:lnTo>
                  <a:lnTo>
                    <a:pt x="476349" y="49352"/>
                  </a:lnTo>
                  <a:lnTo>
                    <a:pt x="567573" y="141332"/>
                  </a:lnTo>
                  <a:lnTo>
                    <a:pt x="609448" y="188437"/>
                  </a:lnTo>
                  <a:lnTo>
                    <a:pt x="673023" y="269946"/>
                  </a:lnTo>
                  <a:lnTo>
                    <a:pt x="711148" y="326781"/>
                  </a:lnTo>
                  <a:lnTo>
                    <a:pt x="746298" y="385109"/>
                  </a:lnTo>
                  <a:lnTo>
                    <a:pt x="777698" y="445669"/>
                  </a:lnTo>
                  <a:lnTo>
                    <a:pt x="806123" y="507738"/>
                  </a:lnTo>
                  <a:lnTo>
                    <a:pt x="842773" y="603451"/>
                  </a:lnTo>
                  <a:lnTo>
                    <a:pt x="862948" y="669276"/>
                  </a:lnTo>
                  <a:lnTo>
                    <a:pt x="865948" y="679001"/>
                  </a:lnTo>
                  <a:lnTo>
                    <a:pt x="853223" y="727601"/>
                  </a:lnTo>
                  <a:lnTo>
                    <a:pt x="698448" y="855475"/>
                  </a:lnTo>
                  <a:lnTo>
                    <a:pt x="554098" y="978100"/>
                  </a:lnTo>
                  <a:lnTo>
                    <a:pt x="541398" y="987825"/>
                  </a:lnTo>
                  <a:lnTo>
                    <a:pt x="523448" y="993800"/>
                  </a:lnTo>
                  <a:close/>
                </a:path>
              </a:pathLst>
            </a:custGeom>
            <a:solidFill>
              <a:srgbClr val="2160DB"/>
            </a:solidFill>
          </p:spPr>
          <p:txBody>
            <a:bodyPr wrap="square" lIns="0" tIns="0" rIns="0" bIns="0" rtlCol="0"/>
            <a:lstStyle/>
            <a:p>
              <a:endParaRPr/>
            </a:p>
          </p:txBody>
        </p:sp>
        <p:sp>
          <p:nvSpPr>
            <p:cNvPr id="53" name="object 53"/>
            <p:cNvSpPr/>
            <p:nvPr/>
          </p:nvSpPr>
          <p:spPr>
            <a:xfrm>
              <a:off x="3447542" y="1659631"/>
              <a:ext cx="982344" cy="836294"/>
            </a:xfrm>
            <a:custGeom>
              <a:avLst/>
              <a:gdLst/>
              <a:ahLst/>
              <a:cxnLst/>
              <a:rect l="l" t="t" r="r" b="b"/>
              <a:pathLst>
                <a:path w="982345" h="836294">
                  <a:moveTo>
                    <a:pt x="483824" y="836030"/>
                  </a:moveTo>
                  <a:lnTo>
                    <a:pt x="453899" y="667018"/>
                  </a:lnTo>
                  <a:lnTo>
                    <a:pt x="426999" y="507738"/>
                  </a:lnTo>
                  <a:lnTo>
                    <a:pt x="425499" y="498023"/>
                  </a:lnTo>
                  <a:lnTo>
                    <a:pt x="418774" y="482324"/>
                  </a:lnTo>
                  <a:lnTo>
                    <a:pt x="407549" y="471101"/>
                  </a:lnTo>
                  <a:lnTo>
                    <a:pt x="393324" y="462126"/>
                  </a:lnTo>
                  <a:lnTo>
                    <a:pt x="384349" y="459139"/>
                  </a:lnTo>
                  <a:lnTo>
                    <a:pt x="194424" y="390344"/>
                  </a:lnTo>
                  <a:lnTo>
                    <a:pt x="0" y="319301"/>
                  </a:lnTo>
                  <a:lnTo>
                    <a:pt x="11974" y="305846"/>
                  </a:lnTo>
                  <a:lnTo>
                    <a:pt x="20949" y="296871"/>
                  </a:lnTo>
                  <a:lnTo>
                    <a:pt x="59824" y="265469"/>
                  </a:lnTo>
                  <a:lnTo>
                    <a:pt x="140574" y="207879"/>
                  </a:lnTo>
                  <a:lnTo>
                    <a:pt x="224349" y="157034"/>
                  </a:lnTo>
                  <a:lnTo>
                    <a:pt x="311074" y="112914"/>
                  </a:lnTo>
                  <a:lnTo>
                    <a:pt x="400074" y="76277"/>
                  </a:lnTo>
                  <a:lnTo>
                    <a:pt x="492799" y="46349"/>
                  </a:lnTo>
                  <a:lnTo>
                    <a:pt x="587773" y="22429"/>
                  </a:lnTo>
                  <a:lnTo>
                    <a:pt x="684973" y="5972"/>
                  </a:lnTo>
                  <a:lnTo>
                    <a:pt x="735073" y="0"/>
                  </a:lnTo>
                  <a:lnTo>
                    <a:pt x="743298" y="0"/>
                  </a:lnTo>
                  <a:lnTo>
                    <a:pt x="757498" y="1492"/>
                  </a:lnTo>
                  <a:lnTo>
                    <a:pt x="768723" y="8219"/>
                  </a:lnTo>
                  <a:lnTo>
                    <a:pt x="777698" y="18687"/>
                  </a:lnTo>
                  <a:lnTo>
                    <a:pt x="781448" y="25414"/>
                  </a:lnTo>
                  <a:lnTo>
                    <a:pt x="876423" y="192177"/>
                  </a:lnTo>
                  <a:lnTo>
                    <a:pt x="972873" y="357431"/>
                  </a:lnTo>
                  <a:lnTo>
                    <a:pt x="977373" y="365669"/>
                  </a:lnTo>
                  <a:lnTo>
                    <a:pt x="981848" y="381369"/>
                  </a:lnTo>
                  <a:lnTo>
                    <a:pt x="981848" y="395579"/>
                  </a:lnTo>
                  <a:lnTo>
                    <a:pt x="976623" y="410524"/>
                  </a:lnTo>
                  <a:lnTo>
                    <a:pt x="972123" y="418761"/>
                  </a:lnTo>
                  <a:lnTo>
                    <a:pt x="895098" y="549626"/>
                  </a:lnTo>
                  <a:lnTo>
                    <a:pt x="819573" y="680488"/>
                  </a:lnTo>
                  <a:lnTo>
                    <a:pt x="814348" y="689463"/>
                  </a:lnTo>
                  <a:lnTo>
                    <a:pt x="800148" y="705166"/>
                  </a:lnTo>
                  <a:lnTo>
                    <a:pt x="792648" y="708153"/>
                  </a:lnTo>
                  <a:lnTo>
                    <a:pt x="750773" y="714878"/>
                  </a:lnTo>
                  <a:lnTo>
                    <a:pt x="670023" y="735816"/>
                  </a:lnTo>
                  <a:lnTo>
                    <a:pt x="592998" y="767233"/>
                  </a:lnTo>
                  <a:lnTo>
                    <a:pt x="518973" y="809860"/>
                  </a:lnTo>
                  <a:lnTo>
                    <a:pt x="483824" y="836030"/>
                  </a:lnTo>
                  <a:close/>
                </a:path>
              </a:pathLst>
            </a:custGeom>
            <a:solidFill>
              <a:srgbClr val="113170"/>
            </a:solidFill>
          </p:spPr>
          <p:txBody>
            <a:bodyPr wrap="square" lIns="0" tIns="0" rIns="0" bIns="0" rtlCol="0"/>
            <a:lstStyle/>
            <a:p>
              <a:endParaRPr/>
            </a:p>
          </p:txBody>
        </p:sp>
        <p:sp>
          <p:nvSpPr>
            <p:cNvPr id="54" name="object 54"/>
            <p:cNvSpPr/>
            <p:nvPr/>
          </p:nvSpPr>
          <p:spPr>
            <a:xfrm>
              <a:off x="4270116" y="1652889"/>
              <a:ext cx="792480" cy="817880"/>
            </a:xfrm>
            <a:custGeom>
              <a:avLst/>
              <a:gdLst/>
              <a:ahLst/>
              <a:cxnLst/>
              <a:rect l="l" t="t" r="r" b="b"/>
              <a:pathLst>
                <a:path w="792479" h="817880">
                  <a:moveTo>
                    <a:pt x="381374" y="817340"/>
                  </a:moveTo>
                  <a:lnTo>
                    <a:pt x="361174" y="815848"/>
                  </a:lnTo>
                  <a:lnTo>
                    <a:pt x="352949" y="811368"/>
                  </a:lnTo>
                  <a:lnTo>
                    <a:pt x="317824" y="790418"/>
                  </a:lnTo>
                  <a:lnTo>
                    <a:pt x="245274" y="756028"/>
                  </a:lnTo>
                  <a:lnTo>
                    <a:pt x="168249" y="731351"/>
                  </a:lnTo>
                  <a:lnTo>
                    <a:pt x="86724" y="717143"/>
                  </a:lnTo>
                  <a:lnTo>
                    <a:pt x="43374" y="713401"/>
                  </a:lnTo>
                  <a:lnTo>
                    <a:pt x="124124" y="571316"/>
                  </a:lnTo>
                  <a:lnTo>
                    <a:pt x="203399" y="435971"/>
                  </a:lnTo>
                  <a:lnTo>
                    <a:pt x="210124" y="425504"/>
                  </a:lnTo>
                  <a:lnTo>
                    <a:pt x="217599" y="404569"/>
                  </a:lnTo>
                  <a:lnTo>
                    <a:pt x="217599" y="385126"/>
                  </a:lnTo>
                  <a:lnTo>
                    <a:pt x="210874" y="364174"/>
                  </a:lnTo>
                  <a:lnTo>
                    <a:pt x="204874" y="352966"/>
                  </a:lnTo>
                  <a:lnTo>
                    <a:pt x="104674" y="183219"/>
                  </a:lnTo>
                  <a:lnTo>
                    <a:pt x="0" y="0"/>
                  </a:lnTo>
                  <a:lnTo>
                    <a:pt x="109174" y="5987"/>
                  </a:lnTo>
                  <a:lnTo>
                    <a:pt x="207899" y="14962"/>
                  </a:lnTo>
                  <a:lnTo>
                    <a:pt x="320049" y="35897"/>
                  </a:lnTo>
                  <a:lnTo>
                    <a:pt x="392574" y="54602"/>
                  </a:lnTo>
                  <a:lnTo>
                    <a:pt x="463624" y="77769"/>
                  </a:lnTo>
                  <a:lnTo>
                    <a:pt x="533923" y="104694"/>
                  </a:lnTo>
                  <a:lnTo>
                    <a:pt x="601973" y="136097"/>
                  </a:lnTo>
                  <a:lnTo>
                    <a:pt x="667773" y="171257"/>
                  </a:lnTo>
                  <a:lnTo>
                    <a:pt x="732848" y="210142"/>
                  </a:lnTo>
                  <a:lnTo>
                    <a:pt x="764998" y="231817"/>
                  </a:lnTo>
                  <a:lnTo>
                    <a:pt x="790398" y="260989"/>
                  </a:lnTo>
                  <a:lnTo>
                    <a:pt x="791898" y="276691"/>
                  </a:lnTo>
                  <a:lnTo>
                    <a:pt x="790398" y="286404"/>
                  </a:lnTo>
                  <a:lnTo>
                    <a:pt x="755273" y="481584"/>
                  </a:lnTo>
                  <a:lnTo>
                    <a:pt x="720873" y="676011"/>
                  </a:lnTo>
                  <a:lnTo>
                    <a:pt x="543648" y="760508"/>
                  </a:lnTo>
                  <a:lnTo>
                    <a:pt x="391099" y="815093"/>
                  </a:lnTo>
                  <a:lnTo>
                    <a:pt x="381374" y="817340"/>
                  </a:lnTo>
                  <a:close/>
                </a:path>
              </a:pathLst>
            </a:custGeom>
            <a:solidFill>
              <a:srgbClr val="1C4DB3"/>
            </a:solidFill>
          </p:spPr>
          <p:txBody>
            <a:bodyPr wrap="square" lIns="0" tIns="0" rIns="0" bIns="0" rtlCol="0"/>
            <a:lstStyle/>
            <a:p>
              <a:endParaRPr/>
            </a:p>
          </p:txBody>
        </p:sp>
        <p:sp>
          <p:nvSpPr>
            <p:cNvPr id="55" name="object 55"/>
            <p:cNvSpPr/>
            <p:nvPr/>
          </p:nvSpPr>
          <p:spPr>
            <a:xfrm>
              <a:off x="4833215" y="2699794"/>
              <a:ext cx="761365" cy="828040"/>
            </a:xfrm>
            <a:custGeom>
              <a:avLst/>
              <a:gdLst/>
              <a:ahLst/>
              <a:cxnLst/>
              <a:rect l="l" t="t" r="r" b="b"/>
              <a:pathLst>
                <a:path w="761364" h="828039">
                  <a:moveTo>
                    <a:pt x="602698" y="827823"/>
                  </a:moveTo>
                  <a:lnTo>
                    <a:pt x="592248" y="827823"/>
                  </a:lnTo>
                  <a:lnTo>
                    <a:pt x="402299" y="826323"/>
                  </a:lnTo>
                  <a:lnTo>
                    <a:pt x="211599" y="827823"/>
                  </a:lnTo>
                  <a:lnTo>
                    <a:pt x="203399" y="827823"/>
                  </a:lnTo>
                  <a:lnTo>
                    <a:pt x="188424" y="824823"/>
                  </a:lnTo>
                  <a:lnTo>
                    <a:pt x="86724" y="667798"/>
                  </a:lnTo>
                  <a:lnTo>
                    <a:pt x="11199" y="535423"/>
                  </a:lnTo>
                  <a:lnTo>
                    <a:pt x="0" y="499548"/>
                  </a:lnTo>
                  <a:lnTo>
                    <a:pt x="2974" y="489074"/>
                  </a:lnTo>
                  <a:lnTo>
                    <a:pt x="17949" y="452424"/>
                  </a:lnTo>
                  <a:lnTo>
                    <a:pt x="38124" y="376899"/>
                  </a:lnTo>
                  <a:lnTo>
                    <a:pt x="48599" y="300624"/>
                  </a:lnTo>
                  <a:lnTo>
                    <a:pt x="50099" y="222849"/>
                  </a:lnTo>
                  <a:lnTo>
                    <a:pt x="47849" y="183224"/>
                  </a:lnTo>
                  <a:lnTo>
                    <a:pt x="48599" y="177224"/>
                  </a:lnTo>
                  <a:lnTo>
                    <a:pt x="50824" y="166774"/>
                  </a:lnTo>
                  <a:lnTo>
                    <a:pt x="198149" y="219874"/>
                  </a:lnTo>
                  <a:lnTo>
                    <a:pt x="343224" y="274449"/>
                  </a:lnTo>
                  <a:lnTo>
                    <a:pt x="355949" y="278949"/>
                  </a:lnTo>
                  <a:lnTo>
                    <a:pt x="378374" y="282674"/>
                  </a:lnTo>
                  <a:lnTo>
                    <a:pt x="398549" y="279674"/>
                  </a:lnTo>
                  <a:lnTo>
                    <a:pt x="418749" y="268449"/>
                  </a:lnTo>
                  <a:lnTo>
                    <a:pt x="429974" y="260249"/>
                  </a:lnTo>
                  <a:lnTo>
                    <a:pt x="578773" y="132374"/>
                  </a:lnTo>
                  <a:lnTo>
                    <a:pt x="738048" y="0"/>
                  </a:lnTo>
                  <a:lnTo>
                    <a:pt x="749273" y="74799"/>
                  </a:lnTo>
                  <a:lnTo>
                    <a:pt x="757498" y="142099"/>
                  </a:lnTo>
                  <a:lnTo>
                    <a:pt x="759748" y="184724"/>
                  </a:lnTo>
                  <a:lnTo>
                    <a:pt x="761223" y="268449"/>
                  </a:lnTo>
                  <a:lnTo>
                    <a:pt x="758248" y="351474"/>
                  </a:lnTo>
                  <a:lnTo>
                    <a:pt x="749273" y="433724"/>
                  </a:lnTo>
                  <a:lnTo>
                    <a:pt x="735823" y="515248"/>
                  </a:lnTo>
                  <a:lnTo>
                    <a:pt x="716373" y="595998"/>
                  </a:lnTo>
                  <a:lnTo>
                    <a:pt x="692448" y="675273"/>
                  </a:lnTo>
                  <a:lnTo>
                    <a:pt x="662523" y="753798"/>
                  </a:lnTo>
                  <a:lnTo>
                    <a:pt x="645323" y="792673"/>
                  </a:lnTo>
                  <a:lnTo>
                    <a:pt x="619173" y="824073"/>
                  </a:lnTo>
                  <a:lnTo>
                    <a:pt x="602698" y="827823"/>
                  </a:lnTo>
                  <a:close/>
                </a:path>
              </a:pathLst>
            </a:custGeom>
            <a:solidFill>
              <a:srgbClr val="699ABC"/>
            </a:solidFill>
          </p:spPr>
          <p:txBody>
            <a:bodyPr wrap="square" lIns="0" tIns="0" rIns="0" bIns="0" rtlCol="0"/>
            <a:lstStyle/>
            <a:p>
              <a:endParaRPr/>
            </a:p>
          </p:txBody>
        </p:sp>
        <p:sp>
          <p:nvSpPr>
            <p:cNvPr id="56" name="object 56"/>
            <p:cNvSpPr/>
            <p:nvPr/>
          </p:nvSpPr>
          <p:spPr>
            <a:xfrm>
              <a:off x="3227693" y="3285318"/>
              <a:ext cx="857250" cy="895985"/>
            </a:xfrm>
            <a:custGeom>
              <a:avLst/>
              <a:gdLst/>
              <a:ahLst/>
              <a:cxnLst/>
              <a:rect l="l" t="t" r="r" b="b"/>
              <a:pathLst>
                <a:path w="857250" h="895985">
                  <a:moveTo>
                    <a:pt x="649823" y="895848"/>
                  </a:moveTo>
                  <a:lnTo>
                    <a:pt x="594498" y="875673"/>
                  </a:lnTo>
                  <a:lnTo>
                    <a:pt x="489049" y="830073"/>
                  </a:lnTo>
                  <a:lnTo>
                    <a:pt x="390349" y="776223"/>
                  </a:lnTo>
                  <a:lnTo>
                    <a:pt x="298374" y="712648"/>
                  </a:lnTo>
                  <a:lnTo>
                    <a:pt x="255749" y="676023"/>
                  </a:lnTo>
                  <a:lnTo>
                    <a:pt x="224324" y="646098"/>
                  </a:lnTo>
                  <a:lnTo>
                    <a:pt x="163024" y="584048"/>
                  </a:lnTo>
                  <a:lnTo>
                    <a:pt x="74774" y="486824"/>
                  </a:lnTo>
                  <a:lnTo>
                    <a:pt x="15699" y="422499"/>
                  </a:lnTo>
                  <a:lnTo>
                    <a:pt x="8224" y="414299"/>
                  </a:lnTo>
                  <a:lnTo>
                    <a:pt x="749" y="399324"/>
                  </a:lnTo>
                  <a:lnTo>
                    <a:pt x="0" y="382874"/>
                  </a:lnTo>
                  <a:lnTo>
                    <a:pt x="5224" y="364949"/>
                  </a:lnTo>
                  <a:lnTo>
                    <a:pt x="10474" y="355199"/>
                  </a:lnTo>
                  <a:lnTo>
                    <a:pt x="106174" y="193699"/>
                  </a:lnTo>
                  <a:lnTo>
                    <a:pt x="198174" y="30674"/>
                  </a:lnTo>
                  <a:lnTo>
                    <a:pt x="203399" y="22424"/>
                  </a:lnTo>
                  <a:lnTo>
                    <a:pt x="213874" y="10474"/>
                  </a:lnTo>
                  <a:lnTo>
                    <a:pt x="226574" y="2999"/>
                  </a:lnTo>
                  <a:lnTo>
                    <a:pt x="242274" y="0"/>
                  </a:lnTo>
                  <a:lnTo>
                    <a:pt x="251249" y="0"/>
                  </a:lnTo>
                  <a:lnTo>
                    <a:pt x="401574" y="749"/>
                  </a:lnTo>
                  <a:lnTo>
                    <a:pt x="551123" y="1499"/>
                  </a:lnTo>
                  <a:lnTo>
                    <a:pt x="595223" y="14224"/>
                  </a:lnTo>
                  <a:lnTo>
                    <a:pt x="625148" y="50124"/>
                  </a:lnTo>
                  <a:lnTo>
                    <a:pt x="681973" y="106949"/>
                  </a:lnTo>
                  <a:lnTo>
                    <a:pt x="745548" y="155549"/>
                  </a:lnTo>
                  <a:lnTo>
                    <a:pt x="817348" y="197424"/>
                  </a:lnTo>
                  <a:lnTo>
                    <a:pt x="856973" y="214624"/>
                  </a:lnTo>
                  <a:lnTo>
                    <a:pt x="792673" y="269949"/>
                  </a:lnTo>
                  <a:lnTo>
                    <a:pt x="732098" y="320824"/>
                  </a:lnTo>
                  <a:lnTo>
                    <a:pt x="671523" y="373899"/>
                  </a:lnTo>
                  <a:lnTo>
                    <a:pt x="608698" y="423274"/>
                  </a:lnTo>
                  <a:lnTo>
                    <a:pt x="598973" y="430724"/>
                  </a:lnTo>
                  <a:lnTo>
                    <a:pt x="586273" y="446449"/>
                  </a:lnTo>
                  <a:lnTo>
                    <a:pt x="580298" y="463649"/>
                  </a:lnTo>
                  <a:lnTo>
                    <a:pt x="580298" y="483824"/>
                  </a:lnTo>
                  <a:lnTo>
                    <a:pt x="581773" y="495049"/>
                  </a:lnTo>
                  <a:lnTo>
                    <a:pt x="614673" y="673023"/>
                  </a:lnTo>
                  <a:lnTo>
                    <a:pt x="646098" y="850998"/>
                  </a:lnTo>
                  <a:lnTo>
                    <a:pt x="648323" y="869698"/>
                  </a:lnTo>
                  <a:lnTo>
                    <a:pt x="649823" y="895848"/>
                  </a:lnTo>
                  <a:close/>
                </a:path>
              </a:pathLst>
            </a:custGeom>
            <a:solidFill>
              <a:srgbClr val="F48A2F"/>
            </a:solidFill>
          </p:spPr>
          <p:txBody>
            <a:bodyPr wrap="square" lIns="0" tIns="0" rIns="0" bIns="0" rtlCol="0"/>
            <a:lstStyle/>
            <a:p>
              <a:endParaRPr/>
            </a:p>
          </p:txBody>
        </p:sp>
      </p:gr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4268891" y="1518306"/>
            <a:ext cx="606425" cy="606425"/>
            <a:chOff x="4268891" y="1518306"/>
            <a:chExt cx="606425" cy="606425"/>
          </a:xfrm>
        </p:grpSpPr>
        <p:sp>
          <p:nvSpPr>
            <p:cNvPr id="3" name="object 3"/>
            <p:cNvSpPr/>
            <p:nvPr/>
          </p:nvSpPr>
          <p:spPr>
            <a:xfrm>
              <a:off x="4268891" y="1518306"/>
              <a:ext cx="606425" cy="606425"/>
            </a:xfrm>
            <a:custGeom>
              <a:avLst/>
              <a:gdLst/>
              <a:ahLst/>
              <a:cxnLst/>
              <a:rect l="l" t="t" r="r" b="b"/>
              <a:pathLst>
                <a:path w="606425" h="606425">
                  <a:moveTo>
                    <a:pt x="303099" y="606213"/>
                  </a:moveTo>
                  <a:lnTo>
                    <a:pt x="253934" y="602246"/>
                  </a:lnTo>
                  <a:lnTo>
                    <a:pt x="207295" y="590761"/>
                  </a:lnTo>
                  <a:lnTo>
                    <a:pt x="163806" y="572381"/>
                  </a:lnTo>
                  <a:lnTo>
                    <a:pt x="124091" y="547731"/>
                  </a:lnTo>
                  <a:lnTo>
                    <a:pt x="88774" y="517436"/>
                  </a:lnTo>
                  <a:lnTo>
                    <a:pt x="58479" y="482118"/>
                  </a:lnTo>
                  <a:lnTo>
                    <a:pt x="33830" y="442402"/>
                  </a:lnTo>
                  <a:lnTo>
                    <a:pt x="15451" y="398912"/>
                  </a:lnTo>
                  <a:lnTo>
                    <a:pt x="3966" y="352272"/>
                  </a:lnTo>
                  <a:lnTo>
                    <a:pt x="0" y="303106"/>
                  </a:lnTo>
                  <a:lnTo>
                    <a:pt x="3966" y="253941"/>
                  </a:lnTo>
                  <a:lnTo>
                    <a:pt x="15451" y="207301"/>
                  </a:lnTo>
                  <a:lnTo>
                    <a:pt x="33830" y="163811"/>
                  </a:lnTo>
                  <a:lnTo>
                    <a:pt x="58479" y="124095"/>
                  </a:lnTo>
                  <a:lnTo>
                    <a:pt x="88775" y="88777"/>
                  </a:lnTo>
                  <a:lnTo>
                    <a:pt x="124091" y="58481"/>
                  </a:lnTo>
                  <a:lnTo>
                    <a:pt x="163806" y="33832"/>
                  </a:lnTo>
                  <a:lnTo>
                    <a:pt x="207295" y="15452"/>
                  </a:lnTo>
                  <a:lnTo>
                    <a:pt x="253934" y="3967"/>
                  </a:lnTo>
                  <a:lnTo>
                    <a:pt x="303099" y="0"/>
                  </a:lnTo>
                  <a:lnTo>
                    <a:pt x="350805" y="3775"/>
                  </a:lnTo>
                  <a:lnTo>
                    <a:pt x="396901" y="14879"/>
                  </a:lnTo>
                  <a:lnTo>
                    <a:pt x="440577" y="32971"/>
                  </a:lnTo>
                  <a:lnTo>
                    <a:pt x="481022" y="57717"/>
                  </a:lnTo>
                  <a:lnTo>
                    <a:pt x="517424" y="88777"/>
                  </a:lnTo>
                  <a:lnTo>
                    <a:pt x="548486" y="125178"/>
                  </a:lnTo>
                  <a:lnTo>
                    <a:pt x="573231" y="165626"/>
                  </a:lnTo>
                  <a:lnTo>
                    <a:pt x="591322" y="209305"/>
                  </a:lnTo>
                  <a:lnTo>
                    <a:pt x="602423" y="255404"/>
                  </a:lnTo>
                  <a:lnTo>
                    <a:pt x="606198" y="303106"/>
                  </a:lnTo>
                  <a:lnTo>
                    <a:pt x="602231" y="352272"/>
                  </a:lnTo>
                  <a:lnTo>
                    <a:pt x="590746" y="398912"/>
                  </a:lnTo>
                  <a:lnTo>
                    <a:pt x="572367" y="442402"/>
                  </a:lnTo>
                  <a:lnTo>
                    <a:pt x="547718" y="482118"/>
                  </a:lnTo>
                  <a:lnTo>
                    <a:pt x="517423" y="517436"/>
                  </a:lnTo>
                  <a:lnTo>
                    <a:pt x="482107" y="547731"/>
                  </a:lnTo>
                  <a:lnTo>
                    <a:pt x="442392" y="572381"/>
                  </a:lnTo>
                  <a:lnTo>
                    <a:pt x="398903" y="590761"/>
                  </a:lnTo>
                  <a:lnTo>
                    <a:pt x="352264" y="602246"/>
                  </a:lnTo>
                  <a:lnTo>
                    <a:pt x="303099" y="606213"/>
                  </a:lnTo>
                  <a:close/>
                </a:path>
              </a:pathLst>
            </a:custGeom>
            <a:solidFill>
              <a:srgbClr val="FFFFFF"/>
            </a:solidFill>
          </p:spPr>
          <p:txBody>
            <a:bodyPr wrap="square" lIns="0" tIns="0" rIns="0" bIns="0" rtlCol="0"/>
            <a:lstStyle/>
            <a:p>
              <a:endParaRPr/>
            </a:p>
          </p:txBody>
        </p:sp>
        <p:sp>
          <p:nvSpPr>
            <p:cNvPr id="4" name="object 4"/>
            <p:cNvSpPr/>
            <p:nvPr/>
          </p:nvSpPr>
          <p:spPr>
            <a:xfrm>
              <a:off x="4359066" y="1708121"/>
              <a:ext cx="280035" cy="278130"/>
            </a:xfrm>
            <a:custGeom>
              <a:avLst/>
              <a:gdLst/>
              <a:ahLst/>
              <a:cxnLst/>
              <a:rect l="l" t="t" r="r" b="b"/>
              <a:pathLst>
                <a:path w="280035" h="278130">
                  <a:moveTo>
                    <a:pt x="186374" y="43180"/>
                  </a:moveTo>
                  <a:lnTo>
                    <a:pt x="94549" y="43180"/>
                  </a:lnTo>
                  <a:lnTo>
                    <a:pt x="98574" y="41910"/>
                  </a:lnTo>
                  <a:lnTo>
                    <a:pt x="101524" y="40640"/>
                  </a:lnTo>
                  <a:lnTo>
                    <a:pt x="102974" y="39370"/>
                  </a:lnTo>
                  <a:lnTo>
                    <a:pt x="105549" y="38100"/>
                  </a:lnTo>
                  <a:lnTo>
                    <a:pt x="107274" y="35560"/>
                  </a:lnTo>
                  <a:lnTo>
                    <a:pt x="108374" y="33020"/>
                  </a:lnTo>
                  <a:lnTo>
                    <a:pt x="108574" y="31750"/>
                  </a:lnTo>
                  <a:lnTo>
                    <a:pt x="109124" y="25400"/>
                  </a:lnTo>
                  <a:lnTo>
                    <a:pt x="112124" y="7620"/>
                  </a:lnTo>
                  <a:lnTo>
                    <a:pt x="112499" y="5080"/>
                  </a:lnTo>
                  <a:lnTo>
                    <a:pt x="113974" y="2540"/>
                  </a:lnTo>
                  <a:lnTo>
                    <a:pt x="116349" y="0"/>
                  </a:lnTo>
                  <a:lnTo>
                    <a:pt x="163199" y="0"/>
                  </a:lnTo>
                  <a:lnTo>
                    <a:pt x="165599" y="2540"/>
                  </a:lnTo>
                  <a:lnTo>
                    <a:pt x="167049" y="6350"/>
                  </a:lnTo>
                  <a:lnTo>
                    <a:pt x="167424" y="7620"/>
                  </a:lnTo>
                  <a:lnTo>
                    <a:pt x="168149" y="12700"/>
                  </a:lnTo>
                  <a:lnTo>
                    <a:pt x="169899" y="22860"/>
                  </a:lnTo>
                  <a:lnTo>
                    <a:pt x="170349" y="27940"/>
                  </a:lnTo>
                  <a:lnTo>
                    <a:pt x="170524" y="31750"/>
                  </a:lnTo>
                  <a:lnTo>
                    <a:pt x="171899" y="35560"/>
                  </a:lnTo>
                  <a:lnTo>
                    <a:pt x="174299" y="38100"/>
                  </a:lnTo>
                  <a:lnTo>
                    <a:pt x="177949" y="40640"/>
                  </a:lnTo>
                  <a:lnTo>
                    <a:pt x="180324" y="41910"/>
                  </a:lnTo>
                  <a:lnTo>
                    <a:pt x="182424" y="41910"/>
                  </a:lnTo>
                  <a:lnTo>
                    <a:pt x="186374" y="43180"/>
                  </a:lnTo>
                  <a:close/>
                </a:path>
                <a:path w="280035" h="278130">
                  <a:moveTo>
                    <a:pt x="62699" y="254000"/>
                  </a:moveTo>
                  <a:lnTo>
                    <a:pt x="59874" y="254000"/>
                  </a:lnTo>
                  <a:lnTo>
                    <a:pt x="56849" y="252730"/>
                  </a:lnTo>
                  <a:lnTo>
                    <a:pt x="50624" y="246380"/>
                  </a:lnTo>
                  <a:lnTo>
                    <a:pt x="44024" y="240030"/>
                  </a:lnTo>
                  <a:lnTo>
                    <a:pt x="25824" y="217170"/>
                  </a:lnTo>
                  <a:lnTo>
                    <a:pt x="26174" y="214630"/>
                  </a:lnTo>
                  <a:lnTo>
                    <a:pt x="27724" y="210820"/>
                  </a:lnTo>
                  <a:lnTo>
                    <a:pt x="29574" y="209550"/>
                  </a:lnTo>
                  <a:lnTo>
                    <a:pt x="32874" y="205740"/>
                  </a:lnTo>
                  <a:lnTo>
                    <a:pt x="38999" y="196850"/>
                  </a:lnTo>
                  <a:lnTo>
                    <a:pt x="42849" y="191770"/>
                  </a:lnTo>
                  <a:lnTo>
                    <a:pt x="43749" y="189230"/>
                  </a:lnTo>
                  <a:lnTo>
                    <a:pt x="43749" y="185420"/>
                  </a:lnTo>
                  <a:lnTo>
                    <a:pt x="43124" y="181610"/>
                  </a:lnTo>
                  <a:lnTo>
                    <a:pt x="41749" y="177800"/>
                  </a:lnTo>
                  <a:lnTo>
                    <a:pt x="39824" y="175260"/>
                  </a:lnTo>
                  <a:lnTo>
                    <a:pt x="37449" y="172720"/>
                  </a:lnTo>
                  <a:lnTo>
                    <a:pt x="34699" y="170180"/>
                  </a:lnTo>
                  <a:lnTo>
                    <a:pt x="33124" y="170180"/>
                  </a:lnTo>
                  <a:lnTo>
                    <a:pt x="16649" y="166370"/>
                  </a:lnTo>
                  <a:lnTo>
                    <a:pt x="0" y="163830"/>
                  </a:lnTo>
                  <a:lnTo>
                    <a:pt x="99" y="114300"/>
                  </a:lnTo>
                  <a:lnTo>
                    <a:pt x="7599" y="113030"/>
                  </a:lnTo>
                  <a:lnTo>
                    <a:pt x="22799" y="109220"/>
                  </a:lnTo>
                  <a:lnTo>
                    <a:pt x="30399" y="107950"/>
                  </a:lnTo>
                  <a:lnTo>
                    <a:pt x="32574" y="107950"/>
                  </a:lnTo>
                  <a:lnTo>
                    <a:pt x="36424" y="105410"/>
                  </a:lnTo>
                  <a:lnTo>
                    <a:pt x="39549" y="102870"/>
                  </a:lnTo>
                  <a:lnTo>
                    <a:pt x="41824" y="100330"/>
                  </a:lnTo>
                  <a:lnTo>
                    <a:pt x="43299" y="96520"/>
                  </a:lnTo>
                  <a:lnTo>
                    <a:pt x="43849" y="92710"/>
                  </a:lnTo>
                  <a:lnTo>
                    <a:pt x="43299" y="88900"/>
                  </a:lnTo>
                  <a:lnTo>
                    <a:pt x="26724" y="66040"/>
                  </a:lnTo>
                  <a:lnTo>
                    <a:pt x="25074" y="62230"/>
                  </a:lnTo>
                  <a:lnTo>
                    <a:pt x="24799" y="59690"/>
                  </a:lnTo>
                  <a:lnTo>
                    <a:pt x="26174" y="55880"/>
                  </a:lnTo>
                  <a:lnTo>
                    <a:pt x="27649" y="54610"/>
                  </a:lnTo>
                  <a:lnTo>
                    <a:pt x="41199" y="40640"/>
                  </a:lnTo>
                  <a:lnTo>
                    <a:pt x="54824" y="27940"/>
                  </a:lnTo>
                  <a:lnTo>
                    <a:pt x="56474" y="25400"/>
                  </a:lnTo>
                  <a:lnTo>
                    <a:pt x="59874" y="24130"/>
                  </a:lnTo>
                  <a:lnTo>
                    <a:pt x="63349" y="24130"/>
                  </a:lnTo>
                  <a:lnTo>
                    <a:pt x="66924" y="25400"/>
                  </a:lnTo>
                  <a:lnTo>
                    <a:pt x="68649" y="27940"/>
                  </a:lnTo>
                  <a:lnTo>
                    <a:pt x="71849" y="30480"/>
                  </a:lnTo>
                  <a:lnTo>
                    <a:pt x="78549" y="35560"/>
                  </a:lnTo>
                  <a:lnTo>
                    <a:pt x="83849" y="40640"/>
                  </a:lnTo>
                  <a:lnTo>
                    <a:pt x="87224" y="41910"/>
                  </a:lnTo>
                  <a:lnTo>
                    <a:pt x="89624" y="43180"/>
                  </a:lnTo>
                  <a:lnTo>
                    <a:pt x="240824" y="43180"/>
                  </a:lnTo>
                  <a:lnTo>
                    <a:pt x="250899" y="54610"/>
                  </a:lnTo>
                  <a:lnTo>
                    <a:pt x="252274" y="55880"/>
                  </a:lnTo>
                  <a:lnTo>
                    <a:pt x="253824" y="58420"/>
                  </a:lnTo>
                  <a:lnTo>
                    <a:pt x="253824" y="62230"/>
                  </a:lnTo>
                  <a:lnTo>
                    <a:pt x="252374" y="66040"/>
                  </a:lnTo>
                  <a:lnTo>
                    <a:pt x="250999" y="67310"/>
                  </a:lnTo>
                  <a:lnTo>
                    <a:pt x="248624" y="69850"/>
                  </a:lnTo>
                  <a:lnTo>
                    <a:pt x="244224" y="76200"/>
                  </a:lnTo>
                  <a:lnTo>
                    <a:pt x="241749" y="78740"/>
                  </a:lnTo>
                  <a:lnTo>
                    <a:pt x="239374" y="81280"/>
                  </a:lnTo>
                  <a:lnTo>
                    <a:pt x="237791" y="83820"/>
                  </a:lnTo>
                  <a:lnTo>
                    <a:pt x="131549" y="83820"/>
                  </a:lnTo>
                  <a:lnTo>
                    <a:pt x="120749" y="86360"/>
                  </a:lnTo>
                  <a:lnTo>
                    <a:pt x="92074" y="110490"/>
                  </a:lnTo>
                  <a:lnTo>
                    <a:pt x="89524" y="114300"/>
                  </a:lnTo>
                  <a:lnTo>
                    <a:pt x="87324" y="119380"/>
                  </a:lnTo>
                  <a:lnTo>
                    <a:pt x="85674" y="124460"/>
                  </a:lnTo>
                  <a:lnTo>
                    <a:pt x="84574" y="130810"/>
                  </a:lnTo>
                  <a:lnTo>
                    <a:pt x="84024" y="135890"/>
                  </a:lnTo>
                  <a:lnTo>
                    <a:pt x="84024" y="142240"/>
                  </a:lnTo>
                  <a:lnTo>
                    <a:pt x="102074" y="180340"/>
                  </a:lnTo>
                  <a:lnTo>
                    <a:pt x="130899" y="194310"/>
                  </a:lnTo>
                  <a:lnTo>
                    <a:pt x="237974" y="194310"/>
                  </a:lnTo>
                  <a:lnTo>
                    <a:pt x="238649" y="195580"/>
                  </a:lnTo>
                  <a:lnTo>
                    <a:pt x="240749" y="196850"/>
                  </a:lnTo>
                  <a:lnTo>
                    <a:pt x="244399" y="201930"/>
                  </a:lnTo>
                  <a:lnTo>
                    <a:pt x="247799" y="205740"/>
                  </a:lnTo>
                  <a:lnTo>
                    <a:pt x="251099" y="209550"/>
                  </a:lnTo>
                  <a:lnTo>
                    <a:pt x="253924" y="214630"/>
                  </a:lnTo>
                  <a:lnTo>
                    <a:pt x="254749" y="217170"/>
                  </a:lnTo>
                  <a:lnTo>
                    <a:pt x="254749" y="218440"/>
                  </a:lnTo>
                  <a:lnTo>
                    <a:pt x="253749" y="220980"/>
                  </a:lnTo>
                  <a:lnTo>
                    <a:pt x="250549" y="224790"/>
                  </a:lnTo>
                  <a:lnTo>
                    <a:pt x="246874" y="228600"/>
                  </a:lnTo>
                  <a:lnTo>
                    <a:pt x="240930" y="234950"/>
                  </a:lnTo>
                  <a:lnTo>
                    <a:pt x="89899" y="234950"/>
                  </a:lnTo>
                  <a:lnTo>
                    <a:pt x="87599" y="236220"/>
                  </a:lnTo>
                  <a:lnTo>
                    <a:pt x="84399" y="237490"/>
                  </a:lnTo>
                  <a:lnTo>
                    <a:pt x="82199" y="240030"/>
                  </a:lnTo>
                  <a:lnTo>
                    <a:pt x="80549" y="241300"/>
                  </a:lnTo>
                  <a:lnTo>
                    <a:pt x="78824" y="242570"/>
                  </a:lnTo>
                  <a:lnTo>
                    <a:pt x="72049" y="247650"/>
                  </a:lnTo>
                  <a:lnTo>
                    <a:pt x="65824" y="252730"/>
                  </a:lnTo>
                  <a:lnTo>
                    <a:pt x="62699" y="254000"/>
                  </a:lnTo>
                  <a:close/>
                </a:path>
                <a:path w="280035" h="278130">
                  <a:moveTo>
                    <a:pt x="240824" y="43180"/>
                  </a:moveTo>
                  <a:lnTo>
                    <a:pt x="189949" y="43180"/>
                  </a:lnTo>
                  <a:lnTo>
                    <a:pt x="193324" y="40640"/>
                  </a:lnTo>
                  <a:lnTo>
                    <a:pt x="195074" y="39370"/>
                  </a:lnTo>
                  <a:lnTo>
                    <a:pt x="197624" y="36830"/>
                  </a:lnTo>
                  <a:lnTo>
                    <a:pt x="203299" y="33020"/>
                  </a:lnTo>
                  <a:lnTo>
                    <a:pt x="206149" y="30480"/>
                  </a:lnTo>
                  <a:lnTo>
                    <a:pt x="210524" y="27940"/>
                  </a:lnTo>
                  <a:lnTo>
                    <a:pt x="215024" y="25400"/>
                  </a:lnTo>
                  <a:lnTo>
                    <a:pt x="217499" y="24130"/>
                  </a:lnTo>
                  <a:lnTo>
                    <a:pt x="219774" y="24130"/>
                  </a:lnTo>
                  <a:lnTo>
                    <a:pt x="222174" y="25400"/>
                  </a:lnTo>
                  <a:lnTo>
                    <a:pt x="226474" y="29210"/>
                  </a:lnTo>
                  <a:lnTo>
                    <a:pt x="240824" y="43180"/>
                  </a:lnTo>
                  <a:close/>
                </a:path>
                <a:path w="280035" h="278130">
                  <a:moveTo>
                    <a:pt x="237974" y="194310"/>
                  </a:moveTo>
                  <a:lnTo>
                    <a:pt x="147824" y="194310"/>
                  </a:lnTo>
                  <a:lnTo>
                    <a:pt x="153324" y="193040"/>
                  </a:lnTo>
                  <a:lnTo>
                    <a:pt x="158549" y="191770"/>
                  </a:lnTo>
                  <a:lnTo>
                    <a:pt x="187274" y="167640"/>
                  </a:lnTo>
                  <a:lnTo>
                    <a:pt x="189849" y="163830"/>
                  </a:lnTo>
                  <a:lnTo>
                    <a:pt x="192049" y="158750"/>
                  </a:lnTo>
                  <a:lnTo>
                    <a:pt x="193699" y="152400"/>
                  </a:lnTo>
                  <a:lnTo>
                    <a:pt x="194799" y="147320"/>
                  </a:lnTo>
                  <a:lnTo>
                    <a:pt x="195349" y="142240"/>
                  </a:lnTo>
                  <a:lnTo>
                    <a:pt x="195349" y="135890"/>
                  </a:lnTo>
                  <a:lnTo>
                    <a:pt x="194799" y="130810"/>
                  </a:lnTo>
                  <a:lnTo>
                    <a:pt x="193699" y="125730"/>
                  </a:lnTo>
                  <a:lnTo>
                    <a:pt x="192049" y="119380"/>
                  </a:lnTo>
                  <a:lnTo>
                    <a:pt x="189949" y="115570"/>
                  </a:lnTo>
                  <a:lnTo>
                    <a:pt x="187374" y="110490"/>
                  </a:lnTo>
                  <a:lnTo>
                    <a:pt x="148474" y="83820"/>
                  </a:lnTo>
                  <a:lnTo>
                    <a:pt x="237791" y="83820"/>
                  </a:lnTo>
                  <a:lnTo>
                    <a:pt x="236999" y="85090"/>
                  </a:lnTo>
                  <a:lnTo>
                    <a:pt x="235974" y="87630"/>
                  </a:lnTo>
                  <a:lnTo>
                    <a:pt x="235624" y="90170"/>
                  </a:lnTo>
                  <a:lnTo>
                    <a:pt x="235699" y="93980"/>
                  </a:lnTo>
                  <a:lnTo>
                    <a:pt x="236449" y="96520"/>
                  </a:lnTo>
                  <a:lnTo>
                    <a:pt x="237724" y="99060"/>
                  </a:lnTo>
                  <a:lnTo>
                    <a:pt x="239549" y="102870"/>
                  </a:lnTo>
                  <a:lnTo>
                    <a:pt x="241299" y="105410"/>
                  </a:lnTo>
                  <a:lnTo>
                    <a:pt x="243399" y="106680"/>
                  </a:lnTo>
                  <a:lnTo>
                    <a:pt x="246149" y="107950"/>
                  </a:lnTo>
                  <a:lnTo>
                    <a:pt x="247874" y="107950"/>
                  </a:lnTo>
                  <a:lnTo>
                    <a:pt x="259599" y="109220"/>
                  </a:lnTo>
                  <a:lnTo>
                    <a:pt x="273249" y="111760"/>
                  </a:lnTo>
                  <a:lnTo>
                    <a:pt x="276449" y="113030"/>
                  </a:lnTo>
                  <a:lnTo>
                    <a:pt x="278449" y="115570"/>
                  </a:lnTo>
                  <a:lnTo>
                    <a:pt x="279474" y="119380"/>
                  </a:lnTo>
                  <a:lnTo>
                    <a:pt x="279411" y="130810"/>
                  </a:lnTo>
                  <a:lnTo>
                    <a:pt x="279294" y="138430"/>
                  </a:lnTo>
                  <a:lnTo>
                    <a:pt x="279401" y="147320"/>
                  </a:lnTo>
                  <a:lnTo>
                    <a:pt x="279485" y="152400"/>
                  </a:lnTo>
                  <a:lnTo>
                    <a:pt x="279474" y="158750"/>
                  </a:lnTo>
                  <a:lnTo>
                    <a:pt x="278449" y="162560"/>
                  </a:lnTo>
                  <a:lnTo>
                    <a:pt x="276249" y="165100"/>
                  </a:lnTo>
                  <a:lnTo>
                    <a:pt x="272774" y="166370"/>
                  </a:lnTo>
                  <a:lnTo>
                    <a:pt x="270499" y="166370"/>
                  </a:lnTo>
                  <a:lnTo>
                    <a:pt x="264824" y="167640"/>
                  </a:lnTo>
                  <a:lnTo>
                    <a:pt x="253649" y="168910"/>
                  </a:lnTo>
                  <a:lnTo>
                    <a:pt x="248074" y="170180"/>
                  </a:lnTo>
                  <a:lnTo>
                    <a:pt x="246049" y="170180"/>
                  </a:lnTo>
                  <a:lnTo>
                    <a:pt x="235424" y="186690"/>
                  </a:lnTo>
                  <a:lnTo>
                    <a:pt x="235799" y="189230"/>
                  </a:lnTo>
                  <a:lnTo>
                    <a:pt x="236624" y="191770"/>
                  </a:lnTo>
                  <a:lnTo>
                    <a:pt x="237974" y="194310"/>
                  </a:lnTo>
                  <a:close/>
                </a:path>
                <a:path w="280035" h="278130">
                  <a:moveTo>
                    <a:pt x="163299" y="278130"/>
                  </a:moveTo>
                  <a:lnTo>
                    <a:pt x="116074" y="278130"/>
                  </a:lnTo>
                  <a:lnTo>
                    <a:pt x="113774" y="275590"/>
                  </a:lnTo>
                  <a:lnTo>
                    <a:pt x="112324" y="271780"/>
                  </a:lnTo>
                  <a:lnTo>
                    <a:pt x="111949" y="270510"/>
                  </a:lnTo>
                  <a:lnTo>
                    <a:pt x="111124" y="264160"/>
                  </a:lnTo>
                  <a:lnTo>
                    <a:pt x="109199" y="252730"/>
                  </a:lnTo>
                  <a:lnTo>
                    <a:pt x="108474" y="245110"/>
                  </a:lnTo>
                  <a:lnTo>
                    <a:pt x="107374" y="242570"/>
                  </a:lnTo>
                  <a:lnTo>
                    <a:pt x="105449" y="240030"/>
                  </a:lnTo>
                  <a:lnTo>
                    <a:pt x="102899" y="238760"/>
                  </a:lnTo>
                  <a:lnTo>
                    <a:pt x="101324" y="237490"/>
                  </a:lnTo>
                  <a:lnTo>
                    <a:pt x="98574" y="236220"/>
                  </a:lnTo>
                  <a:lnTo>
                    <a:pt x="94749" y="234950"/>
                  </a:lnTo>
                  <a:lnTo>
                    <a:pt x="181424" y="234950"/>
                  </a:lnTo>
                  <a:lnTo>
                    <a:pt x="178124" y="237490"/>
                  </a:lnTo>
                  <a:lnTo>
                    <a:pt x="175099" y="238760"/>
                  </a:lnTo>
                  <a:lnTo>
                    <a:pt x="172824" y="241300"/>
                  </a:lnTo>
                  <a:lnTo>
                    <a:pt x="171349" y="245110"/>
                  </a:lnTo>
                  <a:lnTo>
                    <a:pt x="170999" y="246380"/>
                  </a:lnTo>
                  <a:lnTo>
                    <a:pt x="167524" y="270510"/>
                  </a:lnTo>
                  <a:lnTo>
                    <a:pt x="167149" y="271780"/>
                  </a:lnTo>
                  <a:lnTo>
                    <a:pt x="165674" y="275590"/>
                  </a:lnTo>
                  <a:lnTo>
                    <a:pt x="163299" y="278130"/>
                  </a:lnTo>
                  <a:close/>
                </a:path>
                <a:path w="280035" h="278130">
                  <a:moveTo>
                    <a:pt x="219774" y="254000"/>
                  </a:moveTo>
                  <a:lnTo>
                    <a:pt x="216224" y="254000"/>
                  </a:lnTo>
                  <a:lnTo>
                    <a:pt x="212449" y="251460"/>
                  </a:lnTo>
                  <a:lnTo>
                    <a:pt x="210524" y="250190"/>
                  </a:lnTo>
                  <a:lnTo>
                    <a:pt x="201749" y="243840"/>
                  </a:lnTo>
                  <a:lnTo>
                    <a:pt x="192699" y="236220"/>
                  </a:lnTo>
                  <a:lnTo>
                    <a:pt x="191399" y="234950"/>
                  </a:lnTo>
                  <a:lnTo>
                    <a:pt x="240930" y="234950"/>
                  </a:lnTo>
                  <a:lnTo>
                    <a:pt x="236174" y="240030"/>
                  </a:lnTo>
                  <a:lnTo>
                    <a:pt x="225174" y="250190"/>
                  </a:lnTo>
                  <a:lnTo>
                    <a:pt x="223349" y="251460"/>
                  </a:lnTo>
                  <a:lnTo>
                    <a:pt x="219774" y="254000"/>
                  </a:lnTo>
                  <a:close/>
                </a:path>
              </a:pathLst>
            </a:custGeom>
            <a:solidFill>
              <a:srgbClr val="17469C"/>
            </a:solidFill>
          </p:spPr>
          <p:txBody>
            <a:bodyPr wrap="square" lIns="0" tIns="0" rIns="0" bIns="0" rtlCol="0"/>
            <a:lstStyle/>
            <a:p>
              <a:endParaRPr/>
            </a:p>
          </p:txBody>
        </p:sp>
        <p:sp>
          <p:nvSpPr>
            <p:cNvPr id="5" name="object 5"/>
            <p:cNvSpPr/>
            <p:nvPr/>
          </p:nvSpPr>
          <p:spPr>
            <a:xfrm>
              <a:off x="4610065" y="1657226"/>
              <a:ext cx="167974" cy="158452"/>
            </a:xfrm>
            <a:prstGeom prst="rect">
              <a:avLst/>
            </a:prstGeom>
            <a:blipFill>
              <a:blip r:embed="rId2" cstate="print"/>
              <a:stretch>
                <a:fillRect/>
              </a:stretch>
            </a:blipFill>
          </p:spPr>
          <p:txBody>
            <a:bodyPr wrap="square" lIns="0" tIns="0" rIns="0" bIns="0" rtlCol="0"/>
            <a:lstStyle/>
            <a:p>
              <a:endParaRPr/>
            </a:p>
          </p:txBody>
        </p:sp>
      </p:grpSp>
      <p:sp>
        <p:nvSpPr>
          <p:cNvPr id="6" name="object 6"/>
          <p:cNvSpPr txBox="1">
            <a:spLocks noGrp="1"/>
          </p:cNvSpPr>
          <p:nvPr>
            <p:ph type="title"/>
          </p:nvPr>
        </p:nvSpPr>
        <p:spPr>
          <a:xfrm>
            <a:off x="1692943" y="2390769"/>
            <a:ext cx="5752465" cy="787400"/>
          </a:xfrm>
          <a:prstGeom prst="rect">
            <a:avLst/>
          </a:prstGeom>
        </p:spPr>
        <p:txBody>
          <a:bodyPr vert="horz" wrap="square" lIns="0" tIns="12700" rIns="0" bIns="0" rtlCol="0">
            <a:spAutoFit/>
          </a:bodyPr>
          <a:lstStyle/>
          <a:p>
            <a:pPr marL="12700">
              <a:lnSpc>
                <a:spcPct val="100000"/>
              </a:lnSpc>
              <a:spcBef>
                <a:spcPts val="100"/>
              </a:spcBef>
            </a:pPr>
            <a:r>
              <a:rPr sz="5000" spc="-5" dirty="0"/>
              <a:t>Our </a:t>
            </a:r>
            <a:r>
              <a:rPr sz="5000" spc="-10" dirty="0"/>
              <a:t>Business</a:t>
            </a:r>
            <a:r>
              <a:rPr sz="5000" spc="-45" dirty="0"/>
              <a:t> </a:t>
            </a:r>
            <a:r>
              <a:rPr sz="5000" spc="-10" dirty="0"/>
              <a:t>Model</a:t>
            </a:r>
            <a:endParaRPr sz="500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952498"/>
            <a:ext cx="3871767" cy="4190991"/>
          </a:xfrm>
          <a:prstGeom prst="rect">
            <a:avLst/>
          </a:prstGeom>
          <a:blipFill>
            <a:blip r:embed="rId2" cstate="print"/>
            <a:stretch>
              <a:fillRect/>
            </a:stretch>
          </a:blipFill>
        </p:spPr>
        <p:txBody>
          <a:bodyPr wrap="square" lIns="0" tIns="0" rIns="0" bIns="0" rtlCol="0"/>
          <a:lstStyle/>
          <a:p>
            <a:endParaRPr/>
          </a:p>
        </p:txBody>
      </p:sp>
      <p:sp>
        <p:nvSpPr>
          <p:cNvPr id="3" name="object 3"/>
          <p:cNvSpPr txBox="1">
            <a:spLocks noGrp="1"/>
          </p:cNvSpPr>
          <p:nvPr>
            <p:ph type="title"/>
          </p:nvPr>
        </p:nvSpPr>
        <p:spPr>
          <a:xfrm>
            <a:off x="421999" y="136698"/>
            <a:ext cx="5493385" cy="905510"/>
          </a:xfrm>
          <a:prstGeom prst="rect">
            <a:avLst/>
          </a:prstGeom>
        </p:spPr>
        <p:txBody>
          <a:bodyPr vert="horz" wrap="square" lIns="0" tIns="128905" rIns="0" bIns="0" rtlCol="0">
            <a:spAutoFit/>
          </a:bodyPr>
          <a:lstStyle/>
          <a:p>
            <a:pPr marL="12700">
              <a:lnSpc>
                <a:spcPct val="100000"/>
              </a:lnSpc>
              <a:spcBef>
                <a:spcPts val="1015"/>
              </a:spcBef>
            </a:pPr>
            <a:r>
              <a:rPr sz="3000" spc="-10" dirty="0">
                <a:solidFill>
                  <a:srgbClr val="18469C"/>
                </a:solidFill>
              </a:rPr>
              <a:t>Innovation </a:t>
            </a:r>
            <a:r>
              <a:rPr sz="3000" spc="-5" dirty="0">
                <a:solidFill>
                  <a:srgbClr val="18469C"/>
                </a:solidFill>
              </a:rPr>
              <a:t>Is </a:t>
            </a:r>
            <a:r>
              <a:rPr sz="3000" spc="-10" dirty="0">
                <a:solidFill>
                  <a:srgbClr val="18469C"/>
                </a:solidFill>
              </a:rPr>
              <a:t>Always</a:t>
            </a:r>
            <a:r>
              <a:rPr sz="3000" spc="-45" dirty="0">
                <a:solidFill>
                  <a:srgbClr val="18469C"/>
                </a:solidFill>
              </a:rPr>
              <a:t> </a:t>
            </a:r>
            <a:r>
              <a:rPr sz="3000" spc="-10" dirty="0">
                <a:solidFill>
                  <a:srgbClr val="18469C"/>
                </a:solidFill>
              </a:rPr>
              <a:t>Happening</a:t>
            </a:r>
            <a:endParaRPr sz="3000"/>
          </a:p>
          <a:p>
            <a:pPr marL="53975">
              <a:lnSpc>
                <a:spcPct val="100000"/>
              </a:lnSpc>
              <a:spcBef>
                <a:spcPts val="490"/>
              </a:spcBef>
            </a:pPr>
            <a:r>
              <a:rPr sz="1600" b="0" spc="-5" dirty="0">
                <a:solidFill>
                  <a:srgbClr val="343A42"/>
                </a:solidFill>
                <a:latin typeface="Roboto Lt"/>
                <a:cs typeface="Roboto Lt"/>
              </a:rPr>
              <a:t>eXp Realty is </a:t>
            </a:r>
            <a:r>
              <a:rPr sz="1600" b="0" spc="-10" dirty="0">
                <a:solidFill>
                  <a:srgbClr val="343A42"/>
                </a:solidFill>
                <a:latin typeface="Roboto Lt"/>
                <a:cs typeface="Roboto Lt"/>
              </a:rPr>
              <a:t>innovating </a:t>
            </a:r>
            <a:r>
              <a:rPr sz="1600" b="0" spc="-5" dirty="0">
                <a:solidFill>
                  <a:srgbClr val="343A42"/>
                </a:solidFill>
                <a:latin typeface="Roboto Lt"/>
                <a:cs typeface="Roboto Lt"/>
              </a:rPr>
              <a:t>in the </a:t>
            </a:r>
            <a:r>
              <a:rPr sz="1600" b="0" spc="-10" dirty="0">
                <a:solidFill>
                  <a:srgbClr val="343A42"/>
                </a:solidFill>
                <a:latin typeface="Roboto Lt"/>
                <a:cs typeface="Roboto Lt"/>
              </a:rPr>
              <a:t>real </a:t>
            </a:r>
            <a:r>
              <a:rPr sz="1600" b="0" spc="-5" dirty="0">
                <a:solidFill>
                  <a:srgbClr val="343A42"/>
                </a:solidFill>
                <a:latin typeface="Roboto Lt"/>
                <a:cs typeface="Roboto Lt"/>
              </a:rPr>
              <a:t>estate </a:t>
            </a:r>
            <a:r>
              <a:rPr sz="1600" b="0" spc="-15" dirty="0">
                <a:solidFill>
                  <a:srgbClr val="343A42"/>
                </a:solidFill>
                <a:latin typeface="Roboto Lt"/>
                <a:cs typeface="Roboto Lt"/>
              </a:rPr>
              <a:t>brokerage</a:t>
            </a:r>
            <a:r>
              <a:rPr sz="1600" b="0" spc="10" dirty="0">
                <a:solidFill>
                  <a:srgbClr val="343A42"/>
                </a:solidFill>
                <a:latin typeface="Roboto Lt"/>
                <a:cs typeface="Roboto Lt"/>
              </a:rPr>
              <a:t> </a:t>
            </a:r>
            <a:r>
              <a:rPr sz="1600" b="0" spc="-10" dirty="0">
                <a:solidFill>
                  <a:srgbClr val="343A42"/>
                </a:solidFill>
                <a:latin typeface="Roboto Lt"/>
                <a:cs typeface="Roboto Lt"/>
              </a:rPr>
              <a:t>space</a:t>
            </a:r>
            <a:endParaRPr sz="1600">
              <a:latin typeface="Roboto Lt"/>
              <a:cs typeface="Roboto Lt"/>
            </a:endParaRPr>
          </a:p>
        </p:txBody>
      </p:sp>
      <p:grpSp>
        <p:nvGrpSpPr>
          <p:cNvPr id="4" name="object 4"/>
          <p:cNvGrpSpPr/>
          <p:nvPr/>
        </p:nvGrpSpPr>
        <p:grpSpPr>
          <a:xfrm>
            <a:off x="217324" y="1493684"/>
            <a:ext cx="4338955" cy="2447925"/>
            <a:chOff x="217324" y="1493684"/>
            <a:chExt cx="4338955" cy="2447925"/>
          </a:xfrm>
        </p:grpSpPr>
        <p:sp>
          <p:nvSpPr>
            <p:cNvPr id="5" name="object 5"/>
            <p:cNvSpPr/>
            <p:nvPr/>
          </p:nvSpPr>
          <p:spPr>
            <a:xfrm>
              <a:off x="1943946" y="3067168"/>
              <a:ext cx="873948" cy="873973"/>
            </a:xfrm>
            <a:prstGeom prst="rect">
              <a:avLst/>
            </a:prstGeom>
            <a:blipFill>
              <a:blip r:embed="rId3" cstate="print"/>
              <a:stretch>
                <a:fillRect/>
              </a:stretch>
            </a:blipFill>
          </p:spPr>
          <p:txBody>
            <a:bodyPr wrap="square" lIns="0" tIns="0" rIns="0" bIns="0" rtlCol="0"/>
            <a:lstStyle/>
            <a:p>
              <a:endParaRPr/>
            </a:p>
          </p:txBody>
        </p:sp>
        <p:sp>
          <p:nvSpPr>
            <p:cNvPr id="6" name="object 6"/>
            <p:cNvSpPr/>
            <p:nvPr/>
          </p:nvSpPr>
          <p:spPr>
            <a:xfrm>
              <a:off x="1652021" y="2071520"/>
              <a:ext cx="1457792" cy="873973"/>
            </a:xfrm>
            <a:prstGeom prst="rect">
              <a:avLst/>
            </a:prstGeom>
            <a:blipFill>
              <a:blip r:embed="rId4" cstate="print"/>
              <a:stretch>
                <a:fillRect/>
              </a:stretch>
            </a:blipFill>
          </p:spPr>
          <p:txBody>
            <a:bodyPr wrap="square" lIns="0" tIns="0" rIns="0" bIns="0" rtlCol="0"/>
            <a:lstStyle/>
            <a:p>
              <a:endParaRPr/>
            </a:p>
          </p:txBody>
        </p:sp>
        <p:sp>
          <p:nvSpPr>
            <p:cNvPr id="7" name="object 7"/>
            <p:cNvSpPr/>
            <p:nvPr/>
          </p:nvSpPr>
          <p:spPr>
            <a:xfrm>
              <a:off x="217324" y="1493684"/>
              <a:ext cx="4338955" cy="426720"/>
            </a:xfrm>
            <a:custGeom>
              <a:avLst/>
              <a:gdLst/>
              <a:ahLst/>
              <a:cxnLst/>
              <a:rect l="l" t="t" r="r" b="b"/>
              <a:pathLst>
                <a:path w="4338955" h="426719">
                  <a:moveTo>
                    <a:pt x="4338591" y="426674"/>
                  </a:moveTo>
                  <a:lnTo>
                    <a:pt x="0" y="426674"/>
                  </a:lnTo>
                  <a:lnTo>
                    <a:pt x="0" y="0"/>
                  </a:lnTo>
                  <a:lnTo>
                    <a:pt x="4338591" y="0"/>
                  </a:lnTo>
                  <a:lnTo>
                    <a:pt x="4338591" y="426674"/>
                  </a:lnTo>
                  <a:close/>
                </a:path>
              </a:pathLst>
            </a:custGeom>
            <a:solidFill>
              <a:srgbClr val="699ABC"/>
            </a:solidFill>
          </p:spPr>
          <p:txBody>
            <a:bodyPr wrap="square" lIns="0" tIns="0" rIns="0" bIns="0" rtlCol="0"/>
            <a:lstStyle/>
            <a:p>
              <a:endParaRPr/>
            </a:p>
          </p:txBody>
        </p:sp>
      </p:grpSp>
      <p:sp>
        <p:nvSpPr>
          <p:cNvPr id="8" name="object 8"/>
          <p:cNvSpPr/>
          <p:nvPr/>
        </p:nvSpPr>
        <p:spPr>
          <a:xfrm>
            <a:off x="5842963" y="2219870"/>
            <a:ext cx="1746896" cy="472499"/>
          </a:xfrm>
          <a:prstGeom prst="rect">
            <a:avLst/>
          </a:prstGeom>
          <a:blipFill>
            <a:blip r:embed="rId5" cstate="print"/>
            <a:stretch>
              <a:fillRect/>
            </a:stretch>
          </a:blipFill>
        </p:spPr>
        <p:txBody>
          <a:bodyPr wrap="square" lIns="0" tIns="0" rIns="0" bIns="0" rtlCol="0"/>
          <a:lstStyle/>
          <a:p>
            <a:endParaRPr/>
          </a:p>
        </p:txBody>
      </p:sp>
      <p:sp>
        <p:nvSpPr>
          <p:cNvPr id="9" name="object 9"/>
          <p:cNvSpPr txBox="1"/>
          <p:nvPr/>
        </p:nvSpPr>
        <p:spPr>
          <a:xfrm>
            <a:off x="1346911" y="4144272"/>
            <a:ext cx="2066289" cy="586740"/>
          </a:xfrm>
          <a:prstGeom prst="rect">
            <a:avLst/>
          </a:prstGeom>
        </p:spPr>
        <p:txBody>
          <a:bodyPr vert="horz" wrap="square" lIns="0" tIns="48895" rIns="0" bIns="0" rtlCol="0">
            <a:spAutoFit/>
          </a:bodyPr>
          <a:lstStyle/>
          <a:p>
            <a:pPr marL="1905" algn="ctr">
              <a:lnSpc>
                <a:spcPct val="100000"/>
              </a:lnSpc>
              <a:spcBef>
                <a:spcPts val="385"/>
              </a:spcBef>
            </a:pPr>
            <a:r>
              <a:rPr sz="1600" b="1" spc="-15" dirty="0">
                <a:solidFill>
                  <a:srgbClr val="343A42"/>
                </a:solidFill>
                <a:latin typeface="Roboto"/>
                <a:cs typeface="Roboto"/>
              </a:rPr>
              <a:t>Traditional</a:t>
            </a:r>
            <a:endParaRPr sz="1600">
              <a:latin typeface="Roboto"/>
              <a:cs typeface="Roboto"/>
            </a:endParaRPr>
          </a:p>
          <a:p>
            <a:pPr algn="ctr">
              <a:lnSpc>
                <a:spcPct val="100000"/>
              </a:lnSpc>
              <a:spcBef>
                <a:spcPts val="290"/>
              </a:spcBef>
            </a:pPr>
            <a:r>
              <a:rPr sz="1600" b="1" spc="-10" dirty="0">
                <a:solidFill>
                  <a:srgbClr val="343A42"/>
                </a:solidFill>
                <a:latin typeface="Roboto"/>
                <a:cs typeface="Roboto"/>
              </a:rPr>
              <a:t>real </a:t>
            </a:r>
            <a:r>
              <a:rPr sz="1600" b="1" spc="-5" dirty="0">
                <a:solidFill>
                  <a:srgbClr val="343A42"/>
                </a:solidFill>
                <a:latin typeface="Roboto"/>
                <a:cs typeface="Roboto"/>
              </a:rPr>
              <a:t>estate</a:t>
            </a:r>
            <a:r>
              <a:rPr sz="1600" b="1" spc="-45" dirty="0">
                <a:solidFill>
                  <a:srgbClr val="343A42"/>
                </a:solidFill>
                <a:latin typeface="Roboto"/>
                <a:cs typeface="Roboto"/>
              </a:rPr>
              <a:t> </a:t>
            </a:r>
            <a:r>
              <a:rPr sz="1600" b="1" spc="-15" dirty="0">
                <a:solidFill>
                  <a:srgbClr val="343A42"/>
                </a:solidFill>
                <a:latin typeface="Roboto"/>
                <a:cs typeface="Roboto"/>
              </a:rPr>
              <a:t>brokerages</a:t>
            </a:r>
            <a:endParaRPr sz="1600">
              <a:latin typeface="Roboto"/>
              <a:cs typeface="Roboto"/>
            </a:endParaRPr>
          </a:p>
        </p:txBody>
      </p:sp>
      <p:sp>
        <p:nvSpPr>
          <p:cNvPr id="10" name="object 10"/>
          <p:cNvSpPr/>
          <p:nvPr/>
        </p:nvSpPr>
        <p:spPr>
          <a:xfrm>
            <a:off x="4047941" y="2297957"/>
            <a:ext cx="941069" cy="386715"/>
          </a:xfrm>
          <a:custGeom>
            <a:avLst/>
            <a:gdLst/>
            <a:ahLst/>
            <a:cxnLst/>
            <a:rect l="l" t="t" r="r" b="b"/>
            <a:pathLst>
              <a:path w="941070" h="386714">
                <a:moveTo>
                  <a:pt x="747298" y="386411"/>
                </a:moveTo>
                <a:lnTo>
                  <a:pt x="747298" y="289811"/>
                </a:lnTo>
                <a:lnTo>
                  <a:pt x="0" y="289811"/>
                </a:lnTo>
                <a:lnTo>
                  <a:pt x="0" y="96599"/>
                </a:lnTo>
                <a:lnTo>
                  <a:pt x="747298" y="96599"/>
                </a:lnTo>
                <a:lnTo>
                  <a:pt x="747298" y="0"/>
                </a:lnTo>
                <a:lnTo>
                  <a:pt x="940498" y="193199"/>
                </a:lnTo>
                <a:lnTo>
                  <a:pt x="747298" y="386411"/>
                </a:lnTo>
                <a:close/>
              </a:path>
            </a:pathLst>
          </a:custGeom>
          <a:solidFill>
            <a:srgbClr val="575959"/>
          </a:solidFill>
        </p:spPr>
        <p:txBody>
          <a:bodyPr wrap="square" lIns="0" tIns="0" rIns="0" bIns="0" rtlCol="0"/>
          <a:lstStyle/>
          <a:p>
            <a:endParaRPr/>
          </a:p>
        </p:txBody>
      </p:sp>
      <p:sp>
        <p:nvSpPr>
          <p:cNvPr id="11" name="object 11"/>
          <p:cNvSpPr/>
          <p:nvPr/>
        </p:nvSpPr>
        <p:spPr>
          <a:xfrm>
            <a:off x="4047941" y="3203143"/>
            <a:ext cx="941069" cy="386715"/>
          </a:xfrm>
          <a:custGeom>
            <a:avLst/>
            <a:gdLst/>
            <a:ahLst/>
            <a:cxnLst/>
            <a:rect l="l" t="t" r="r" b="b"/>
            <a:pathLst>
              <a:path w="941070" h="386714">
                <a:moveTo>
                  <a:pt x="747298" y="386399"/>
                </a:moveTo>
                <a:lnTo>
                  <a:pt x="747298" y="289799"/>
                </a:lnTo>
                <a:lnTo>
                  <a:pt x="0" y="289799"/>
                </a:lnTo>
                <a:lnTo>
                  <a:pt x="0" y="96599"/>
                </a:lnTo>
                <a:lnTo>
                  <a:pt x="747298" y="96599"/>
                </a:lnTo>
                <a:lnTo>
                  <a:pt x="747298" y="0"/>
                </a:lnTo>
                <a:lnTo>
                  <a:pt x="940498" y="193199"/>
                </a:lnTo>
                <a:lnTo>
                  <a:pt x="747298" y="386399"/>
                </a:lnTo>
                <a:close/>
              </a:path>
            </a:pathLst>
          </a:custGeom>
          <a:solidFill>
            <a:srgbClr val="575959"/>
          </a:solidFill>
        </p:spPr>
        <p:txBody>
          <a:bodyPr wrap="square" lIns="0" tIns="0" rIns="0" bIns="0" rtlCol="0"/>
          <a:lstStyle/>
          <a:p>
            <a:endParaRPr/>
          </a:p>
        </p:txBody>
      </p:sp>
      <p:sp>
        <p:nvSpPr>
          <p:cNvPr id="12" name="object 12"/>
          <p:cNvSpPr/>
          <p:nvPr/>
        </p:nvSpPr>
        <p:spPr>
          <a:xfrm>
            <a:off x="4047941" y="4108316"/>
            <a:ext cx="941069" cy="386715"/>
          </a:xfrm>
          <a:custGeom>
            <a:avLst/>
            <a:gdLst/>
            <a:ahLst/>
            <a:cxnLst/>
            <a:rect l="l" t="t" r="r" b="b"/>
            <a:pathLst>
              <a:path w="941070" h="386714">
                <a:moveTo>
                  <a:pt x="747298" y="386399"/>
                </a:moveTo>
                <a:lnTo>
                  <a:pt x="747298" y="289799"/>
                </a:lnTo>
                <a:lnTo>
                  <a:pt x="0" y="289799"/>
                </a:lnTo>
                <a:lnTo>
                  <a:pt x="0" y="96599"/>
                </a:lnTo>
                <a:lnTo>
                  <a:pt x="747298" y="96599"/>
                </a:lnTo>
                <a:lnTo>
                  <a:pt x="747298" y="0"/>
                </a:lnTo>
                <a:lnTo>
                  <a:pt x="940498" y="193199"/>
                </a:lnTo>
                <a:lnTo>
                  <a:pt x="747298" y="386399"/>
                </a:lnTo>
                <a:close/>
              </a:path>
            </a:pathLst>
          </a:custGeom>
          <a:solidFill>
            <a:srgbClr val="575959"/>
          </a:solidFill>
        </p:spPr>
        <p:txBody>
          <a:bodyPr wrap="square" lIns="0" tIns="0" rIns="0" bIns="0" rtlCol="0"/>
          <a:lstStyle/>
          <a:p>
            <a:endParaRPr/>
          </a:p>
        </p:txBody>
      </p:sp>
      <p:sp>
        <p:nvSpPr>
          <p:cNvPr id="13" name="object 13"/>
          <p:cNvSpPr/>
          <p:nvPr/>
        </p:nvSpPr>
        <p:spPr>
          <a:xfrm>
            <a:off x="5842963" y="3169218"/>
            <a:ext cx="1634371" cy="516998"/>
          </a:xfrm>
          <a:prstGeom prst="rect">
            <a:avLst/>
          </a:prstGeom>
          <a:blipFill>
            <a:blip r:embed="rId6" cstate="print"/>
            <a:stretch>
              <a:fillRect/>
            </a:stretch>
          </a:blipFill>
        </p:spPr>
        <p:txBody>
          <a:bodyPr wrap="square" lIns="0" tIns="0" rIns="0" bIns="0" rtlCol="0"/>
          <a:lstStyle/>
          <a:p>
            <a:endParaRPr/>
          </a:p>
        </p:txBody>
      </p:sp>
      <p:sp>
        <p:nvSpPr>
          <p:cNvPr id="14" name="object 14"/>
          <p:cNvSpPr/>
          <p:nvPr/>
        </p:nvSpPr>
        <p:spPr>
          <a:xfrm>
            <a:off x="5863438" y="4001317"/>
            <a:ext cx="1457771" cy="756898"/>
          </a:xfrm>
          <a:prstGeom prst="rect">
            <a:avLst/>
          </a:prstGeom>
          <a:blipFill>
            <a:blip r:embed="rId7" cstate="print"/>
            <a:stretch>
              <a:fillRect/>
            </a:stretch>
          </a:blipFill>
        </p:spPr>
        <p:txBody>
          <a:bodyPr wrap="square" lIns="0" tIns="0" rIns="0" bIns="0" rtlCol="0"/>
          <a:lstStyle/>
          <a:p>
            <a:endParaRPr/>
          </a:p>
        </p:txBody>
      </p:sp>
      <p:sp>
        <p:nvSpPr>
          <p:cNvPr id="15" name="object 15"/>
          <p:cNvSpPr txBox="1"/>
          <p:nvPr/>
        </p:nvSpPr>
        <p:spPr>
          <a:xfrm>
            <a:off x="217324" y="1493684"/>
            <a:ext cx="4338955" cy="426720"/>
          </a:xfrm>
          <a:prstGeom prst="rect">
            <a:avLst/>
          </a:prstGeom>
          <a:ln w="9524">
            <a:solidFill>
              <a:srgbClr val="FFFFFF"/>
            </a:solidFill>
          </a:ln>
        </p:spPr>
        <p:txBody>
          <a:bodyPr vert="horz" wrap="square" lIns="0" tIns="77470" rIns="0" bIns="0" rtlCol="0">
            <a:spAutoFit/>
          </a:bodyPr>
          <a:lstStyle/>
          <a:p>
            <a:pPr marL="1031240">
              <a:lnSpc>
                <a:spcPct val="100000"/>
              </a:lnSpc>
              <a:spcBef>
                <a:spcPts val="610"/>
              </a:spcBef>
            </a:pPr>
            <a:r>
              <a:rPr sz="1600" b="1" spc="-5" dirty="0">
                <a:solidFill>
                  <a:srgbClr val="FFFFFF"/>
                </a:solidFill>
                <a:latin typeface="Roboto"/>
                <a:cs typeface="Roboto"/>
              </a:rPr>
              <a:t>Brick </a:t>
            </a:r>
            <a:r>
              <a:rPr sz="1600" b="1" dirty="0">
                <a:solidFill>
                  <a:srgbClr val="FFFFFF"/>
                </a:solidFill>
                <a:latin typeface="Roboto"/>
                <a:cs typeface="Roboto"/>
              </a:rPr>
              <a:t>&amp; Mortar</a:t>
            </a:r>
            <a:r>
              <a:rPr sz="1600" b="1" spc="-15" dirty="0">
                <a:solidFill>
                  <a:srgbClr val="FFFFFF"/>
                </a:solidFill>
                <a:latin typeface="Roboto"/>
                <a:cs typeface="Roboto"/>
              </a:rPr>
              <a:t> </a:t>
            </a:r>
            <a:r>
              <a:rPr sz="1600" b="1" spc="-10" dirty="0">
                <a:solidFill>
                  <a:srgbClr val="FFFFFF"/>
                </a:solidFill>
                <a:latin typeface="Roboto"/>
                <a:cs typeface="Roboto"/>
              </a:rPr>
              <a:t>Locations</a:t>
            </a:r>
            <a:endParaRPr sz="1600">
              <a:latin typeface="Roboto"/>
              <a:cs typeface="Roboto"/>
            </a:endParaRPr>
          </a:p>
        </p:txBody>
      </p:sp>
      <p:sp>
        <p:nvSpPr>
          <p:cNvPr id="16" name="object 16"/>
          <p:cNvSpPr txBox="1"/>
          <p:nvPr/>
        </p:nvSpPr>
        <p:spPr>
          <a:xfrm>
            <a:off x="4555915" y="1493684"/>
            <a:ext cx="4338955" cy="426720"/>
          </a:xfrm>
          <a:prstGeom prst="rect">
            <a:avLst/>
          </a:prstGeom>
          <a:solidFill>
            <a:srgbClr val="699ABC"/>
          </a:solidFill>
          <a:ln w="9524">
            <a:solidFill>
              <a:srgbClr val="FFFFFF"/>
            </a:solidFill>
          </a:ln>
        </p:spPr>
        <p:txBody>
          <a:bodyPr vert="horz" wrap="square" lIns="0" tIns="77470" rIns="0" bIns="0" rtlCol="0">
            <a:spAutoFit/>
          </a:bodyPr>
          <a:lstStyle/>
          <a:p>
            <a:pPr algn="ctr">
              <a:lnSpc>
                <a:spcPct val="100000"/>
              </a:lnSpc>
              <a:spcBef>
                <a:spcPts val="610"/>
              </a:spcBef>
            </a:pPr>
            <a:r>
              <a:rPr sz="1600" b="1" spc="-10" dirty="0">
                <a:solidFill>
                  <a:srgbClr val="FFFFFF"/>
                </a:solidFill>
                <a:latin typeface="Roboto"/>
                <a:cs typeface="Roboto"/>
              </a:rPr>
              <a:t>Anytime, </a:t>
            </a:r>
            <a:r>
              <a:rPr sz="1600" b="1" spc="-15" dirty="0">
                <a:solidFill>
                  <a:srgbClr val="FFFFFF"/>
                </a:solidFill>
                <a:latin typeface="Roboto"/>
                <a:cs typeface="Roboto"/>
              </a:rPr>
              <a:t>Anywhere</a:t>
            </a:r>
            <a:endParaRPr sz="1600">
              <a:latin typeface="Roboto"/>
              <a:cs typeface="Roboto"/>
            </a:endParaRPr>
          </a:p>
        </p:txBody>
      </p:sp>
      <p:sp>
        <p:nvSpPr>
          <p:cNvPr id="17" name="object 17"/>
          <p:cNvSpPr txBox="1"/>
          <p:nvPr/>
        </p:nvSpPr>
        <p:spPr>
          <a:xfrm>
            <a:off x="5891002" y="4872574"/>
            <a:ext cx="3060700" cy="154940"/>
          </a:xfrm>
          <a:prstGeom prst="rect">
            <a:avLst/>
          </a:prstGeom>
        </p:spPr>
        <p:txBody>
          <a:bodyPr vert="horz" wrap="square" lIns="0" tIns="12700" rIns="0" bIns="0" rtlCol="0">
            <a:spAutoFit/>
          </a:bodyPr>
          <a:lstStyle/>
          <a:p>
            <a:pPr marL="12700">
              <a:lnSpc>
                <a:spcPct val="100000"/>
              </a:lnSpc>
              <a:spcBef>
                <a:spcPts val="100"/>
              </a:spcBef>
            </a:pPr>
            <a:r>
              <a:rPr sz="850" b="0" spc="-10" dirty="0">
                <a:solidFill>
                  <a:srgbClr val="3B3F42"/>
                </a:solidFill>
                <a:latin typeface="Roboto Lt"/>
                <a:cs typeface="Roboto Lt"/>
              </a:rPr>
              <a:t>*Trademarks pictured are </a:t>
            </a:r>
            <a:r>
              <a:rPr sz="850" b="0" spc="-5" dirty="0">
                <a:solidFill>
                  <a:srgbClr val="3B3F42"/>
                </a:solidFill>
                <a:latin typeface="Roboto Lt"/>
                <a:cs typeface="Roboto Lt"/>
              </a:rPr>
              <a:t>the property of their </a:t>
            </a:r>
            <a:r>
              <a:rPr sz="850" b="0" spc="-10" dirty="0">
                <a:solidFill>
                  <a:srgbClr val="3B3F42"/>
                </a:solidFill>
                <a:latin typeface="Roboto Lt"/>
                <a:cs typeface="Roboto Lt"/>
              </a:rPr>
              <a:t>respective</a:t>
            </a:r>
            <a:r>
              <a:rPr sz="850" b="0" spc="75" dirty="0">
                <a:solidFill>
                  <a:srgbClr val="3B3F42"/>
                </a:solidFill>
                <a:latin typeface="Roboto Lt"/>
                <a:cs typeface="Roboto Lt"/>
              </a:rPr>
              <a:t> </a:t>
            </a:r>
            <a:r>
              <a:rPr sz="850" b="0" spc="-5" dirty="0">
                <a:solidFill>
                  <a:srgbClr val="3B3F42"/>
                </a:solidFill>
                <a:latin typeface="Roboto Lt"/>
                <a:cs typeface="Roboto Lt"/>
              </a:rPr>
              <a:t>owners</a:t>
            </a:r>
            <a:endParaRPr sz="850">
              <a:latin typeface="Roboto Lt"/>
              <a:cs typeface="Roboto Lt"/>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378849" y="0"/>
            <a:ext cx="8765540" cy="5143500"/>
            <a:chOff x="378849" y="0"/>
            <a:chExt cx="8765540" cy="5143500"/>
          </a:xfrm>
        </p:grpSpPr>
        <p:sp>
          <p:nvSpPr>
            <p:cNvPr id="3" name="object 3"/>
            <p:cNvSpPr/>
            <p:nvPr/>
          </p:nvSpPr>
          <p:spPr>
            <a:xfrm>
              <a:off x="3456863" y="0"/>
              <a:ext cx="5687695" cy="5143500"/>
            </a:xfrm>
            <a:custGeom>
              <a:avLst/>
              <a:gdLst/>
              <a:ahLst/>
              <a:cxnLst/>
              <a:rect l="l" t="t" r="r" b="b"/>
              <a:pathLst>
                <a:path w="5687695" h="5143500">
                  <a:moveTo>
                    <a:pt x="2461869" y="0"/>
                  </a:moveTo>
                  <a:lnTo>
                    <a:pt x="125450" y="0"/>
                  </a:lnTo>
                  <a:lnTo>
                    <a:pt x="1275422" y="1554200"/>
                  </a:lnTo>
                  <a:lnTo>
                    <a:pt x="2461869" y="0"/>
                  </a:lnTo>
                  <a:close/>
                </a:path>
                <a:path w="5687695" h="5143500">
                  <a:moveTo>
                    <a:pt x="5687111" y="6985"/>
                  </a:moveTo>
                  <a:lnTo>
                    <a:pt x="3895941" y="6985"/>
                  </a:lnTo>
                  <a:lnTo>
                    <a:pt x="0" y="5129542"/>
                  </a:lnTo>
                  <a:lnTo>
                    <a:pt x="2982938" y="5136515"/>
                  </a:lnTo>
                  <a:lnTo>
                    <a:pt x="3491712" y="4439577"/>
                  </a:lnTo>
                  <a:lnTo>
                    <a:pt x="4021391" y="5143500"/>
                  </a:lnTo>
                  <a:lnTo>
                    <a:pt x="5687111" y="5143500"/>
                  </a:lnTo>
                  <a:lnTo>
                    <a:pt x="5687111" y="4439577"/>
                  </a:lnTo>
                  <a:lnTo>
                    <a:pt x="5687111" y="3371202"/>
                  </a:lnTo>
                  <a:lnTo>
                    <a:pt x="5004117" y="2488120"/>
                  </a:lnTo>
                  <a:lnTo>
                    <a:pt x="5687111" y="1577454"/>
                  </a:lnTo>
                  <a:lnTo>
                    <a:pt x="5687111" y="6985"/>
                  </a:lnTo>
                  <a:close/>
                </a:path>
              </a:pathLst>
            </a:custGeom>
            <a:solidFill>
              <a:srgbClr val="E1E2E4">
                <a:alpha val="44309"/>
              </a:srgbClr>
            </a:solidFill>
          </p:spPr>
          <p:txBody>
            <a:bodyPr wrap="square" lIns="0" tIns="0" rIns="0" bIns="0" rtlCol="0"/>
            <a:lstStyle/>
            <a:p>
              <a:endParaRPr/>
            </a:p>
          </p:txBody>
        </p:sp>
        <p:sp>
          <p:nvSpPr>
            <p:cNvPr id="4" name="object 4"/>
            <p:cNvSpPr/>
            <p:nvPr/>
          </p:nvSpPr>
          <p:spPr>
            <a:xfrm>
              <a:off x="378849" y="1274827"/>
              <a:ext cx="4039870" cy="523875"/>
            </a:xfrm>
            <a:custGeom>
              <a:avLst/>
              <a:gdLst/>
              <a:ahLst/>
              <a:cxnLst/>
              <a:rect l="l" t="t" r="r" b="b"/>
              <a:pathLst>
                <a:path w="4039870" h="523875">
                  <a:moveTo>
                    <a:pt x="4039291" y="523273"/>
                  </a:moveTo>
                  <a:lnTo>
                    <a:pt x="0" y="523273"/>
                  </a:lnTo>
                  <a:lnTo>
                    <a:pt x="0" y="0"/>
                  </a:lnTo>
                  <a:lnTo>
                    <a:pt x="4039291" y="0"/>
                  </a:lnTo>
                  <a:lnTo>
                    <a:pt x="4039291" y="523273"/>
                  </a:lnTo>
                  <a:close/>
                </a:path>
              </a:pathLst>
            </a:custGeom>
            <a:solidFill>
              <a:srgbClr val="F2F2F2"/>
            </a:solidFill>
          </p:spPr>
          <p:txBody>
            <a:bodyPr wrap="square" lIns="0" tIns="0" rIns="0" bIns="0" rtlCol="0"/>
            <a:lstStyle/>
            <a:p>
              <a:endParaRPr/>
            </a:p>
          </p:txBody>
        </p:sp>
        <p:sp>
          <p:nvSpPr>
            <p:cNvPr id="5" name="object 5"/>
            <p:cNvSpPr/>
            <p:nvPr/>
          </p:nvSpPr>
          <p:spPr>
            <a:xfrm>
              <a:off x="4418141" y="1274827"/>
              <a:ext cx="4039870" cy="523875"/>
            </a:xfrm>
            <a:custGeom>
              <a:avLst/>
              <a:gdLst/>
              <a:ahLst/>
              <a:cxnLst/>
              <a:rect l="l" t="t" r="r" b="b"/>
              <a:pathLst>
                <a:path w="4039870" h="523875">
                  <a:moveTo>
                    <a:pt x="4039291" y="523273"/>
                  </a:moveTo>
                  <a:lnTo>
                    <a:pt x="0" y="523273"/>
                  </a:lnTo>
                  <a:lnTo>
                    <a:pt x="0" y="0"/>
                  </a:lnTo>
                  <a:lnTo>
                    <a:pt x="4039291" y="0"/>
                  </a:lnTo>
                  <a:lnTo>
                    <a:pt x="4039291" y="523273"/>
                  </a:lnTo>
                  <a:close/>
                </a:path>
              </a:pathLst>
            </a:custGeom>
            <a:solidFill>
              <a:srgbClr val="FFFFFF"/>
            </a:solidFill>
          </p:spPr>
          <p:txBody>
            <a:bodyPr wrap="square" lIns="0" tIns="0" rIns="0" bIns="0" rtlCol="0"/>
            <a:lstStyle/>
            <a:p>
              <a:endParaRPr/>
            </a:p>
          </p:txBody>
        </p:sp>
        <p:sp>
          <p:nvSpPr>
            <p:cNvPr id="6" name="object 6"/>
            <p:cNvSpPr/>
            <p:nvPr/>
          </p:nvSpPr>
          <p:spPr>
            <a:xfrm>
              <a:off x="378849" y="1798101"/>
              <a:ext cx="4039870" cy="3030220"/>
            </a:xfrm>
            <a:custGeom>
              <a:avLst/>
              <a:gdLst/>
              <a:ahLst/>
              <a:cxnLst/>
              <a:rect l="l" t="t" r="r" b="b"/>
              <a:pathLst>
                <a:path w="4039870" h="3030220">
                  <a:moveTo>
                    <a:pt x="4039291" y="3029888"/>
                  </a:moveTo>
                  <a:lnTo>
                    <a:pt x="0" y="3029888"/>
                  </a:lnTo>
                  <a:lnTo>
                    <a:pt x="0" y="0"/>
                  </a:lnTo>
                  <a:lnTo>
                    <a:pt x="4039291" y="0"/>
                  </a:lnTo>
                  <a:lnTo>
                    <a:pt x="4039291" y="3029888"/>
                  </a:lnTo>
                  <a:close/>
                </a:path>
              </a:pathLst>
            </a:custGeom>
            <a:solidFill>
              <a:srgbClr val="F2F2F2"/>
            </a:solidFill>
          </p:spPr>
          <p:txBody>
            <a:bodyPr wrap="square" lIns="0" tIns="0" rIns="0" bIns="0" rtlCol="0"/>
            <a:lstStyle/>
            <a:p>
              <a:endParaRPr/>
            </a:p>
          </p:txBody>
        </p:sp>
        <p:sp>
          <p:nvSpPr>
            <p:cNvPr id="7" name="object 7"/>
            <p:cNvSpPr/>
            <p:nvPr/>
          </p:nvSpPr>
          <p:spPr>
            <a:xfrm>
              <a:off x="4418141" y="1798101"/>
              <a:ext cx="4039870" cy="3030220"/>
            </a:xfrm>
            <a:custGeom>
              <a:avLst/>
              <a:gdLst/>
              <a:ahLst/>
              <a:cxnLst/>
              <a:rect l="l" t="t" r="r" b="b"/>
              <a:pathLst>
                <a:path w="4039870" h="3030220">
                  <a:moveTo>
                    <a:pt x="4039291" y="3029888"/>
                  </a:moveTo>
                  <a:lnTo>
                    <a:pt x="0" y="3029888"/>
                  </a:lnTo>
                  <a:lnTo>
                    <a:pt x="0" y="0"/>
                  </a:lnTo>
                  <a:lnTo>
                    <a:pt x="4039291" y="0"/>
                  </a:lnTo>
                  <a:lnTo>
                    <a:pt x="4039291" y="3029888"/>
                  </a:lnTo>
                  <a:close/>
                </a:path>
              </a:pathLst>
            </a:custGeom>
            <a:solidFill>
              <a:srgbClr val="FFFFFF"/>
            </a:solidFill>
          </p:spPr>
          <p:txBody>
            <a:bodyPr wrap="square" lIns="0" tIns="0" rIns="0" bIns="0" rtlCol="0"/>
            <a:lstStyle/>
            <a:p>
              <a:endParaRPr/>
            </a:p>
          </p:txBody>
        </p:sp>
      </p:grpSp>
      <p:sp>
        <p:nvSpPr>
          <p:cNvPr id="8" name="object 8"/>
          <p:cNvSpPr txBox="1">
            <a:spLocks noGrp="1"/>
          </p:cNvSpPr>
          <p:nvPr>
            <p:ph sz="half" idx="2"/>
          </p:nvPr>
        </p:nvSpPr>
        <p:spPr>
          <a:prstGeom prst="rect">
            <a:avLst/>
          </a:prstGeom>
        </p:spPr>
        <p:txBody>
          <a:bodyPr vert="horz" wrap="square" lIns="0" tIns="12700" rIns="0" bIns="0" rtlCol="0">
            <a:spAutoFit/>
          </a:bodyPr>
          <a:lstStyle/>
          <a:p>
            <a:pPr marL="502920">
              <a:lnSpc>
                <a:spcPct val="100000"/>
              </a:lnSpc>
              <a:spcBef>
                <a:spcPts val="100"/>
              </a:spcBef>
            </a:pPr>
            <a:r>
              <a:rPr spc="-15" dirty="0"/>
              <a:t>Typical </a:t>
            </a:r>
            <a:r>
              <a:rPr spc="-10" dirty="0"/>
              <a:t>Franchise</a:t>
            </a:r>
          </a:p>
          <a:p>
            <a:pPr marL="12700">
              <a:lnSpc>
                <a:spcPct val="100000"/>
              </a:lnSpc>
              <a:spcBef>
                <a:spcPts val="1450"/>
              </a:spcBef>
            </a:pPr>
            <a:r>
              <a:rPr b="1" spc="-5" dirty="0">
                <a:solidFill>
                  <a:srgbClr val="999999"/>
                </a:solidFill>
                <a:latin typeface="Roboto"/>
                <a:cs typeface="Roboto"/>
              </a:rPr>
              <a:t>Costly</a:t>
            </a:r>
            <a:r>
              <a:rPr b="1" spc="-10" dirty="0">
                <a:solidFill>
                  <a:srgbClr val="999999"/>
                </a:solidFill>
                <a:latin typeface="Roboto"/>
                <a:cs typeface="Roboto"/>
              </a:rPr>
              <a:t> Overhead</a:t>
            </a:r>
          </a:p>
          <a:p>
            <a:pPr marL="12700">
              <a:lnSpc>
                <a:spcPct val="100000"/>
              </a:lnSpc>
              <a:spcBef>
                <a:spcPts val="25"/>
              </a:spcBef>
            </a:pPr>
            <a:r>
              <a:rPr sz="1000" b="0" spc="-10" dirty="0">
                <a:solidFill>
                  <a:srgbClr val="999999"/>
                </a:solidFill>
                <a:latin typeface="Roboto Lt"/>
                <a:cs typeface="Roboto Lt"/>
              </a:rPr>
              <a:t>Franchise </a:t>
            </a:r>
            <a:r>
              <a:rPr sz="1000" b="0" spc="-5" dirty="0">
                <a:solidFill>
                  <a:srgbClr val="999999"/>
                </a:solidFill>
                <a:latin typeface="Roboto Lt"/>
                <a:cs typeface="Roboto Lt"/>
              </a:rPr>
              <a:t>and Desk </a:t>
            </a:r>
            <a:r>
              <a:rPr sz="1000" b="0" spc="-10" dirty="0">
                <a:solidFill>
                  <a:srgbClr val="999999"/>
                </a:solidFill>
                <a:latin typeface="Roboto Lt"/>
                <a:cs typeface="Roboto Lt"/>
              </a:rPr>
              <a:t>Fees</a:t>
            </a:r>
            <a:endParaRPr sz="1000">
              <a:latin typeface="Roboto Lt"/>
              <a:cs typeface="Roboto Lt"/>
            </a:endParaRPr>
          </a:p>
          <a:p>
            <a:pPr>
              <a:lnSpc>
                <a:spcPct val="100000"/>
              </a:lnSpc>
              <a:spcBef>
                <a:spcPts val="10"/>
              </a:spcBef>
            </a:pPr>
            <a:endParaRPr sz="1050">
              <a:latin typeface="Roboto Lt"/>
              <a:cs typeface="Roboto Lt"/>
            </a:endParaRPr>
          </a:p>
          <a:p>
            <a:pPr marL="12700">
              <a:lnSpc>
                <a:spcPct val="100000"/>
              </a:lnSpc>
            </a:pPr>
            <a:r>
              <a:rPr b="1" spc="-5" dirty="0">
                <a:solidFill>
                  <a:srgbClr val="999999"/>
                </a:solidFill>
                <a:latin typeface="Roboto"/>
                <a:cs typeface="Roboto"/>
              </a:rPr>
              <a:t>Locally</a:t>
            </a:r>
            <a:r>
              <a:rPr b="1" spc="-10" dirty="0">
                <a:solidFill>
                  <a:srgbClr val="999999"/>
                </a:solidFill>
                <a:latin typeface="Roboto"/>
                <a:cs typeface="Roboto"/>
              </a:rPr>
              <a:t> Conﬁned</a:t>
            </a:r>
          </a:p>
          <a:p>
            <a:pPr marL="12700">
              <a:lnSpc>
                <a:spcPct val="100000"/>
              </a:lnSpc>
              <a:spcBef>
                <a:spcPts val="25"/>
              </a:spcBef>
            </a:pPr>
            <a:r>
              <a:rPr sz="1000" b="0" spc="-5" dirty="0">
                <a:solidFill>
                  <a:srgbClr val="999999"/>
                </a:solidFill>
                <a:latin typeface="Roboto Lt"/>
                <a:cs typeface="Roboto Lt"/>
              </a:rPr>
              <a:t>Smaller </a:t>
            </a:r>
            <a:r>
              <a:rPr sz="1000" b="0" spc="-10" dirty="0">
                <a:solidFill>
                  <a:srgbClr val="999999"/>
                </a:solidFill>
                <a:latin typeface="Roboto Lt"/>
                <a:cs typeface="Roboto Lt"/>
              </a:rPr>
              <a:t>Referral Network</a:t>
            </a:r>
            <a:endParaRPr sz="1000">
              <a:latin typeface="Roboto Lt"/>
              <a:cs typeface="Roboto Lt"/>
            </a:endParaRPr>
          </a:p>
          <a:p>
            <a:pPr>
              <a:lnSpc>
                <a:spcPct val="100000"/>
              </a:lnSpc>
              <a:spcBef>
                <a:spcPts val="20"/>
              </a:spcBef>
            </a:pPr>
            <a:endParaRPr sz="1150">
              <a:latin typeface="Roboto Lt"/>
              <a:cs typeface="Roboto Lt"/>
            </a:endParaRPr>
          </a:p>
          <a:p>
            <a:pPr marL="12700">
              <a:lnSpc>
                <a:spcPct val="100000"/>
              </a:lnSpc>
            </a:pPr>
            <a:r>
              <a:rPr b="1" spc="-5" dirty="0">
                <a:solidFill>
                  <a:srgbClr val="999999"/>
                </a:solidFill>
                <a:latin typeface="Roboto"/>
                <a:cs typeface="Roboto"/>
              </a:rPr>
              <a:t>Inconsistent </a:t>
            </a:r>
            <a:r>
              <a:rPr b="1" spc="-10" dirty="0">
                <a:solidFill>
                  <a:srgbClr val="999999"/>
                </a:solidFill>
                <a:latin typeface="Roboto"/>
                <a:cs typeface="Roboto"/>
              </a:rPr>
              <a:t>Growth</a:t>
            </a:r>
            <a:r>
              <a:rPr b="1" spc="-50" dirty="0">
                <a:solidFill>
                  <a:srgbClr val="999999"/>
                </a:solidFill>
                <a:latin typeface="Roboto"/>
                <a:cs typeface="Roboto"/>
              </a:rPr>
              <a:t> </a:t>
            </a:r>
            <a:r>
              <a:rPr b="1" spc="-10" dirty="0">
                <a:solidFill>
                  <a:srgbClr val="999999"/>
                </a:solidFill>
                <a:latin typeface="Roboto"/>
                <a:cs typeface="Roboto"/>
              </a:rPr>
              <a:t>Incentives</a:t>
            </a:r>
          </a:p>
          <a:p>
            <a:pPr marL="12700">
              <a:lnSpc>
                <a:spcPct val="100000"/>
              </a:lnSpc>
              <a:spcBef>
                <a:spcPts val="25"/>
              </a:spcBef>
            </a:pPr>
            <a:r>
              <a:rPr sz="1000" b="0" spc="-5" dirty="0">
                <a:solidFill>
                  <a:srgbClr val="999999"/>
                </a:solidFill>
                <a:latin typeface="Roboto Lt"/>
                <a:cs typeface="Roboto Lt"/>
              </a:rPr>
              <a:t>Minimal Opportunities for</a:t>
            </a:r>
            <a:r>
              <a:rPr sz="1000" b="0" spc="-10" dirty="0">
                <a:solidFill>
                  <a:srgbClr val="999999"/>
                </a:solidFill>
                <a:latin typeface="Roboto Lt"/>
                <a:cs typeface="Roboto Lt"/>
              </a:rPr>
              <a:t> Ownership</a:t>
            </a:r>
            <a:endParaRPr sz="1000">
              <a:latin typeface="Roboto Lt"/>
              <a:cs typeface="Roboto Lt"/>
            </a:endParaRPr>
          </a:p>
          <a:p>
            <a:pPr>
              <a:lnSpc>
                <a:spcPct val="100000"/>
              </a:lnSpc>
              <a:spcBef>
                <a:spcPts val="15"/>
              </a:spcBef>
            </a:pPr>
            <a:endParaRPr sz="1150">
              <a:latin typeface="Roboto Lt"/>
              <a:cs typeface="Roboto Lt"/>
            </a:endParaRPr>
          </a:p>
          <a:p>
            <a:pPr marL="12700">
              <a:lnSpc>
                <a:spcPct val="100000"/>
              </a:lnSpc>
              <a:spcBef>
                <a:spcPts val="5"/>
              </a:spcBef>
            </a:pPr>
            <a:r>
              <a:rPr b="1" spc="-5" dirty="0">
                <a:solidFill>
                  <a:srgbClr val="999999"/>
                </a:solidFill>
                <a:latin typeface="Roboto"/>
                <a:cs typeface="Roboto"/>
              </a:rPr>
              <a:t>Limited </a:t>
            </a:r>
            <a:r>
              <a:rPr b="1" spc="-15" dirty="0">
                <a:solidFill>
                  <a:srgbClr val="999999"/>
                </a:solidFill>
                <a:latin typeface="Roboto"/>
                <a:cs typeface="Roboto"/>
              </a:rPr>
              <a:t>Technology </a:t>
            </a:r>
            <a:r>
              <a:rPr b="1" dirty="0">
                <a:solidFill>
                  <a:srgbClr val="999999"/>
                </a:solidFill>
                <a:latin typeface="Roboto"/>
                <a:cs typeface="Roboto"/>
              </a:rPr>
              <a:t>&amp;</a:t>
            </a:r>
            <a:r>
              <a:rPr b="1" spc="-75" dirty="0">
                <a:solidFill>
                  <a:srgbClr val="999999"/>
                </a:solidFill>
                <a:latin typeface="Roboto"/>
                <a:cs typeface="Roboto"/>
              </a:rPr>
              <a:t> </a:t>
            </a:r>
            <a:r>
              <a:rPr b="1" dirty="0">
                <a:solidFill>
                  <a:srgbClr val="999999"/>
                </a:solidFill>
                <a:latin typeface="Roboto"/>
                <a:cs typeface="Roboto"/>
              </a:rPr>
              <a:t>Support</a:t>
            </a:r>
          </a:p>
          <a:p>
            <a:pPr marL="12700">
              <a:lnSpc>
                <a:spcPct val="100000"/>
              </a:lnSpc>
              <a:spcBef>
                <a:spcPts val="20"/>
              </a:spcBef>
            </a:pPr>
            <a:r>
              <a:rPr sz="1000" b="0" spc="-10" dirty="0">
                <a:solidFill>
                  <a:srgbClr val="999999"/>
                </a:solidFill>
                <a:latin typeface="Roboto Lt"/>
                <a:cs typeface="Roboto Lt"/>
              </a:rPr>
              <a:t>Few </a:t>
            </a:r>
            <a:r>
              <a:rPr sz="1000" b="0" spc="-15" dirty="0">
                <a:solidFill>
                  <a:srgbClr val="999999"/>
                </a:solidFill>
                <a:latin typeface="Roboto Lt"/>
                <a:cs typeface="Roboto Lt"/>
              </a:rPr>
              <a:t>Tools </a:t>
            </a:r>
            <a:r>
              <a:rPr sz="1000" b="0" spc="-5" dirty="0">
                <a:solidFill>
                  <a:srgbClr val="999999"/>
                </a:solidFill>
                <a:latin typeface="Roboto Lt"/>
                <a:cs typeface="Roboto Lt"/>
              </a:rPr>
              <a:t>and Support</a:t>
            </a:r>
            <a:r>
              <a:rPr sz="1000" b="0" spc="-15" dirty="0">
                <a:solidFill>
                  <a:srgbClr val="999999"/>
                </a:solidFill>
                <a:latin typeface="Roboto Lt"/>
                <a:cs typeface="Roboto Lt"/>
              </a:rPr>
              <a:t> </a:t>
            </a:r>
            <a:r>
              <a:rPr sz="1000" b="0" spc="-10" dirty="0">
                <a:solidFill>
                  <a:srgbClr val="999999"/>
                </a:solidFill>
                <a:latin typeface="Roboto Lt"/>
                <a:cs typeface="Roboto Lt"/>
              </a:rPr>
              <a:t>Resources</a:t>
            </a:r>
            <a:endParaRPr sz="1000">
              <a:latin typeface="Roboto Lt"/>
              <a:cs typeface="Roboto Lt"/>
            </a:endParaRPr>
          </a:p>
        </p:txBody>
      </p:sp>
      <p:sp>
        <p:nvSpPr>
          <p:cNvPr id="9" name="object 9"/>
          <p:cNvSpPr txBox="1">
            <a:spLocks noGrp="1"/>
          </p:cNvSpPr>
          <p:nvPr>
            <p:ph sz="half" idx="3"/>
          </p:nvPr>
        </p:nvSpPr>
        <p:spPr>
          <a:prstGeom prst="rect">
            <a:avLst/>
          </a:prstGeom>
        </p:spPr>
        <p:txBody>
          <a:bodyPr vert="horz" wrap="square" lIns="0" tIns="12700" rIns="0" bIns="0" rtlCol="0">
            <a:spAutoFit/>
          </a:bodyPr>
          <a:lstStyle/>
          <a:p>
            <a:pPr marL="12700">
              <a:lnSpc>
                <a:spcPct val="100000"/>
              </a:lnSpc>
              <a:spcBef>
                <a:spcPts val="100"/>
              </a:spcBef>
            </a:pPr>
            <a:r>
              <a:rPr spc="-5" dirty="0"/>
              <a:t>Powerful </a:t>
            </a:r>
            <a:r>
              <a:rPr spc="-10" dirty="0"/>
              <a:t>Equity</a:t>
            </a:r>
            <a:r>
              <a:rPr spc="-35" dirty="0"/>
              <a:t> </a:t>
            </a:r>
            <a:r>
              <a:rPr spc="-5" dirty="0"/>
              <a:t>Opportunities</a:t>
            </a:r>
          </a:p>
          <a:p>
            <a:pPr marL="12700">
              <a:lnSpc>
                <a:spcPct val="100000"/>
              </a:lnSpc>
              <a:spcBef>
                <a:spcPts val="20"/>
              </a:spcBef>
            </a:pPr>
            <a:r>
              <a:rPr sz="1000" b="0" spc="-10" dirty="0">
                <a:latin typeface="Roboto Lt"/>
                <a:cs typeface="Roboto Lt"/>
              </a:rPr>
              <a:t>Revenue Share </a:t>
            </a:r>
            <a:r>
              <a:rPr sz="1000" b="0" spc="-5" dirty="0">
                <a:latin typeface="Roboto Lt"/>
                <a:cs typeface="Roboto Lt"/>
              </a:rPr>
              <a:t>and </a:t>
            </a:r>
            <a:r>
              <a:rPr sz="1000" b="0" spc="-10" dirty="0">
                <a:latin typeface="Roboto Lt"/>
                <a:cs typeface="Roboto Lt"/>
              </a:rPr>
              <a:t>Stock Equity</a:t>
            </a:r>
            <a:r>
              <a:rPr sz="1000" b="0" spc="15" dirty="0">
                <a:latin typeface="Roboto Lt"/>
                <a:cs typeface="Roboto Lt"/>
              </a:rPr>
              <a:t> </a:t>
            </a:r>
            <a:r>
              <a:rPr sz="1000" b="0" spc="-10" dirty="0">
                <a:latin typeface="Roboto Lt"/>
                <a:cs typeface="Roboto Lt"/>
              </a:rPr>
              <a:t>Programs</a:t>
            </a:r>
            <a:endParaRPr sz="1000">
              <a:latin typeface="Roboto Lt"/>
              <a:cs typeface="Roboto Lt"/>
            </a:endParaRPr>
          </a:p>
          <a:p>
            <a:pPr>
              <a:lnSpc>
                <a:spcPct val="100000"/>
              </a:lnSpc>
              <a:spcBef>
                <a:spcPts val="55"/>
              </a:spcBef>
            </a:pPr>
            <a:endParaRPr sz="850">
              <a:latin typeface="Roboto Lt"/>
              <a:cs typeface="Roboto Lt"/>
            </a:endParaRPr>
          </a:p>
          <a:p>
            <a:pPr marL="12700">
              <a:lnSpc>
                <a:spcPct val="100000"/>
              </a:lnSpc>
            </a:pPr>
            <a:r>
              <a:rPr spc="-5" dirty="0"/>
              <a:t>Cloud Campus</a:t>
            </a:r>
            <a:r>
              <a:rPr spc="-30" dirty="0"/>
              <a:t> </a:t>
            </a:r>
            <a:r>
              <a:rPr spc="-10" dirty="0"/>
              <a:t>Environment</a:t>
            </a:r>
          </a:p>
          <a:p>
            <a:pPr marL="12700">
              <a:lnSpc>
                <a:spcPct val="100000"/>
              </a:lnSpc>
              <a:spcBef>
                <a:spcPts val="25"/>
              </a:spcBef>
            </a:pPr>
            <a:r>
              <a:rPr sz="1000" b="0" spc="-5" dirty="0">
                <a:latin typeface="Roboto Lt"/>
                <a:cs typeface="Roboto Lt"/>
              </a:rPr>
              <a:t>No Desk </a:t>
            </a:r>
            <a:r>
              <a:rPr sz="1000" b="0" spc="-10" dirty="0">
                <a:latin typeface="Roboto Lt"/>
                <a:cs typeface="Roboto Lt"/>
              </a:rPr>
              <a:t>Fees, Work From</a:t>
            </a:r>
            <a:r>
              <a:rPr sz="1000" b="0" dirty="0">
                <a:latin typeface="Roboto Lt"/>
                <a:cs typeface="Roboto Lt"/>
              </a:rPr>
              <a:t> </a:t>
            </a:r>
            <a:r>
              <a:rPr sz="1000" b="0" spc="-10" dirty="0">
                <a:latin typeface="Roboto Lt"/>
                <a:cs typeface="Roboto Lt"/>
              </a:rPr>
              <a:t>Anywhere</a:t>
            </a:r>
            <a:endParaRPr sz="1000">
              <a:latin typeface="Roboto Lt"/>
              <a:cs typeface="Roboto Lt"/>
            </a:endParaRPr>
          </a:p>
          <a:p>
            <a:pPr>
              <a:lnSpc>
                <a:spcPct val="100000"/>
              </a:lnSpc>
              <a:spcBef>
                <a:spcPts val="20"/>
              </a:spcBef>
            </a:pPr>
            <a:endParaRPr sz="1150">
              <a:latin typeface="Roboto Lt"/>
              <a:cs typeface="Roboto Lt"/>
            </a:endParaRPr>
          </a:p>
          <a:p>
            <a:pPr marL="12700">
              <a:lnSpc>
                <a:spcPct val="100000"/>
              </a:lnSpc>
            </a:pPr>
            <a:r>
              <a:rPr spc="-5" dirty="0"/>
              <a:t>Real-time</a:t>
            </a:r>
            <a:r>
              <a:rPr spc="-10" dirty="0"/>
              <a:t> </a:t>
            </a:r>
            <a:r>
              <a:rPr dirty="0"/>
              <a:t>Support</a:t>
            </a:r>
          </a:p>
          <a:p>
            <a:pPr marL="12700">
              <a:lnSpc>
                <a:spcPct val="100000"/>
              </a:lnSpc>
              <a:spcBef>
                <a:spcPts val="315"/>
              </a:spcBef>
            </a:pPr>
            <a:r>
              <a:rPr sz="1000" b="0" spc="-10" dirty="0">
                <a:latin typeface="Roboto Lt"/>
                <a:cs typeface="Roboto Lt"/>
              </a:rPr>
              <a:t>Specialized </a:t>
            </a:r>
            <a:r>
              <a:rPr sz="1000" b="0" spc="-5" dirty="0">
                <a:latin typeface="Roboto Lt"/>
                <a:cs typeface="Roboto Lt"/>
              </a:rPr>
              <a:t>Support </a:t>
            </a:r>
            <a:r>
              <a:rPr sz="1000" b="0" spc="-15" dirty="0">
                <a:latin typeface="Roboto Lt"/>
                <a:cs typeface="Roboto Lt"/>
              </a:rPr>
              <a:t>Teams </a:t>
            </a:r>
            <a:r>
              <a:rPr sz="1000" b="0" spc="-5" dirty="0">
                <a:latin typeface="Roboto Lt"/>
                <a:cs typeface="Roboto Lt"/>
              </a:rPr>
              <a:t>Ready </a:t>
            </a:r>
            <a:r>
              <a:rPr sz="1000" b="0" spc="-10" dirty="0">
                <a:latin typeface="Roboto Lt"/>
                <a:cs typeface="Roboto Lt"/>
              </a:rPr>
              <a:t>to Help</a:t>
            </a:r>
            <a:endParaRPr sz="1000">
              <a:latin typeface="Roboto Lt"/>
              <a:cs typeface="Roboto Lt"/>
            </a:endParaRPr>
          </a:p>
          <a:p>
            <a:pPr>
              <a:lnSpc>
                <a:spcPct val="100000"/>
              </a:lnSpc>
              <a:spcBef>
                <a:spcPts val="50"/>
              </a:spcBef>
            </a:pPr>
            <a:endParaRPr sz="850">
              <a:latin typeface="Roboto Lt"/>
              <a:cs typeface="Roboto Lt"/>
            </a:endParaRPr>
          </a:p>
          <a:p>
            <a:pPr marL="12700">
              <a:lnSpc>
                <a:spcPct val="100000"/>
              </a:lnSpc>
              <a:spcBef>
                <a:spcPts val="5"/>
              </a:spcBef>
            </a:pPr>
            <a:r>
              <a:rPr spc="-10" dirty="0"/>
              <a:t>Live</a:t>
            </a:r>
            <a:r>
              <a:rPr spc="-55" dirty="0"/>
              <a:t> </a:t>
            </a:r>
            <a:r>
              <a:rPr spc="-15" dirty="0"/>
              <a:t>Training</a:t>
            </a:r>
          </a:p>
          <a:p>
            <a:pPr marL="12700">
              <a:lnSpc>
                <a:spcPct val="100000"/>
              </a:lnSpc>
              <a:spcBef>
                <a:spcPts val="20"/>
              </a:spcBef>
            </a:pPr>
            <a:r>
              <a:rPr sz="1000" b="0" spc="-5" dirty="0">
                <a:latin typeface="Roboto Lt"/>
                <a:cs typeface="Roboto Lt"/>
              </a:rPr>
              <a:t>50+ Hours </a:t>
            </a:r>
            <a:r>
              <a:rPr sz="1000" b="0" spc="-10" dirty="0">
                <a:latin typeface="Roboto Lt"/>
                <a:cs typeface="Roboto Lt"/>
              </a:rPr>
              <a:t>Weekly </a:t>
            </a:r>
            <a:r>
              <a:rPr sz="1000" b="0" spc="-5" dirty="0">
                <a:latin typeface="Roboto Lt"/>
                <a:cs typeface="Roboto Lt"/>
              </a:rPr>
              <a:t>Online</a:t>
            </a:r>
            <a:r>
              <a:rPr sz="1000" b="0" spc="-30" dirty="0">
                <a:latin typeface="Roboto Lt"/>
                <a:cs typeface="Roboto Lt"/>
              </a:rPr>
              <a:t> </a:t>
            </a:r>
            <a:r>
              <a:rPr sz="1000" b="0" spc="-15" dirty="0">
                <a:latin typeface="Roboto Lt"/>
                <a:cs typeface="Roboto Lt"/>
              </a:rPr>
              <a:t>Training</a:t>
            </a:r>
            <a:endParaRPr sz="1000">
              <a:latin typeface="Roboto Lt"/>
              <a:cs typeface="Roboto Lt"/>
            </a:endParaRPr>
          </a:p>
          <a:p>
            <a:pPr>
              <a:lnSpc>
                <a:spcPct val="100000"/>
              </a:lnSpc>
              <a:spcBef>
                <a:spcPts val="20"/>
              </a:spcBef>
            </a:pPr>
            <a:endParaRPr sz="1150">
              <a:latin typeface="Roboto Lt"/>
              <a:cs typeface="Roboto Lt"/>
            </a:endParaRPr>
          </a:p>
          <a:p>
            <a:pPr marL="12700">
              <a:lnSpc>
                <a:spcPct val="100000"/>
              </a:lnSpc>
            </a:pPr>
            <a:r>
              <a:rPr spc="-5" dirty="0"/>
              <a:t>International</a:t>
            </a:r>
            <a:r>
              <a:rPr spc="-15" dirty="0"/>
              <a:t> </a:t>
            </a:r>
            <a:r>
              <a:rPr spc="-10" dirty="0"/>
              <a:t>Collaboration</a:t>
            </a:r>
          </a:p>
          <a:p>
            <a:pPr marL="12700">
              <a:lnSpc>
                <a:spcPct val="100000"/>
              </a:lnSpc>
              <a:spcBef>
                <a:spcPts val="315"/>
              </a:spcBef>
            </a:pPr>
            <a:r>
              <a:rPr sz="1000" b="0" spc="-10" dirty="0">
                <a:latin typeface="Roboto Lt"/>
                <a:cs typeface="Roboto Lt"/>
              </a:rPr>
              <a:t>Expansive Referral </a:t>
            </a:r>
            <a:r>
              <a:rPr sz="1000" b="0" spc="-5" dirty="0">
                <a:latin typeface="Roboto Lt"/>
                <a:cs typeface="Roboto Lt"/>
              </a:rPr>
              <a:t>Networks and</a:t>
            </a:r>
            <a:r>
              <a:rPr sz="1000" b="0" spc="5" dirty="0">
                <a:latin typeface="Roboto Lt"/>
                <a:cs typeface="Roboto Lt"/>
              </a:rPr>
              <a:t> </a:t>
            </a:r>
            <a:r>
              <a:rPr sz="1000" b="0" spc="-10" dirty="0">
                <a:latin typeface="Roboto Lt"/>
                <a:cs typeface="Roboto Lt"/>
              </a:rPr>
              <a:t>Education</a:t>
            </a:r>
            <a:endParaRPr sz="1000">
              <a:latin typeface="Roboto Lt"/>
              <a:cs typeface="Roboto Lt"/>
            </a:endParaRPr>
          </a:p>
        </p:txBody>
      </p:sp>
      <p:grpSp>
        <p:nvGrpSpPr>
          <p:cNvPr id="10" name="object 10"/>
          <p:cNvGrpSpPr/>
          <p:nvPr/>
        </p:nvGrpSpPr>
        <p:grpSpPr>
          <a:xfrm>
            <a:off x="512418" y="1378397"/>
            <a:ext cx="6336665" cy="3208020"/>
            <a:chOff x="512418" y="1378397"/>
            <a:chExt cx="6336665" cy="3208020"/>
          </a:xfrm>
        </p:grpSpPr>
        <p:sp>
          <p:nvSpPr>
            <p:cNvPr id="11" name="object 11"/>
            <p:cNvSpPr/>
            <p:nvPr/>
          </p:nvSpPr>
          <p:spPr>
            <a:xfrm>
              <a:off x="6015412" y="1378397"/>
              <a:ext cx="833183" cy="432599"/>
            </a:xfrm>
            <a:prstGeom prst="rect">
              <a:avLst/>
            </a:prstGeom>
            <a:blipFill>
              <a:blip r:embed="rId2" cstate="print"/>
              <a:stretch>
                <a:fillRect/>
              </a:stretch>
            </a:blipFill>
          </p:spPr>
          <p:txBody>
            <a:bodyPr wrap="square" lIns="0" tIns="0" rIns="0" bIns="0" rtlCol="0"/>
            <a:lstStyle/>
            <a:p>
              <a:endParaRPr/>
            </a:p>
          </p:txBody>
        </p:sp>
        <p:sp>
          <p:nvSpPr>
            <p:cNvPr id="12" name="object 12"/>
            <p:cNvSpPr/>
            <p:nvPr/>
          </p:nvSpPr>
          <p:spPr>
            <a:xfrm>
              <a:off x="577900" y="1911375"/>
              <a:ext cx="365760" cy="2136140"/>
            </a:xfrm>
            <a:custGeom>
              <a:avLst/>
              <a:gdLst/>
              <a:ahLst/>
              <a:cxnLst/>
              <a:rect l="l" t="t" r="r" b="b"/>
              <a:pathLst>
                <a:path w="365759" h="2136140">
                  <a:moveTo>
                    <a:pt x="94475" y="1251572"/>
                  </a:moveTo>
                  <a:lnTo>
                    <a:pt x="92062" y="1246746"/>
                  </a:lnTo>
                  <a:lnTo>
                    <a:pt x="87210" y="1244346"/>
                  </a:lnTo>
                  <a:lnTo>
                    <a:pt x="58153" y="1244346"/>
                  </a:lnTo>
                  <a:lnTo>
                    <a:pt x="58153" y="1280452"/>
                  </a:lnTo>
                  <a:lnTo>
                    <a:pt x="58153" y="1294879"/>
                  </a:lnTo>
                  <a:lnTo>
                    <a:pt x="55727" y="1297305"/>
                  </a:lnTo>
                  <a:lnTo>
                    <a:pt x="50888" y="1299705"/>
                  </a:lnTo>
                  <a:lnTo>
                    <a:pt x="48463" y="1302105"/>
                  </a:lnTo>
                  <a:lnTo>
                    <a:pt x="41198" y="1302105"/>
                  </a:lnTo>
                  <a:lnTo>
                    <a:pt x="36360" y="1299705"/>
                  </a:lnTo>
                  <a:lnTo>
                    <a:pt x="31508" y="1294879"/>
                  </a:lnTo>
                  <a:lnTo>
                    <a:pt x="29083" y="1290078"/>
                  </a:lnTo>
                  <a:lnTo>
                    <a:pt x="29083" y="1282852"/>
                  </a:lnTo>
                  <a:lnTo>
                    <a:pt x="31508" y="1280452"/>
                  </a:lnTo>
                  <a:lnTo>
                    <a:pt x="33934" y="1275626"/>
                  </a:lnTo>
                  <a:lnTo>
                    <a:pt x="36360" y="1273225"/>
                  </a:lnTo>
                  <a:lnTo>
                    <a:pt x="50888" y="1273225"/>
                  </a:lnTo>
                  <a:lnTo>
                    <a:pt x="55727" y="1275626"/>
                  </a:lnTo>
                  <a:lnTo>
                    <a:pt x="58153" y="1280452"/>
                  </a:lnTo>
                  <a:lnTo>
                    <a:pt x="58153" y="1244346"/>
                  </a:lnTo>
                  <a:lnTo>
                    <a:pt x="7289" y="1244346"/>
                  </a:lnTo>
                  <a:lnTo>
                    <a:pt x="4864" y="1246746"/>
                  </a:lnTo>
                  <a:lnTo>
                    <a:pt x="2451" y="1251572"/>
                  </a:lnTo>
                  <a:lnTo>
                    <a:pt x="25" y="1253972"/>
                  </a:lnTo>
                  <a:lnTo>
                    <a:pt x="25" y="1407972"/>
                  </a:lnTo>
                  <a:lnTo>
                    <a:pt x="4864" y="1412798"/>
                  </a:lnTo>
                  <a:lnTo>
                    <a:pt x="7289" y="1417599"/>
                  </a:lnTo>
                  <a:lnTo>
                    <a:pt x="87210" y="1417599"/>
                  </a:lnTo>
                  <a:lnTo>
                    <a:pt x="94475" y="1410373"/>
                  </a:lnTo>
                  <a:lnTo>
                    <a:pt x="94475" y="1302105"/>
                  </a:lnTo>
                  <a:lnTo>
                    <a:pt x="94475" y="1273225"/>
                  </a:lnTo>
                  <a:lnTo>
                    <a:pt x="94475" y="1251572"/>
                  </a:lnTo>
                  <a:close/>
                </a:path>
                <a:path w="365759" h="2136140">
                  <a:moveTo>
                    <a:pt x="112737" y="228600"/>
                  </a:moveTo>
                  <a:lnTo>
                    <a:pt x="109029" y="224790"/>
                  </a:lnTo>
                  <a:lnTo>
                    <a:pt x="94208" y="224790"/>
                  </a:lnTo>
                  <a:lnTo>
                    <a:pt x="90512" y="228600"/>
                  </a:lnTo>
                  <a:lnTo>
                    <a:pt x="90512" y="245110"/>
                  </a:lnTo>
                  <a:lnTo>
                    <a:pt x="92367" y="245110"/>
                  </a:lnTo>
                  <a:lnTo>
                    <a:pt x="92367" y="246380"/>
                  </a:lnTo>
                  <a:lnTo>
                    <a:pt x="110883" y="246380"/>
                  </a:lnTo>
                  <a:lnTo>
                    <a:pt x="110883" y="245110"/>
                  </a:lnTo>
                  <a:lnTo>
                    <a:pt x="112737" y="245110"/>
                  </a:lnTo>
                  <a:lnTo>
                    <a:pt x="112737" y="228600"/>
                  </a:lnTo>
                  <a:close/>
                </a:path>
                <a:path w="365759" h="2136140">
                  <a:moveTo>
                    <a:pt x="112737" y="182880"/>
                  </a:moveTo>
                  <a:lnTo>
                    <a:pt x="110883" y="181610"/>
                  </a:lnTo>
                  <a:lnTo>
                    <a:pt x="110883" y="180340"/>
                  </a:lnTo>
                  <a:lnTo>
                    <a:pt x="92367" y="180340"/>
                  </a:lnTo>
                  <a:lnTo>
                    <a:pt x="92367" y="181610"/>
                  </a:lnTo>
                  <a:lnTo>
                    <a:pt x="90512" y="182880"/>
                  </a:lnTo>
                  <a:lnTo>
                    <a:pt x="90512" y="200660"/>
                  </a:lnTo>
                  <a:lnTo>
                    <a:pt x="92367" y="200660"/>
                  </a:lnTo>
                  <a:lnTo>
                    <a:pt x="92367" y="201930"/>
                  </a:lnTo>
                  <a:lnTo>
                    <a:pt x="110883" y="201930"/>
                  </a:lnTo>
                  <a:lnTo>
                    <a:pt x="110883" y="200660"/>
                  </a:lnTo>
                  <a:lnTo>
                    <a:pt x="112737" y="200660"/>
                  </a:lnTo>
                  <a:lnTo>
                    <a:pt x="112737" y="182880"/>
                  </a:lnTo>
                  <a:close/>
                </a:path>
                <a:path w="365759" h="2136140">
                  <a:moveTo>
                    <a:pt x="112737" y="137160"/>
                  </a:moveTo>
                  <a:lnTo>
                    <a:pt x="110883" y="137160"/>
                  </a:lnTo>
                  <a:lnTo>
                    <a:pt x="110883" y="134620"/>
                  </a:lnTo>
                  <a:lnTo>
                    <a:pt x="92367" y="134620"/>
                  </a:lnTo>
                  <a:lnTo>
                    <a:pt x="92367" y="137160"/>
                  </a:lnTo>
                  <a:lnTo>
                    <a:pt x="90512" y="137160"/>
                  </a:lnTo>
                  <a:lnTo>
                    <a:pt x="90512" y="153670"/>
                  </a:lnTo>
                  <a:lnTo>
                    <a:pt x="92367" y="156210"/>
                  </a:lnTo>
                  <a:lnTo>
                    <a:pt x="92367" y="157480"/>
                  </a:lnTo>
                  <a:lnTo>
                    <a:pt x="110883" y="157480"/>
                  </a:lnTo>
                  <a:lnTo>
                    <a:pt x="110883" y="156210"/>
                  </a:lnTo>
                  <a:lnTo>
                    <a:pt x="112737" y="153670"/>
                  </a:lnTo>
                  <a:lnTo>
                    <a:pt x="112737" y="137160"/>
                  </a:lnTo>
                  <a:close/>
                </a:path>
                <a:path w="365759" h="2136140">
                  <a:moveTo>
                    <a:pt x="112737" y="92710"/>
                  </a:moveTo>
                  <a:lnTo>
                    <a:pt x="110883" y="92710"/>
                  </a:lnTo>
                  <a:lnTo>
                    <a:pt x="110883" y="90170"/>
                  </a:lnTo>
                  <a:lnTo>
                    <a:pt x="92367" y="90170"/>
                  </a:lnTo>
                  <a:lnTo>
                    <a:pt x="92367" y="92710"/>
                  </a:lnTo>
                  <a:lnTo>
                    <a:pt x="90512" y="92710"/>
                  </a:lnTo>
                  <a:lnTo>
                    <a:pt x="90512" y="109220"/>
                  </a:lnTo>
                  <a:lnTo>
                    <a:pt x="94208" y="113030"/>
                  </a:lnTo>
                  <a:lnTo>
                    <a:pt x="109029" y="113030"/>
                  </a:lnTo>
                  <a:lnTo>
                    <a:pt x="112737" y="109220"/>
                  </a:lnTo>
                  <a:lnTo>
                    <a:pt x="112737" y="92710"/>
                  </a:lnTo>
                  <a:close/>
                </a:path>
                <a:path w="365759" h="2136140">
                  <a:moveTo>
                    <a:pt x="112737" y="48260"/>
                  </a:moveTo>
                  <a:lnTo>
                    <a:pt x="109029" y="44450"/>
                  </a:lnTo>
                  <a:lnTo>
                    <a:pt x="94208" y="44450"/>
                  </a:lnTo>
                  <a:lnTo>
                    <a:pt x="90512" y="48260"/>
                  </a:lnTo>
                  <a:lnTo>
                    <a:pt x="90512" y="64770"/>
                  </a:lnTo>
                  <a:lnTo>
                    <a:pt x="94208" y="68580"/>
                  </a:lnTo>
                  <a:lnTo>
                    <a:pt x="109029" y="68580"/>
                  </a:lnTo>
                  <a:lnTo>
                    <a:pt x="112737" y="64770"/>
                  </a:lnTo>
                  <a:lnTo>
                    <a:pt x="112737" y="48260"/>
                  </a:lnTo>
                  <a:close/>
                </a:path>
                <a:path w="365759" h="2136140">
                  <a:moveTo>
                    <a:pt x="157175" y="182880"/>
                  </a:moveTo>
                  <a:lnTo>
                    <a:pt x="155321" y="181610"/>
                  </a:lnTo>
                  <a:lnTo>
                    <a:pt x="155321" y="180340"/>
                  </a:lnTo>
                  <a:lnTo>
                    <a:pt x="138658" y="180340"/>
                  </a:lnTo>
                  <a:lnTo>
                    <a:pt x="134950" y="182880"/>
                  </a:lnTo>
                  <a:lnTo>
                    <a:pt x="134950" y="200660"/>
                  </a:lnTo>
                  <a:lnTo>
                    <a:pt x="136804" y="200660"/>
                  </a:lnTo>
                  <a:lnTo>
                    <a:pt x="138658" y="201930"/>
                  </a:lnTo>
                  <a:lnTo>
                    <a:pt x="155321" y="201930"/>
                  </a:lnTo>
                  <a:lnTo>
                    <a:pt x="155321" y="200660"/>
                  </a:lnTo>
                  <a:lnTo>
                    <a:pt x="157175" y="200660"/>
                  </a:lnTo>
                  <a:lnTo>
                    <a:pt x="157175" y="182880"/>
                  </a:lnTo>
                  <a:close/>
                </a:path>
                <a:path w="365759" h="2136140">
                  <a:moveTo>
                    <a:pt x="157175" y="137160"/>
                  </a:moveTo>
                  <a:lnTo>
                    <a:pt x="155321" y="137160"/>
                  </a:lnTo>
                  <a:lnTo>
                    <a:pt x="155321" y="134620"/>
                  </a:lnTo>
                  <a:lnTo>
                    <a:pt x="138658" y="134620"/>
                  </a:lnTo>
                  <a:lnTo>
                    <a:pt x="136804" y="137160"/>
                  </a:lnTo>
                  <a:lnTo>
                    <a:pt x="134950" y="137160"/>
                  </a:lnTo>
                  <a:lnTo>
                    <a:pt x="134950" y="153670"/>
                  </a:lnTo>
                  <a:lnTo>
                    <a:pt x="138658" y="157480"/>
                  </a:lnTo>
                  <a:lnTo>
                    <a:pt x="155321" y="157480"/>
                  </a:lnTo>
                  <a:lnTo>
                    <a:pt x="155321" y="156210"/>
                  </a:lnTo>
                  <a:lnTo>
                    <a:pt x="157175" y="153670"/>
                  </a:lnTo>
                  <a:lnTo>
                    <a:pt x="157175" y="137160"/>
                  </a:lnTo>
                  <a:close/>
                </a:path>
                <a:path w="365759" h="2136140">
                  <a:moveTo>
                    <a:pt x="157175" y="92710"/>
                  </a:moveTo>
                  <a:lnTo>
                    <a:pt x="155321" y="92710"/>
                  </a:lnTo>
                  <a:lnTo>
                    <a:pt x="155321" y="90170"/>
                  </a:lnTo>
                  <a:lnTo>
                    <a:pt x="138658" y="90170"/>
                  </a:lnTo>
                  <a:lnTo>
                    <a:pt x="136804" y="92710"/>
                  </a:lnTo>
                  <a:lnTo>
                    <a:pt x="134950" y="92710"/>
                  </a:lnTo>
                  <a:lnTo>
                    <a:pt x="134950" y="109220"/>
                  </a:lnTo>
                  <a:lnTo>
                    <a:pt x="136804" y="110490"/>
                  </a:lnTo>
                  <a:lnTo>
                    <a:pt x="138658" y="110490"/>
                  </a:lnTo>
                  <a:lnTo>
                    <a:pt x="138658" y="113030"/>
                  </a:lnTo>
                  <a:lnTo>
                    <a:pt x="153479" y="113030"/>
                  </a:lnTo>
                  <a:lnTo>
                    <a:pt x="157175" y="109220"/>
                  </a:lnTo>
                  <a:lnTo>
                    <a:pt x="157175" y="92710"/>
                  </a:lnTo>
                  <a:close/>
                </a:path>
                <a:path w="365759" h="2136140">
                  <a:moveTo>
                    <a:pt x="157175" y="48260"/>
                  </a:moveTo>
                  <a:lnTo>
                    <a:pt x="153479" y="44450"/>
                  </a:lnTo>
                  <a:lnTo>
                    <a:pt x="138658" y="44450"/>
                  </a:lnTo>
                  <a:lnTo>
                    <a:pt x="138658" y="45720"/>
                  </a:lnTo>
                  <a:lnTo>
                    <a:pt x="136804" y="45720"/>
                  </a:lnTo>
                  <a:lnTo>
                    <a:pt x="134950" y="48260"/>
                  </a:lnTo>
                  <a:lnTo>
                    <a:pt x="134950" y="64770"/>
                  </a:lnTo>
                  <a:lnTo>
                    <a:pt x="136804" y="66040"/>
                  </a:lnTo>
                  <a:lnTo>
                    <a:pt x="138658" y="66040"/>
                  </a:lnTo>
                  <a:lnTo>
                    <a:pt x="138658" y="68580"/>
                  </a:lnTo>
                  <a:lnTo>
                    <a:pt x="153479" y="68580"/>
                  </a:lnTo>
                  <a:lnTo>
                    <a:pt x="157175" y="64770"/>
                  </a:lnTo>
                  <a:lnTo>
                    <a:pt x="157175" y="48260"/>
                  </a:lnTo>
                  <a:close/>
                </a:path>
                <a:path w="365759" h="2136140">
                  <a:moveTo>
                    <a:pt x="201625" y="181610"/>
                  </a:moveTo>
                  <a:lnTo>
                    <a:pt x="199771" y="180340"/>
                  </a:lnTo>
                  <a:lnTo>
                    <a:pt x="183108" y="180340"/>
                  </a:lnTo>
                  <a:lnTo>
                    <a:pt x="181254" y="181610"/>
                  </a:lnTo>
                  <a:lnTo>
                    <a:pt x="181254" y="182880"/>
                  </a:lnTo>
                  <a:lnTo>
                    <a:pt x="179400" y="182880"/>
                  </a:lnTo>
                  <a:lnTo>
                    <a:pt x="179400" y="198120"/>
                  </a:lnTo>
                  <a:lnTo>
                    <a:pt x="183108" y="201930"/>
                  </a:lnTo>
                  <a:lnTo>
                    <a:pt x="199771" y="201930"/>
                  </a:lnTo>
                  <a:lnTo>
                    <a:pt x="201625" y="200660"/>
                  </a:lnTo>
                  <a:lnTo>
                    <a:pt x="201625" y="181610"/>
                  </a:lnTo>
                  <a:close/>
                </a:path>
                <a:path w="365759" h="2136140">
                  <a:moveTo>
                    <a:pt x="201625" y="137160"/>
                  </a:moveTo>
                  <a:lnTo>
                    <a:pt x="199771" y="134620"/>
                  </a:lnTo>
                  <a:lnTo>
                    <a:pt x="183108" y="134620"/>
                  </a:lnTo>
                  <a:lnTo>
                    <a:pt x="179400" y="138430"/>
                  </a:lnTo>
                  <a:lnTo>
                    <a:pt x="179400" y="153670"/>
                  </a:lnTo>
                  <a:lnTo>
                    <a:pt x="181254" y="153670"/>
                  </a:lnTo>
                  <a:lnTo>
                    <a:pt x="181254" y="156210"/>
                  </a:lnTo>
                  <a:lnTo>
                    <a:pt x="183108" y="157480"/>
                  </a:lnTo>
                  <a:lnTo>
                    <a:pt x="199771" y="157480"/>
                  </a:lnTo>
                  <a:lnTo>
                    <a:pt x="201625" y="156210"/>
                  </a:lnTo>
                  <a:lnTo>
                    <a:pt x="201625" y="137160"/>
                  </a:lnTo>
                  <a:close/>
                </a:path>
                <a:path w="365759" h="2136140">
                  <a:moveTo>
                    <a:pt x="201625" y="92710"/>
                  </a:moveTo>
                  <a:lnTo>
                    <a:pt x="199771" y="90170"/>
                  </a:lnTo>
                  <a:lnTo>
                    <a:pt x="183108" y="90170"/>
                  </a:lnTo>
                  <a:lnTo>
                    <a:pt x="179400" y="93980"/>
                  </a:lnTo>
                  <a:lnTo>
                    <a:pt x="179400" y="109220"/>
                  </a:lnTo>
                  <a:lnTo>
                    <a:pt x="181254" y="109220"/>
                  </a:lnTo>
                  <a:lnTo>
                    <a:pt x="181254" y="110490"/>
                  </a:lnTo>
                  <a:lnTo>
                    <a:pt x="183108" y="110490"/>
                  </a:lnTo>
                  <a:lnTo>
                    <a:pt x="184950" y="113030"/>
                  </a:lnTo>
                  <a:lnTo>
                    <a:pt x="197916" y="113030"/>
                  </a:lnTo>
                  <a:lnTo>
                    <a:pt x="199771" y="110490"/>
                  </a:lnTo>
                  <a:lnTo>
                    <a:pt x="201625" y="110490"/>
                  </a:lnTo>
                  <a:lnTo>
                    <a:pt x="201625" y="92710"/>
                  </a:lnTo>
                  <a:close/>
                </a:path>
                <a:path w="365759" h="2136140">
                  <a:moveTo>
                    <a:pt x="201625" y="45720"/>
                  </a:moveTo>
                  <a:lnTo>
                    <a:pt x="199771" y="45720"/>
                  </a:lnTo>
                  <a:lnTo>
                    <a:pt x="197916" y="44450"/>
                  </a:lnTo>
                  <a:lnTo>
                    <a:pt x="184950" y="44450"/>
                  </a:lnTo>
                  <a:lnTo>
                    <a:pt x="183108" y="45720"/>
                  </a:lnTo>
                  <a:lnTo>
                    <a:pt x="181254" y="45720"/>
                  </a:lnTo>
                  <a:lnTo>
                    <a:pt x="181254" y="48260"/>
                  </a:lnTo>
                  <a:lnTo>
                    <a:pt x="179400" y="49530"/>
                  </a:lnTo>
                  <a:lnTo>
                    <a:pt x="179400" y="62230"/>
                  </a:lnTo>
                  <a:lnTo>
                    <a:pt x="181254" y="64770"/>
                  </a:lnTo>
                  <a:lnTo>
                    <a:pt x="181254" y="66040"/>
                  </a:lnTo>
                  <a:lnTo>
                    <a:pt x="183108" y="66040"/>
                  </a:lnTo>
                  <a:lnTo>
                    <a:pt x="184950" y="68580"/>
                  </a:lnTo>
                  <a:lnTo>
                    <a:pt x="197916" y="68580"/>
                  </a:lnTo>
                  <a:lnTo>
                    <a:pt x="199771" y="66040"/>
                  </a:lnTo>
                  <a:lnTo>
                    <a:pt x="201625" y="66040"/>
                  </a:lnTo>
                  <a:lnTo>
                    <a:pt x="201625" y="45720"/>
                  </a:lnTo>
                  <a:close/>
                </a:path>
                <a:path w="365759" h="2136140">
                  <a:moveTo>
                    <a:pt x="225044" y="1977999"/>
                  </a:moveTo>
                  <a:lnTo>
                    <a:pt x="185204" y="1952472"/>
                  </a:lnTo>
                  <a:lnTo>
                    <a:pt x="159410" y="1913051"/>
                  </a:lnTo>
                  <a:lnTo>
                    <a:pt x="82054" y="1990788"/>
                  </a:lnTo>
                  <a:lnTo>
                    <a:pt x="82054" y="2066124"/>
                  </a:lnTo>
                  <a:lnTo>
                    <a:pt x="82054" y="2073071"/>
                  </a:lnTo>
                  <a:lnTo>
                    <a:pt x="79705" y="2075395"/>
                  </a:lnTo>
                  <a:lnTo>
                    <a:pt x="77355" y="2080018"/>
                  </a:lnTo>
                  <a:lnTo>
                    <a:pt x="75018" y="2082342"/>
                  </a:lnTo>
                  <a:lnTo>
                    <a:pt x="60960" y="2082342"/>
                  </a:lnTo>
                  <a:lnTo>
                    <a:pt x="53924" y="2075395"/>
                  </a:lnTo>
                  <a:lnTo>
                    <a:pt x="53924" y="2061476"/>
                  </a:lnTo>
                  <a:lnTo>
                    <a:pt x="58610" y="2059178"/>
                  </a:lnTo>
                  <a:lnTo>
                    <a:pt x="63296" y="2054517"/>
                  </a:lnTo>
                  <a:lnTo>
                    <a:pt x="70332" y="2054517"/>
                  </a:lnTo>
                  <a:lnTo>
                    <a:pt x="75018" y="2056853"/>
                  </a:lnTo>
                  <a:lnTo>
                    <a:pt x="79705" y="2061476"/>
                  </a:lnTo>
                  <a:lnTo>
                    <a:pt x="82054" y="2066124"/>
                  </a:lnTo>
                  <a:lnTo>
                    <a:pt x="82054" y="1990788"/>
                  </a:lnTo>
                  <a:lnTo>
                    <a:pt x="9385" y="2063800"/>
                  </a:lnTo>
                  <a:lnTo>
                    <a:pt x="4686" y="2068449"/>
                  </a:lnTo>
                  <a:lnTo>
                    <a:pt x="0" y="2075395"/>
                  </a:lnTo>
                  <a:lnTo>
                    <a:pt x="0" y="2091626"/>
                  </a:lnTo>
                  <a:lnTo>
                    <a:pt x="4686" y="2098598"/>
                  </a:lnTo>
                  <a:lnTo>
                    <a:pt x="39852" y="2133371"/>
                  </a:lnTo>
                  <a:lnTo>
                    <a:pt x="44538" y="2135695"/>
                  </a:lnTo>
                  <a:lnTo>
                    <a:pt x="60960" y="2135695"/>
                  </a:lnTo>
                  <a:lnTo>
                    <a:pt x="67983" y="2133371"/>
                  </a:lnTo>
                  <a:lnTo>
                    <a:pt x="72669" y="2126424"/>
                  </a:lnTo>
                  <a:lnTo>
                    <a:pt x="117919" y="2082342"/>
                  </a:lnTo>
                  <a:lnTo>
                    <a:pt x="146481" y="2054517"/>
                  </a:lnTo>
                  <a:lnTo>
                    <a:pt x="225044" y="1977999"/>
                  </a:lnTo>
                  <a:close/>
                </a:path>
                <a:path w="365759" h="2136140">
                  <a:moveTo>
                    <a:pt x="247916" y="228600"/>
                  </a:moveTo>
                  <a:lnTo>
                    <a:pt x="246062" y="228600"/>
                  </a:lnTo>
                  <a:lnTo>
                    <a:pt x="246062" y="226060"/>
                  </a:lnTo>
                  <a:lnTo>
                    <a:pt x="244221" y="226060"/>
                  </a:lnTo>
                  <a:lnTo>
                    <a:pt x="242366" y="224790"/>
                  </a:lnTo>
                  <a:lnTo>
                    <a:pt x="229400" y="224790"/>
                  </a:lnTo>
                  <a:lnTo>
                    <a:pt x="227545" y="226060"/>
                  </a:lnTo>
                  <a:lnTo>
                    <a:pt x="225691" y="226060"/>
                  </a:lnTo>
                  <a:lnTo>
                    <a:pt x="225691" y="245110"/>
                  </a:lnTo>
                  <a:lnTo>
                    <a:pt x="227545" y="246380"/>
                  </a:lnTo>
                  <a:lnTo>
                    <a:pt x="244221" y="246380"/>
                  </a:lnTo>
                  <a:lnTo>
                    <a:pt x="247916" y="242570"/>
                  </a:lnTo>
                  <a:lnTo>
                    <a:pt x="247916" y="228600"/>
                  </a:lnTo>
                  <a:close/>
                </a:path>
                <a:path w="365759" h="2136140">
                  <a:moveTo>
                    <a:pt x="247916" y="182880"/>
                  </a:moveTo>
                  <a:lnTo>
                    <a:pt x="246062" y="182880"/>
                  </a:lnTo>
                  <a:lnTo>
                    <a:pt x="246062" y="181610"/>
                  </a:lnTo>
                  <a:lnTo>
                    <a:pt x="244221" y="180340"/>
                  </a:lnTo>
                  <a:lnTo>
                    <a:pt x="227545" y="180340"/>
                  </a:lnTo>
                  <a:lnTo>
                    <a:pt x="225691" y="181610"/>
                  </a:lnTo>
                  <a:lnTo>
                    <a:pt x="225691" y="200660"/>
                  </a:lnTo>
                  <a:lnTo>
                    <a:pt x="227545" y="201930"/>
                  </a:lnTo>
                  <a:lnTo>
                    <a:pt x="244221" y="201930"/>
                  </a:lnTo>
                  <a:lnTo>
                    <a:pt x="247916" y="198120"/>
                  </a:lnTo>
                  <a:lnTo>
                    <a:pt x="247916" y="182880"/>
                  </a:lnTo>
                  <a:close/>
                </a:path>
                <a:path w="365759" h="2136140">
                  <a:moveTo>
                    <a:pt x="247916" y="138430"/>
                  </a:moveTo>
                  <a:lnTo>
                    <a:pt x="244221" y="134620"/>
                  </a:lnTo>
                  <a:lnTo>
                    <a:pt x="227545" y="134620"/>
                  </a:lnTo>
                  <a:lnTo>
                    <a:pt x="225691" y="137160"/>
                  </a:lnTo>
                  <a:lnTo>
                    <a:pt x="225691" y="156210"/>
                  </a:lnTo>
                  <a:lnTo>
                    <a:pt x="227545" y="157480"/>
                  </a:lnTo>
                  <a:lnTo>
                    <a:pt x="244221" y="157480"/>
                  </a:lnTo>
                  <a:lnTo>
                    <a:pt x="246062" y="156210"/>
                  </a:lnTo>
                  <a:lnTo>
                    <a:pt x="246062" y="153670"/>
                  </a:lnTo>
                  <a:lnTo>
                    <a:pt x="247916" y="153670"/>
                  </a:lnTo>
                  <a:lnTo>
                    <a:pt x="247916" y="138430"/>
                  </a:lnTo>
                  <a:close/>
                </a:path>
                <a:path w="365759" h="2136140">
                  <a:moveTo>
                    <a:pt x="247916" y="93980"/>
                  </a:moveTo>
                  <a:lnTo>
                    <a:pt x="244221" y="90170"/>
                  </a:lnTo>
                  <a:lnTo>
                    <a:pt x="227545" y="90170"/>
                  </a:lnTo>
                  <a:lnTo>
                    <a:pt x="225691" y="92710"/>
                  </a:lnTo>
                  <a:lnTo>
                    <a:pt x="225691" y="110490"/>
                  </a:lnTo>
                  <a:lnTo>
                    <a:pt x="227545" y="110490"/>
                  </a:lnTo>
                  <a:lnTo>
                    <a:pt x="229400" y="113030"/>
                  </a:lnTo>
                  <a:lnTo>
                    <a:pt x="242366" y="113030"/>
                  </a:lnTo>
                  <a:lnTo>
                    <a:pt x="244221" y="110490"/>
                  </a:lnTo>
                  <a:lnTo>
                    <a:pt x="246062" y="110490"/>
                  </a:lnTo>
                  <a:lnTo>
                    <a:pt x="246062" y="109220"/>
                  </a:lnTo>
                  <a:lnTo>
                    <a:pt x="247916" y="109220"/>
                  </a:lnTo>
                  <a:lnTo>
                    <a:pt x="247916" y="93980"/>
                  </a:lnTo>
                  <a:close/>
                </a:path>
                <a:path w="365759" h="2136140">
                  <a:moveTo>
                    <a:pt x="247916" y="49530"/>
                  </a:moveTo>
                  <a:lnTo>
                    <a:pt x="246062" y="48260"/>
                  </a:lnTo>
                  <a:lnTo>
                    <a:pt x="246062" y="45720"/>
                  </a:lnTo>
                  <a:lnTo>
                    <a:pt x="244221" y="45720"/>
                  </a:lnTo>
                  <a:lnTo>
                    <a:pt x="242366" y="44450"/>
                  </a:lnTo>
                  <a:lnTo>
                    <a:pt x="229400" y="44450"/>
                  </a:lnTo>
                  <a:lnTo>
                    <a:pt x="227545" y="45720"/>
                  </a:lnTo>
                  <a:lnTo>
                    <a:pt x="225691" y="45720"/>
                  </a:lnTo>
                  <a:lnTo>
                    <a:pt x="225691" y="66040"/>
                  </a:lnTo>
                  <a:lnTo>
                    <a:pt x="227545" y="66040"/>
                  </a:lnTo>
                  <a:lnTo>
                    <a:pt x="229400" y="68580"/>
                  </a:lnTo>
                  <a:lnTo>
                    <a:pt x="242366" y="68580"/>
                  </a:lnTo>
                  <a:lnTo>
                    <a:pt x="244221" y="66040"/>
                  </a:lnTo>
                  <a:lnTo>
                    <a:pt x="246062" y="66040"/>
                  </a:lnTo>
                  <a:lnTo>
                    <a:pt x="246062" y="64770"/>
                  </a:lnTo>
                  <a:lnTo>
                    <a:pt x="247916" y="62230"/>
                  </a:lnTo>
                  <a:lnTo>
                    <a:pt x="247916" y="49530"/>
                  </a:lnTo>
                  <a:close/>
                </a:path>
                <a:path w="365759" h="2136140">
                  <a:moveTo>
                    <a:pt x="292366" y="8890"/>
                  </a:moveTo>
                  <a:lnTo>
                    <a:pt x="290512" y="5080"/>
                  </a:lnTo>
                  <a:lnTo>
                    <a:pt x="286816" y="1270"/>
                  </a:lnTo>
                  <a:lnTo>
                    <a:pt x="283108" y="0"/>
                  </a:lnTo>
                  <a:lnTo>
                    <a:pt x="270141" y="0"/>
                  </a:lnTo>
                  <a:lnTo>
                    <a:pt x="270141" y="21590"/>
                  </a:lnTo>
                  <a:lnTo>
                    <a:pt x="270141" y="293370"/>
                  </a:lnTo>
                  <a:lnTo>
                    <a:pt x="201625" y="293370"/>
                  </a:lnTo>
                  <a:lnTo>
                    <a:pt x="201625" y="248920"/>
                  </a:lnTo>
                  <a:lnTo>
                    <a:pt x="199771" y="248920"/>
                  </a:lnTo>
                  <a:lnTo>
                    <a:pt x="197916" y="246380"/>
                  </a:lnTo>
                  <a:lnTo>
                    <a:pt x="138658" y="246380"/>
                  </a:lnTo>
                  <a:lnTo>
                    <a:pt x="138658" y="248920"/>
                  </a:lnTo>
                  <a:lnTo>
                    <a:pt x="136804" y="248920"/>
                  </a:lnTo>
                  <a:lnTo>
                    <a:pt x="134950" y="250190"/>
                  </a:lnTo>
                  <a:lnTo>
                    <a:pt x="134950" y="293370"/>
                  </a:lnTo>
                  <a:lnTo>
                    <a:pt x="68287" y="293370"/>
                  </a:lnTo>
                  <a:lnTo>
                    <a:pt x="68287" y="21590"/>
                  </a:lnTo>
                  <a:lnTo>
                    <a:pt x="270141" y="21590"/>
                  </a:lnTo>
                  <a:lnTo>
                    <a:pt x="270141" y="0"/>
                  </a:lnTo>
                  <a:lnTo>
                    <a:pt x="53479" y="0"/>
                  </a:lnTo>
                  <a:lnTo>
                    <a:pt x="46062" y="5080"/>
                  </a:lnTo>
                  <a:lnTo>
                    <a:pt x="46062" y="309880"/>
                  </a:lnTo>
                  <a:lnTo>
                    <a:pt x="53479" y="314960"/>
                  </a:lnTo>
                  <a:lnTo>
                    <a:pt x="283108" y="314960"/>
                  </a:lnTo>
                  <a:lnTo>
                    <a:pt x="286816" y="313690"/>
                  </a:lnTo>
                  <a:lnTo>
                    <a:pt x="290512" y="309880"/>
                  </a:lnTo>
                  <a:lnTo>
                    <a:pt x="292366" y="306070"/>
                  </a:lnTo>
                  <a:lnTo>
                    <a:pt x="292366" y="293370"/>
                  </a:lnTo>
                  <a:lnTo>
                    <a:pt x="292366" y="21590"/>
                  </a:lnTo>
                  <a:lnTo>
                    <a:pt x="292366" y="8890"/>
                  </a:lnTo>
                  <a:close/>
                </a:path>
                <a:path w="365759" h="2136140">
                  <a:moveTo>
                    <a:pt x="365709" y="1880577"/>
                  </a:moveTo>
                  <a:lnTo>
                    <a:pt x="363359" y="1878279"/>
                  </a:lnTo>
                  <a:lnTo>
                    <a:pt x="363359" y="1875942"/>
                  </a:lnTo>
                  <a:lnTo>
                    <a:pt x="361010" y="1875942"/>
                  </a:lnTo>
                  <a:lnTo>
                    <a:pt x="361010" y="1873618"/>
                  </a:lnTo>
                  <a:lnTo>
                    <a:pt x="356323" y="1873618"/>
                  </a:lnTo>
                  <a:lnTo>
                    <a:pt x="351637" y="1875942"/>
                  </a:lnTo>
                  <a:lnTo>
                    <a:pt x="342252" y="1882902"/>
                  </a:lnTo>
                  <a:lnTo>
                    <a:pt x="335191" y="1886419"/>
                  </a:lnTo>
                  <a:lnTo>
                    <a:pt x="300062" y="1906092"/>
                  </a:lnTo>
                  <a:lnTo>
                    <a:pt x="295376" y="1910727"/>
                  </a:lnTo>
                  <a:lnTo>
                    <a:pt x="250837" y="1887550"/>
                  </a:lnTo>
                  <a:lnTo>
                    <a:pt x="250837" y="1838820"/>
                  </a:lnTo>
                  <a:lnTo>
                    <a:pt x="316471" y="1801723"/>
                  </a:lnTo>
                  <a:lnTo>
                    <a:pt x="321157" y="1797100"/>
                  </a:lnTo>
                  <a:lnTo>
                    <a:pt x="286004" y="1776831"/>
                  </a:lnTo>
                  <a:lnTo>
                    <a:pt x="264896" y="1773897"/>
                  </a:lnTo>
                  <a:lnTo>
                    <a:pt x="246037" y="1775675"/>
                  </a:lnTo>
                  <a:lnTo>
                    <a:pt x="196913" y="1804047"/>
                  </a:lnTo>
                  <a:lnTo>
                    <a:pt x="173774" y="1835353"/>
                  </a:lnTo>
                  <a:lnTo>
                    <a:pt x="166446" y="1873618"/>
                  </a:lnTo>
                  <a:lnTo>
                    <a:pt x="168236" y="1892312"/>
                  </a:lnTo>
                  <a:lnTo>
                    <a:pt x="196913" y="1943201"/>
                  </a:lnTo>
                  <a:lnTo>
                    <a:pt x="246037" y="1969287"/>
                  </a:lnTo>
                  <a:lnTo>
                    <a:pt x="264896" y="1971027"/>
                  </a:lnTo>
                  <a:lnTo>
                    <a:pt x="280657" y="1969757"/>
                  </a:lnTo>
                  <a:lnTo>
                    <a:pt x="323507" y="1952472"/>
                  </a:lnTo>
                  <a:lnTo>
                    <a:pt x="353504" y="1919541"/>
                  </a:lnTo>
                  <a:lnTo>
                    <a:pt x="358673" y="1906092"/>
                  </a:lnTo>
                  <a:lnTo>
                    <a:pt x="363359" y="1894497"/>
                  </a:lnTo>
                  <a:lnTo>
                    <a:pt x="365709" y="1887550"/>
                  </a:lnTo>
                  <a:lnTo>
                    <a:pt x="365709" y="1880577"/>
                  </a:lnTo>
                  <a:close/>
                </a:path>
                <a:path w="365759" h="2136140">
                  <a:moveTo>
                    <a:pt x="365721" y="1403172"/>
                  </a:moveTo>
                  <a:lnTo>
                    <a:pt x="365201" y="1394180"/>
                  </a:lnTo>
                  <a:lnTo>
                    <a:pt x="363308" y="1385417"/>
                  </a:lnTo>
                  <a:lnTo>
                    <a:pt x="359600" y="1377111"/>
                  </a:lnTo>
                  <a:lnTo>
                    <a:pt x="353618" y="1369479"/>
                  </a:lnTo>
                  <a:lnTo>
                    <a:pt x="356044" y="1362252"/>
                  </a:lnTo>
                  <a:lnTo>
                    <a:pt x="358457" y="1357452"/>
                  </a:lnTo>
                  <a:lnTo>
                    <a:pt x="358457" y="1352626"/>
                  </a:lnTo>
                  <a:lnTo>
                    <a:pt x="357632" y="1344015"/>
                  </a:lnTo>
                  <a:lnTo>
                    <a:pt x="355434" y="1336090"/>
                  </a:lnTo>
                  <a:lnTo>
                    <a:pt x="352323" y="1328610"/>
                  </a:lnTo>
                  <a:lnTo>
                    <a:pt x="348767" y="1321346"/>
                  </a:lnTo>
                  <a:lnTo>
                    <a:pt x="350139" y="1314500"/>
                  </a:lnTo>
                  <a:lnTo>
                    <a:pt x="350583" y="1308112"/>
                  </a:lnTo>
                  <a:lnTo>
                    <a:pt x="350139" y="1301724"/>
                  </a:lnTo>
                  <a:lnTo>
                    <a:pt x="348767" y="1294879"/>
                  </a:lnTo>
                  <a:lnTo>
                    <a:pt x="346506" y="1288110"/>
                  </a:lnTo>
                  <a:lnTo>
                    <a:pt x="343319" y="1282255"/>
                  </a:lnTo>
                  <a:lnTo>
                    <a:pt x="339229" y="1277289"/>
                  </a:lnTo>
                  <a:lnTo>
                    <a:pt x="334238" y="1273225"/>
                  </a:lnTo>
                  <a:lnTo>
                    <a:pt x="334772" y="1261084"/>
                  </a:lnTo>
                  <a:lnTo>
                    <a:pt x="316344" y="1224584"/>
                  </a:lnTo>
                  <a:lnTo>
                    <a:pt x="278536" y="1213078"/>
                  </a:lnTo>
                  <a:lnTo>
                    <a:pt x="249478" y="1213078"/>
                  </a:lnTo>
                  <a:lnTo>
                    <a:pt x="207327" y="1219695"/>
                  </a:lnTo>
                  <a:lnTo>
                    <a:pt x="188925" y="1225105"/>
                  </a:lnTo>
                  <a:lnTo>
                    <a:pt x="183057" y="1225892"/>
                  </a:lnTo>
                  <a:lnTo>
                    <a:pt x="176517" y="1227810"/>
                  </a:lnTo>
                  <a:lnTo>
                    <a:pt x="169519" y="1230185"/>
                  </a:lnTo>
                  <a:lnTo>
                    <a:pt x="162293" y="1232319"/>
                  </a:lnTo>
                  <a:lnTo>
                    <a:pt x="149123" y="1236916"/>
                  </a:lnTo>
                  <a:lnTo>
                    <a:pt x="130962" y="1242479"/>
                  </a:lnTo>
                  <a:lnTo>
                    <a:pt x="125958" y="1244346"/>
                  </a:lnTo>
                  <a:lnTo>
                    <a:pt x="118694" y="1244346"/>
                  </a:lnTo>
                  <a:lnTo>
                    <a:pt x="113855" y="1246746"/>
                  </a:lnTo>
                  <a:lnTo>
                    <a:pt x="111429" y="1251572"/>
                  </a:lnTo>
                  <a:lnTo>
                    <a:pt x="111429" y="1410373"/>
                  </a:lnTo>
                  <a:lnTo>
                    <a:pt x="116268" y="1415199"/>
                  </a:lnTo>
                  <a:lnTo>
                    <a:pt x="121119" y="1417599"/>
                  </a:lnTo>
                  <a:lnTo>
                    <a:pt x="128384" y="1417599"/>
                  </a:lnTo>
                  <a:lnTo>
                    <a:pt x="133223" y="1422400"/>
                  </a:lnTo>
                  <a:lnTo>
                    <a:pt x="140500" y="1432026"/>
                  </a:lnTo>
                  <a:lnTo>
                    <a:pt x="147345" y="1437855"/>
                  </a:lnTo>
                  <a:lnTo>
                    <a:pt x="153504" y="1444358"/>
                  </a:lnTo>
                  <a:lnTo>
                    <a:pt x="159194" y="1451279"/>
                  </a:lnTo>
                  <a:lnTo>
                    <a:pt x="164706" y="1458493"/>
                  </a:lnTo>
                  <a:lnTo>
                    <a:pt x="171564" y="1468437"/>
                  </a:lnTo>
                  <a:lnTo>
                    <a:pt x="177723" y="1476552"/>
                  </a:lnTo>
                  <a:lnTo>
                    <a:pt x="183438" y="1482864"/>
                  </a:lnTo>
                  <a:lnTo>
                    <a:pt x="188925" y="1487373"/>
                  </a:lnTo>
                  <a:lnTo>
                    <a:pt x="193776" y="1492199"/>
                  </a:lnTo>
                  <a:lnTo>
                    <a:pt x="193776" y="1496999"/>
                  </a:lnTo>
                  <a:lnTo>
                    <a:pt x="198615" y="1506626"/>
                  </a:lnTo>
                  <a:lnTo>
                    <a:pt x="198615" y="1511452"/>
                  </a:lnTo>
                  <a:lnTo>
                    <a:pt x="201041" y="1516253"/>
                  </a:lnTo>
                  <a:lnTo>
                    <a:pt x="201041" y="1521079"/>
                  </a:lnTo>
                  <a:lnTo>
                    <a:pt x="203466" y="1528279"/>
                  </a:lnTo>
                  <a:lnTo>
                    <a:pt x="203466" y="1533093"/>
                  </a:lnTo>
                  <a:lnTo>
                    <a:pt x="205879" y="1535493"/>
                  </a:lnTo>
                  <a:lnTo>
                    <a:pt x="205879" y="1540319"/>
                  </a:lnTo>
                  <a:lnTo>
                    <a:pt x="208305" y="1542719"/>
                  </a:lnTo>
                  <a:lnTo>
                    <a:pt x="208305" y="1547520"/>
                  </a:lnTo>
                  <a:lnTo>
                    <a:pt x="213144" y="1557147"/>
                  </a:lnTo>
                  <a:lnTo>
                    <a:pt x="217995" y="1559572"/>
                  </a:lnTo>
                  <a:lnTo>
                    <a:pt x="222834" y="1564373"/>
                  </a:lnTo>
                  <a:lnTo>
                    <a:pt x="234950" y="1564373"/>
                  </a:lnTo>
                  <a:lnTo>
                    <a:pt x="239788" y="1561973"/>
                  </a:lnTo>
                  <a:lnTo>
                    <a:pt x="247053" y="1561973"/>
                  </a:lnTo>
                  <a:lnTo>
                    <a:pt x="256743" y="1557147"/>
                  </a:lnTo>
                  <a:lnTo>
                    <a:pt x="259168" y="1554746"/>
                  </a:lnTo>
                  <a:lnTo>
                    <a:pt x="264007" y="1552346"/>
                  </a:lnTo>
                  <a:lnTo>
                    <a:pt x="266433" y="1549946"/>
                  </a:lnTo>
                  <a:lnTo>
                    <a:pt x="268846" y="1545120"/>
                  </a:lnTo>
                  <a:lnTo>
                    <a:pt x="271272" y="1542719"/>
                  </a:lnTo>
                  <a:lnTo>
                    <a:pt x="273697" y="1537893"/>
                  </a:lnTo>
                  <a:lnTo>
                    <a:pt x="273697" y="1535493"/>
                  </a:lnTo>
                  <a:lnTo>
                    <a:pt x="276123" y="1533093"/>
                  </a:lnTo>
                  <a:lnTo>
                    <a:pt x="276123" y="1528279"/>
                  </a:lnTo>
                  <a:lnTo>
                    <a:pt x="278536" y="1523479"/>
                  </a:lnTo>
                  <a:lnTo>
                    <a:pt x="278536" y="1494599"/>
                  </a:lnTo>
                  <a:lnTo>
                    <a:pt x="276123" y="1487373"/>
                  </a:lnTo>
                  <a:lnTo>
                    <a:pt x="276123" y="1482572"/>
                  </a:lnTo>
                  <a:lnTo>
                    <a:pt x="273697" y="1477746"/>
                  </a:lnTo>
                  <a:lnTo>
                    <a:pt x="271272" y="1475346"/>
                  </a:lnTo>
                  <a:lnTo>
                    <a:pt x="271272" y="1470520"/>
                  </a:lnTo>
                  <a:lnTo>
                    <a:pt x="268846" y="1468120"/>
                  </a:lnTo>
                  <a:lnTo>
                    <a:pt x="266433" y="1460893"/>
                  </a:lnTo>
                  <a:lnTo>
                    <a:pt x="261581" y="1456093"/>
                  </a:lnTo>
                  <a:lnTo>
                    <a:pt x="261581" y="1451279"/>
                  </a:lnTo>
                  <a:lnTo>
                    <a:pt x="259168" y="1448879"/>
                  </a:lnTo>
                  <a:lnTo>
                    <a:pt x="259168" y="1446479"/>
                  </a:lnTo>
                  <a:lnTo>
                    <a:pt x="322135" y="1446479"/>
                  </a:lnTo>
                  <a:lnTo>
                    <a:pt x="330796" y="1445615"/>
                  </a:lnTo>
                  <a:lnTo>
                    <a:pt x="363308" y="1419707"/>
                  </a:lnTo>
                  <a:lnTo>
                    <a:pt x="365201" y="1411782"/>
                  </a:lnTo>
                  <a:lnTo>
                    <a:pt x="365721" y="1403172"/>
                  </a:lnTo>
                  <a:close/>
                </a:path>
              </a:pathLst>
            </a:custGeom>
            <a:solidFill>
              <a:srgbClr val="999999"/>
            </a:solidFill>
          </p:spPr>
          <p:txBody>
            <a:bodyPr wrap="square" lIns="0" tIns="0" rIns="0" bIns="0" rtlCol="0"/>
            <a:lstStyle/>
            <a:p>
              <a:endParaRPr/>
            </a:p>
          </p:txBody>
        </p:sp>
        <p:sp>
          <p:nvSpPr>
            <p:cNvPr id="13" name="object 13"/>
            <p:cNvSpPr/>
            <p:nvPr/>
          </p:nvSpPr>
          <p:spPr>
            <a:xfrm>
              <a:off x="4613590" y="1911371"/>
              <a:ext cx="369570" cy="316230"/>
            </a:xfrm>
            <a:custGeom>
              <a:avLst/>
              <a:gdLst/>
              <a:ahLst/>
              <a:cxnLst/>
              <a:rect l="l" t="t" r="r" b="b"/>
              <a:pathLst>
                <a:path w="369570" h="316230">
                  <a:moveTo>
                    <a:pt x="130999" y="52337"/>
                  </a:moveTo>
                  <a:lnTo>
                    <a:pt x="104799" y="52337"/>
                  </a:lnTo>
                  <a:lnTo>
                    <a:pt x="104799" y="15264"/>
                  </a:lnTo>
                  <a:lnTo>
                    <a:pt x="106974" y="10902"/>
                  </a:lnTo>
                  <a:lnTo>
                    <a:pt x="115724" y="2179"/>
                  </a:lnTo>
                  <a:lnTo>
                    <a:pt x="120074" y="0"/>
                  </a:lnTo>
                  <a:lnTo>
                    <a:pt x="248899" y="0"/>
                  </a:lnTo>
                  <a:lnTo>
                    <a:pt x="253274" y="2179"/>
                  </a:lnTo>
                  <a:lnTo>
                    <a:pt x="261999" y="10902"/>
                  </a:lnTo>
                  <a:lnTo>
                    <a:pt x="264174" y="15264"/>
                  </a:lnTo>
                  <a:lnTo>
                    <a:pt x="264174" y="26169"/>
                  </a:lnTo>
                  <a:lnTo>
                    <a:pt x="130999" y="26169"/>
                  </a:lnTo>
                  <a:lnTo>
                    <a:pt x="130999" y="52337"/>
                  </a:lnTo>
                  <a:close/>
                </a:path>
                <a:path w="369570" h="316230">
                  <a:moveTo>
                    <a:pt x="264174" y="52337"/>
                  </a:moveTo>
                  <a:lnTo>
                    <a:pt x="237974" y="52337"/>
                  </a:lnTo>
                  <a:lnTo>
                    <a:pt x="237974" y="26169"/>
                  </a:lnTo>
                  <a:lnTo>
                    <a:pt x="264174" y="26169"/>
                  </a:lnTo>
                  <a:lnTo>
                    <a:pt x="264174" y="52337"/>
                  </a:lnTo>
                  <a:close/>
                </a:path>
                <a:path w="369570" h="316230">
                  <a:moveTo>
                    <a:pt x="368999" y="165732"/>
                  </a:moveTo>
                  <a:lnTo>
                    <a:pt x="0" y="165732"/>
                  </a:lnTo>
                  <a:lnTo>
                    <a:pt x="0" y="87227"/>
                  </a:lnTo>
                  <a:lnTo>
                    <a:pt x="26225" y="53120"/>
                  </a:lnTo>
                  <a:lnTo>
                    <a:pt x="32749" y="52337"/>
                  </a:lnTo>
                  <a:lnTo>
                    <a:pt x="336249" y="52337"/>
                  </a:lnTo>
                  <a:lnTo>
                    <a:pt x="368553" y="79798"/>
                  </a:lnTo>
                  <a:lnTo>
                    <a:pt x="368999" y="87227"/>
                  </a:lnTo>
                  <a:lnTo>
                    <a:pt x="368999" y="165732"/>
                  </a:lnTo>
                  <a:close/>
                </a:path>
                <a:path w="369570" h="316230">
                  <a:moveTo>
                    <a:pt x="336249" y="316199"/>
                  </a:moveTo>
                  <a:lnTo>
                    <a:pt x="32749" y="316199"/>
                  </a:lnTo>
                  <a:lnTo>
                    <a:pt x="26225" y="315756"/>
                  </a:lnTo>
                  <a:lnTo>
                    <a:pt x="0" y="283489"/>
                  </a:lnTo>
                  <a:lnTo>
                    <a:pt x="0" y="185357"/>
                  </a:lnTo>
                  <a:lnTo>
                    <a:pt x="137549" y="185357"/>
                  </a:lnTo>
                  <a:lnTo>
                    <a:pt x="137549" y="222429"/>
                  </a:lnTo>
                  <a:lnTo>
                    <a:pt x="141924" y="226789"/>
                  </a:lnTo>
                  <a:lnTo>
                    <a:pt x="144099" y="231154"/>
                  </a:lnTo>
                  <a:lnTo>
                    <a:pt x="368999" y="231154"/>
                  </a:lnTo>
                  <a:lnTo>
                    <a:pt x="368999" y="283489"/>
                  </a:lnTo>
                  <a:lnTo>
                    <a:pt x="342759" y="315756"/>
                  </a:lnTo>
                  <a:lnTo>
                    <a:pt x="336249" y="316199"/>
                  </a:lnTo>
                  <a:close/>
                </a:path>
                <a:path w="369570" h="316230">
                  <a:moveTo>
                    <a:pt x="211774" y="211524"/>
                  </a:moveTo>
                  <a:lnTo>
                    <a:pt x="157199" y="211524"/>
                  </a:lnTo>
                  <a:lnTo>
                    <a:pt x="157199" y="185357"/>
                  </a:lnTo>
                  <a:lnTo>
                    <a:pt x="211774" y="185357"/>
                  </a:lnTo>
                  <a:lnTo>
                    <a:pt x="211774" y="211524"/>
                  </a:lnTo>
                  <a:close/>
                </a:path>
                <a:path w="369570" h="316230">
                  <a:moveTo>
                    <a:pt x="368999" y="231154"/>
                  </a:moveTo>
                  <a:lnTo>
                    <a:pt x="224874" y="231154"/>
                  </a:lnTo>
                  <a:lnTo>
                    <a:pt x="227074" y="226789"/>
                  </a:lnTo>
                  <a:lnTo>
                    <a:pt x="231424" y="222429"/>
                  </a:lnTo>
                  <a:lnTo>
                    <a:pt x="231424" y="185357"/>
                  </a:lnTo>
                  <a:lnTo>
                    <a:pt x="368999" y="185357"/>
                  </a:lnTo>
                  <a:lnTo>
                    <a:pt x="368999" y="231154"/>
                  </a:lnTo>
                  <a:close/>
                </a:path>
              </a:pathLst>
            </a:custGeom>
            <a:solidFill>
              <a:srgbClr val="1A489A"/>
            </a:solidFill>
          </p:spPr>
          <p:txBody>
            <a:bodyPr wrap="square" lIns="0" tIns="0" rIns="0" bIns="0" rtlCol="0"/>
            <a:lstStyle/>
            <a:p>
              <a:endParaRPr/>
            </a:p>
          </p:txBody>
        </p:sp>
        <p:sp>
          <p:nvSpPr>
            <p:cNvPr id="14" name="object 14"/>
            <p:cNvSpPr/>
            <p:nvPr/>
          </p:nvSpPr>
          <p:spPr>
            <a:xfrm>
              <a:off x="512418" y="2519169"/>
              <a:ext cx="469024" cy="313599"/>
            </a:xfrm>
            <a:prstGeom prst="rect">
              <a:avLst/>
            </a:prstGeom>
            <a:blipFill>
              <a:blip r:embed="rId3" cstate="print"/>
              <a:stretch>
                <a:fillRect/>
              </a:stretch>
            </a:blipFill>
          </p:spPr>
          <p:txBody>
            <a:bodyPr wrap="square" lIns="0" tIns="0" rIns="0" bIns="0" rtlCol="0"/>
            <a:lstStyle/>
            <a:p>
              <a:endParaRPr/>
            </a:p>
          </p:txBody>
        </p:sp>
        <p:sp>
          <p:nvSpPr>
            <p:cNvPr id="15" name="object 15"/>
            <p:cNvSpPr/>
            <p:nvPr/>
          </p:nvSpPr>
          <p:spPr>
            <a:xfrm>
              <a:off x="4579962" y="2478404"/>
              <a:ext cx="469265" cy="1473835"/>
            </a:xfrm>
            <a:custGeom>
              <a:avLst/>
              <a:gdLst/>
              <a:ahLst/>
              <a:cxnLst/>
              <a:rect l="l" t="t" r="r" b="b"/>
              <a:pathLst>
                <a:path w="469264" h="1473835">
                  <a:moveTo>
                    <a:pt x="407073" y="1204239"/>
                  </a:moveTo>
                  <a:lnTo>
                    <a:pt x="388340" y="1170762"/>
                  </a:lnTo>
                  <a:lnTo>
                    <a:pt x="376148" y="1164297"/>
                  </a:lnTo>
                  <a:lnTo>
                    <a:pt x="376148" y="1201674"/>
                  </a:lnTo>
                  <a:lnTo>
                    <a:pt x="376148" y="1376172"/>
                  </a:lnTo>
                  <a:lnTo>
                    <a:pt x="370992" y="1381290"/>
                  </a:lnTo>
                  <a:lnTo>
                    <a:pt x="97891" y="1381290"/>
                  </a:lnTo>
                  <a:lnTo>
                    <a:pt x="97891" y="1378750"/>
                  </a:lnTo>
                  <a:lnTo>
                    <a:pt x="95326" y="1378750"/>
                  </a:lnTo>
                  <a:lnTo>
                    <a:pt x="95326" y="1199121"/>
                  </a:lnTo>
                  <a:lnTo>
                    <a:pt x="97891" y="1196543"/>
                  </a:lnTo>
                  <a:lnTo>
                    <a:pt x="373570" y="1196543"/>
                  </a:lnTo>
                  <a:lnTo>
                    <a:pt x="373570" y="1199121"/>
                  </a:lnTo>
                  <a:lnTo>
                    <a:pt x="376148" y="1201674"/>
                  </a:lnTo>
                  <a:lnTo>
                    <a:pt x="376148" y="1164297"/>
                  </a:lnTo>
                  <a:lnTo>
                    <a:pt x="375704" y="1164120"/>
                  </a:lnTo>
                  <a:lnTo>
                    <a:pt x="368427" y="1163193"/>
                  </a:lnTo>
                  <a:lnTo>
                    <a:pt x="103047" y="1163193"/>
                  </a:lnTo>
                  <a:lnTo>
                    <a:pt x="69824" y="1181874"/>
                  </a:lnTo>
                  <a:lnTo>
                    <a:pt x="64401" y="1204239"/>
                  </a:lnTo>
                  <a:lnTo>
                    <a:pt x="64401" y="1373593"/>
                  </a:lnTo>
                  <a:lnTo>
                    <a:pt x="87909" y="1409839"/>
                  </a:lnTo>
                  <a:lnTo>
                    <a:pt x="103047" y="1412087"/>
                  </a:lnTo>
                  <a:lnTo>
                    <a:pt x="368427" y="1412087"/>
                  </a:lnTo>
                  <a:lnTo>
                    <a:pt x="403529" y="1388681"/>
                  </a:lnTo>
                  <a:lnTo>
                    <a:pt x="407073" y="1373593"/>
                  </a:lnTo>
                  <a:lnTo>
                    <a:pt x="407073" y="1204239"/>
                  </a:lnTo>
                  <a:close/>
                </a:path>
                <a:path w="469264" h="1473835">
                  <a:moveTo>
                    <a:pt x="429717" y="756119"/>
                  </a:moveTo>
                  <a:lnTo>
                    <a:pt x="420624" y="699922"/>
                  </a:lnTo>
                  <a:lnTo>
                    <a:pt x="404495" y="664933"/>
                  </a:lnTo>
                  <a:lnTo>
                    <a:pt x="381342" y="633425"/>
                  </a:lnTo>
                  <a:lnTo>
                    <a:pt x="358508" y="612076"/>
                  </a:lnTo>
                  <a:lnTo>
                    <a:pt x="352679" y="606920"/>
                  </a:lnTo>
                  <a:lnTo>
                    <a:pt x="318503" y="585431"/>
                  </a:lnTo>
                  <a:lnTo>
                    <a:pt x="280136" y="569582"/>
                  </a:lnTo>
                  <a:lnTo>
                    <a:pt x="238633" y="561441"/>
                  </a:lnTo>
                  <a:lnTo>
                    <a:pt x="216865" y="560425"/>
                  </a:lnTo>
                  <a:lnTo>
                    <a:pt x="196659" y="561441"/>
                  </a:lnTo>
                  <a:lnTo>
                    <a:pt x="156260" y="569582"/>
                  </a:lnTo>
                  <a:lnTo>
                    <a:pt x="116801" y="585431"/>
                  </a:lnTo>
                  <a:lnTo>
                    <a:pt x="83375" y="606920"/>
                  </a:lnTo>
                  <a:lnTo>
                    <a:pt x="55079" y="633425"/>
                  </a:lnTo>
                  <a:lnTo>
                    <a:pt x="31927" y="664933"/>
                  </a:lnTo>
                  <a:lnTo>
                    <a:pt x="15798" y="699922"/>
                  </a:lnTo>
                  <a:lnTo>
                    <a:pt x="7734" y="737387"/>
                  </a:lnTo>
                  <a:lnTo>
                    <a:pt x="6718" y="756119"/>
                  </a:lnTo>
                  <a:lnTo>
                    <a:pt x="7683" y="776503"/>
                  </a:lnTo>
                  <a:lnTo>
                    <a:pt x="14668" y="817270"/>
                  </a:lnTo>
                  <a:lnTo>
                    <a:pt x="74066" y="856691"/>
                  </a:lnTo>
                  <a:lnTo>
                    <a:pt x="77063" y="867943"/>
                  </a:lnTo>
                  <a:lnTo>
                    <a:pt x="105727" y="898728"/>
                  </a:lnTo>
                  <a:lnTo>
                    <a:pt x="136042" y="905624"/>
                  </a:lnTo>
                  <a:lnTo>
                    <a:pt x="136042" y="919200"/>
                  </a:lnTo>
                  <a:lnTo>
                    <a:pt x="138747" y="921918"/>
                  </a:lnTo>
                  <a:lnTo>
                    <a:pt x="165671" y="921918"/>
                  </a:lnTo>
                  <a:lnTo>
                    <a:pt x="168376" y="919200"/>
                  </a:lnTo>
                  <a:lnTo>
                    <a:pt x="168376" y="807770"/>
                  </a:lnTo>
                  <a:lnTo>
                    <a:pt x="168376" y="761542"/>
                  </a:lnTo>
                  <a:lnTo>
                    <a:pt x="165671" y="761542"/>
                  </a:lnTo>
                  <a:lnTo>
                    <a:pt x="165671" y="758850"/>
                  </a:lnTo>
                  <a:lnTo>
                    <a:pt x="141427" y="758850"/>
                  </a:lnTo>
                  <a:lnTo>
                    <a:pt x="138747" y="761542"/>
                  </a:lnTo>
                  <a:lnTo>
                    <a:pt x="136042" y="761542"/>
                  </a:lnTo>
                  <a:lnTo>
                    <a:pt x="136042" y="775144"/>
                  </a:lnTo>
                  <a:lnTo>
                    <a:pt x="96126" y="789406"/>
                  </a:lnTo>
                  <a:lnTo>
                    <a:pt x="79476" y="807770"/>
                  </a:lnTo>
                  <a:lnTo>
                    <a:pt x="63296" y="805040"/>
                  </a:lnTo>
                  <a:lnTo>
                    <a:pt x="59753" y="792810"/>
                  </a:lnTo>
                  <a:lnTo>
                    <a:pt x="57238" y="780580"/>
                  </a:lnTo>
                  <a:lnTo>
                    <a:pt x="55727" y="768350"/>
                  </a:lnTo>
                  <a:lnTo>
                    <a:pt x="55219" y="756119"/>
                  </a:lnTo>
                  <a:lnTo>
                    <a:pt x="56692" y="737806"/>
                  </a:lnTo>
                  <a:lnTo>
                    <a:pt x="76771" y="685444"/>
                  </a:lnTo>
                  <a:lnTo>
                    <a:pt x="103708" y="654189"/>
                  </a:lnTo>
                  <a:lnTo>
                    <a:pt x="138747" y="631101"/>
                  </a:lnTo>
                  <a:lnTo>
                    <a:pt x="176796" y="616483"/>
                  </a:lnTo>
                  <a:lnTo>
                    <a:pt x="216865" y="612076"/>
                  </a:lnTo>
                  <a:lnTo>
                    <a:pt x="238582" y="613130"/>
                  </a:lnTo>
                  <a:lnTo>
                    <a:pt x="279006" y="622388"/>
                  </a:lnTo>
                  <a:lnTo>
                    <a:pt x="316471" y="641870"/>
                  </a:lnTo>
                  <a:lnTo>
                    <a:pt x="346951" y="668553"/>
                  </a:lnTo>
                  <a:lnTo>
                    <a:pt x="368719" y="702221"/>
                  </a:lnTo>
                  <a:lnTo>
                    <a:pt x="381215" y="756119"/>
                  </a:lnTo>
                  <a:lnTo>
                    <a:pt x="380720" y="768350"/>
                  </a:lnTo>
                  <a:lnTo>
                    <a:pt x="379196" y="780580"/>
                  </a:lnTo>
                  <a:lnTo>
                    <a:pt x="376669" y="792810"/>
                  </a:lnTo>
                  <a:lnTo>
                    <a:pt x="373151" y="805040"/>
                  </a:lnTo>
                  <a:lnTo>
                    <a:pt x="356971" y="807770"/>
                  </a:lnTo>
                  <a:lnTo>
                    <a:pt x="352425" y="801636"/>
                  </a:lnTo>
                  <a:lnTo>
                    <a:pt x="346862" y="795528"/>
                  </a:lnTo>
                  <a:lnTo>
                    <a:pt x="308483" y="775652"/>
                  </a:lnTo>
                  <a:lnTo>
                    <a:pt x="300393" y="775144"/>
                  </a:lnTo>
                  <a:lnTo>
                    <a:pt x="300393" y="764273"/>
                  </a:lnTo>
                  <a:lnTo>
                    <a:pt x="294995" y="758850"/>
                  </a:lnTo>
                  <a:lnTo>
                    <a:pt x="270751" y="758850"/>
                  </a:lnTo>
                  <a:lnTo>
                    <a:pt x="268071" y="761542"/>
                  </a:lnTo>
                  <a:lnTo>
                    <a:pt x="268071" y="921918"/>
                  </a:lnTo>
                  <a:lnTo>
                    <a:pt x="297700" y="921918"/>
                  </a:lnTo>
                  <a:lnTo>
                    <a:pt x="297700" y="919200"/>
                  </a:lnTo>
                  <a:lnTo>
                    <a:pt x="300393" y="916495"/>
                  </a:lnTo>
                  <a:lnTo>
                    <a:pt x="300393" y="905624"/>
                  </a:lnTo>
                  <a:lnTo>
                    <a:pt x="310464" y="905027"/>
                  </a:lnTo>
                  <a:lnTo>
                    <a:pt x="320268" y="902893"/>
                  </a:lnTo>
                  <a:lnTo>
                    <a:pt x="329577" y="898728"/>
                  </a:lnTo>
                  <a:lnTo>
                    <a:pt x="338124" y="892022"/>
                  </a:lnTo>
                  <a:lnTo>
                    <a:pt x="347205" y="885355"/>
                  </a:lnTo>
                  <a:lnTo>
                    <a:pt x="354279" y="877417"/>
                  </a:lnTo>
                  <a:lnTo>
                    <a:pt x="359321" y="867943"/>
                  </a:lnTo>
                  <a:lnTo>
                    <a:pt x="362343" y="856691"/>
                  </a:lnTo>
                  <a:lnTo>
                    <a:pt x="410845" y="848550"/>
                  </a:lnTo>
                  <a:lnTo>
                    <a:pt x="413550" y="837666"/>
                  </a:lnTo>
                  <a:lnTo>
                    <a:pt x="420624" y="817270"/>
                  </a:lnTo>
                  <a:lnTo>
                    <a:pt x="422973" y="807770"/>
                  </a:lnTo>
                  <a:lnTo>
                    <a:pt x="425678" y="796886"/>
                  </a:lnTo>
                  <a:lnTo>
                    <a:pt x="428713" y="776503"/>
                  </a:lnTo>
                  <a:lnTo>
                    <a:pt x="429717" y="756119"/>
                  </a:lnTo>
                  <a:close/>
                </a:path>
                <a:path w="469264" h="1473835">
                  <a:moveTo>
                    <a:pt x="445947" y="225793"/>
                  </a:moveTo>
                  <a:lnTo>
                    <a:pt x="435152" y="184873"/>
                  </a:lnTo>
                  <a:lnTo>
                    <a:pt x="406730" y="154800"/>
                  </a:lnTo>
                  <a:lnTo>
                    <a:pt x="380873" y="144322"/>
                  </a:lnTo>
                  <a:lnTo>
                    <a:pt x="384289" y="136969"/>
                  </a:lnTo>
                  <a:lnTo>
                    <a:pt x="387261" y="129184"/>
                  </a:lnTo>
                  <a:lnTo>
                    <a:pt x="389369" y="121412"/>
                  </a:lnTo>
                  <a:lnTo>
                    <a:pt x="390169" y="114071"/>
                  </a:lnTo>
                  <a:lnTo>
                    <a:pt x="388937" y="102323"/>
                  </a:lnTo>
                  <a:lnTo>
                    <a:pt x="364782" y="67030"/>
                  </a:lnTo>
                  <a:lnTo>
                    <a:pt x="334391" y="58191"/>
                  </a:lnTo>
                  <a:lnTo>
                    <a:pt x="324002" y="58699"/>
                  </a:lnTo>
                  <a:lnTo>
                    <a:pt x="314058" y="60515"/>
                  </a:lnTo>
                  <a:lnTo>
                    <a:pt x="304965" y="64084"/>
                  </a:lnTo>
                  <a:lnTo>
                    <a:pt x="297192" y="69824"/>
                  </a:lnTo>
                  <a:lnTo>
                    <a:pt x="289356" y="54978"/>
                  </a:lnTo>
                  <a:lnTo>
                    <a:pt x="255371" y="20942"/>
                  </a:lnTo>
                  <a:lnTo>
                    <a:pt x="209613" y="1308"/>
                  </a:lnTo>
                  <a:lnTo>
                    <a:pt x="192620" y="0"/>
                  </a:lnTo>
                  <a:lnTo>
                    <a:pt x="170459" y="2184"/>
                  </a:lnTo>
                  <a:lnTo>
                    <a:pt x="130517" y="19646"/>
                  </a:lnTo>
                  <a:lnTo>
                    <a:pt x="98704" y="51536"/>
                  </a:lnTo>
                  <a:lnTo>
                    <a:pt x="82867" y="90893"/>
                  </a:lnTo>
                  <a:lnTo>
                    <a:pt x="81051" y="114071"/>
                  </a:lnTo>
                  <a:lnTo>
                    <a:pt x="81051" y="123367"/>
                  </a:lnTo>
                  <a:lnTo>
                    <a:pt x="69291" y="129476"/>
                  </a:lnTo>
                  <a:lnTo>
                    <a:pt x="39217" y="158292"/>
                  </a:lnTo>
                  <a:lnTo>
                    <a:pt x="24180" y="197891"/>
                  </a:lnTo>
                  <a:lnTo>
                    <a:pt x="22948" y="211823"/>
                  </a:lnTo>
                  <a:lnTo>
                    <a:pt x="25057" y="231902"/>
                  </a:lnTo>
                  <a:lnTo>
                    <a:pt x="40601" y="266827"/>
                  </a:lnTo>
                  <a:lnTo>
                    <a:pt x="67983" y="293878"/>
                  </a:lnTo>
                  <a:lnTo>
                    <a:pt x="122897" y="309600"/>
                  </a:lnTo>
                  <a:lnTo>
                    <a:pt x="362267" y="309600"/>
                  </a:lnTo>
                  <a:lnTo>
                    <a:pt x="407720" y="296837"/>
                  </a:lnTo>
                  <a:lnTo>
                    <a:pt x="439267" y="258673"/>
                  </a:lnTo>
                  <a:lnTo>
                    <a:pt x="444233" y="242785"/>
                  </a:lnTo>
                  <a:lnTo>
                    <a:pt x="445947" y="225793"/>
                  </a:lnTo>
                  <a:close/>
                </a:path>
                <a:path w="469264" h="1473835">
                  <a:moveTo>
                    <a:pt x="468896" y="1427492"/>
                  </a:moveTo>
                  <a:lnTo>
                    <a:pt x="257619" y="1427492"/>
                  </a:lnTo>
                  <a:lnTo>
                    <a:pt x="257619" y="1442897"/>
                  </a:lnTo>
                  <a:lnTo>
                    <a:pt x="257619" y="1450594"/>
                  </a:lnTo>
                  <a:lnTo>
                    <a:pt x="211251" y="1450594"/>
                  </a:lnTo>
                  <a:lnTo>
                    <a:pt x="211251" y="1445437"/>
                  </a:lnTo>
                  <a:lnTo>
                    <a:pt x="213842" y="1442897"/>
                  </a:lnTo>
                  <a:lnTo>
                    <a:pt x="257619" y="1442897"/>
                  </a:lnTo>
                  <a:lnTo>
                    <a:pt x="257619" y="1427492"/>
                  </a:lnTo>
                  <a:lnTo>
                    <a:pt x="0" y="1427492"/>
                  </a:lnTo>
                  <a:lnTo>
                    <a:pt x="0" y="1458290"/>
                  </a:lnTo>
                  <a:lnTo>
                    <a:pt x="41224" y="1473695"/>
                  </a:lnTo>
                  <a:lnTo>
                    <a:pt x="430250" y="1473695"/>
                  </a:lnTo>
                  <a:lnTo>
                    <a:pt x="468896" y="1458290"/>
                  </a:lnTo>
                  <a:lnTo>
                    <a:pt x="468896" y="1450594"/>
                  </a:lnTo>
                  <a:lnTo>
                    <a:pt x="468896" y="1442897"/>
                  </a:lnTo>
                  <a:lnTo>
                    <a:pt x="468896" y="1427492"/>
                  </a:lnTo>
                  <a:close/>
                </a:path>
              </a:pathLst>
            </a:custGeom>
            <a:solidFill>
              <a:srgbClr val="1A489A"/>
            </a:solidFill>
          </p:spPr>
          <p:txBody>
            <a:bodyPr wrap="square" lIns="0" tIns="0" rIns="0" bIns="0" rtlCol="0"/>
            <a:lstStyle/>
            <a:p>
              <a:endParaRPr/>
            </a:p>
          </p:txBody>
        </p:sp>
        <p:sp>
          <p:nvSpPr>
            <p:cNvPr id="16" name="object 16"/>
            <p:cNvSpPr/>
            <p:nvPr/>
          </p:nvSpPr>
          <p:spPr>
            <a:xfrm>
              <a:off x="4613590" y="4212466"/>
              <a:ext cx="368999" cy="373380"/>
            </a:xfrm>
            <a:prstGeom prst="rect">
              <a:avLst/>
            </a:prstGeom>
            <a:blipFill>
              <a:blip r:embed="rId4" cstate="print"/>
              <a:stretch>
                <a:fillRect/>
              </a:stretch>
            </a:blipFill>
          </p:spPr>
          <p:txBody>
            <a:bodyPr wrap="square" lIns="0" tIns="0" rIns="0" bIns="0" rtlCol="0"/>
            <a:lstStyle/>
            <a:p>
              <a:endParaRPr/>
            </a:p>
          </p:txBody>
        </p:sp>
      </p:grpSp>
      <p:sp>
        <p:nvSpPr>
          <p:cNvPr id="17" name="object 17"/>
          <p:cNvSpPr txBox="1">
            <a:spLocks noGrp="1"/>
          </p:cNvSpPr>
          <p:nvPr>
            <p:ph type="title"/>
          </p:nvPr>
        </p:nvSpPr>
        <p:spPr>
          <a:xfrm>
            <a:off x="421999" y="143200"/>
            <a:ext cx="5559425" cy="904875"/>
          </a:xfrm>
          <a:prstGeom prst="rect">
            <a:avLst/>
          </a:prstGeom>
        </p:spPr>
        <p:txBody>
          <a:bodyPr vert="horz" wrap="square" lIns="0" tIns="128270" rIns="0" bIns="0" rtlCol="0">
            <a:spAutoFit/>
          </a:bodyPr>
          <a:lstStyle/>
          <a:p>
            <a:pPr marL="12700">
              <a:lnSpc>
                <a:spcPct val="100000"/>
              </a:lnSpc>
              <a:spcBef>
                <a:spcPts val="1010"/>
              </a:spcBef>
            </a:pPr>
            <a:r>
              <a:rPr sz="3000" spc="-5" dirty="0">
                <a:solidFill>
                  <a:srgbClr val="18469C"/>
                </a:solidFill>
              </a:rPr>
              <a:t>One </a:t>
            </a:r>
            <a:r>
              <a:rPr sz="3000" spc="-20" dirty="0">
                <a:solidFill>
                  <a:srgbClr val="18469C"/>
                </a:solidFill>
              </a:rPr>
              <a:t>Brokerage, </a:t>
            </a:r>
            <a:r>
              <a:rPr sz="3000" spc="-5" dirty="0">
                <a:solidFill>
                  <a:srgbClr val="18469C"/>
                </a:solidFill>
              </a:rPr>
              <a:t>Not </a:t>
            </a:r>
            <a:r>
              <a:rPr sz="3000" dirty="0">
                <a:solidFill>
                  <a:srgbClr val="18469C"/>
                </a:solidFill>
              </a:rPr>
              <a:t>a</a:t>
            </a:r>
            <a:r>
              <a:rPr sz="3000" spc="-25" dirty="0">
                <a:solidFill>
                  <a:srgbClr val="18469C"/>
                </a:solidFill>
              </a:rPr>
              <a:t> </a:t>
            </a:r>
            <a:r>
              <a:rPr sz="3000" spc="-15" dirty="0">
                <a:solidFill>
                  <a:srgbClr val="18469C"/>
                </a:solidFill>
              </a:rPr>
              <a:t>Franchise</a:t>
            </a:r>
            <a:endParaRPr sz="3000"/>
          </a:p>
          <a:p>
            <a:pPr marL="33020">
              <a:lnSpc>
                <a:spcPct val="100000"/>
              </a:lnSpc>
              <a:spcBef>
                <a:spcPts val="490"/>
              </a:spcBef>
            </a:pPr>
            <a:r>
              <a:rPr sz="1600" b="0" spc="-5" dirty="0">
                <a:solidFill>
                  <a:srgbClr val="343A42"/>
                </a:solidFill>
                <a:latin typeface="Roboto Lt"/>
                <a:cs typeface="Roboto Lt"/>
              </a:rPr>
              <a:t>eXp Realty is one </a:t>
            </a:r>
            <a:r>
              <a:rPr sz="1600" b="0" spc="-10" dirty="0">
                <a:solidFill>
                  <a:srgbClr val="343A42"/>
                </a:solidFill>
                <a:latin typeface="Roboto Lt"/>
                <a:cs typeface="Roboto Lt"/>
              </a:rPr>
              <a:t>international </a:t>
            </a:r>
            <a:r>
              <a:rPr sz="1600" b="0" spc="-5" dirty="0">
                <a:solidFill>
                  <a:srgbClr val="343A42"/>
                </a:solidFill>
                <a:latin typeface="Roboto Lt"/>
                <a:cs typeface="Roboto Lt"/>
              </a:rPr>
              <a:t>company </a:t>
            </a:r>
            <a:r>
              <a:rPr sz="1600" b="0" spc="-10" dirty="0">
                <a:solidFill>
                  <a:srgbClr val="343A42"/>
                </a:solidFill>
                <a:latin typeface="Roboto Lt"/>
                <a:cs typeface="Roboto Lt"/>
              </a:rPr>
              <a:t>changing </a:t>
            </a:r>
            <a:r>
              <a:rPr sz="1600" b="0" spc="-5" dirty="0">
                <a:solidFill>
                  <a:srgbClr val="343A42"/>
                </a:solidFill>
                <a:latin typeface="Roboto Lt"/>
                <a:cs typeface="Roboto Lt"/>
              </a:rPr>
              <a:t>the</a:t>
            </a:r>
            <a:r>
              <a:rPr sz="1600" b="0" spc="25" dirty="0">
                <a:solidFill>
                  <a:srgbClr val="343A42"/>
                </a:solidFill>
                <a:latin typeface="Roboto Lt"/>
                <a:cs typeface="Roboto Lt"/>
              </a:rPr>
              <a:t> </a:t>
            </a:r>
            <a:r>
              <a:rPr sz="1600" b="0" spc="-5" dirty="0">
                <a:solidFill>
                  <a:srgbClr val="343A42"/>
                </a:solidFill>
                <a:latin typeface="Roboto Lt"/>
                <a:cs typeface="Roboto Lt"/>
              </a:rPr>
              <a:t>industry</a:t>
            </a:r>
            <a:endParaRPr sz="1600">
              <a:latin typeface="Roboto Lt"/>
              <a:cs typeface="Roboto Lt"/>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97A7"/>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2660</TotalTime>
  <Words>3183</Words>
  <Application>Microsoft Macintosh PowerPoint</Application>
  <PresentationFormat>On-screen Show (16:9)</PresentationFormat>
  <Paragraphs>394</Paragraphs>
  <Slides>43</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43</vt:i4>
      </vt:variant>
    </vt:vector>
  </HeadingPairs>
  <TitlesOfParts>
    <vt:vector size="52" baseType="lpstr">
      <vt:lpstr>Roboto Th</vt:lpstr>
      <vt:lpstr>Roboto Black</vt:lpstr>
      <vt:lpstr>Times New Roman</vt:lpstr>
      <vt:lpstr>Roboto</vt:lpstr>
      <vt:lpstr>Roboto Lt</vt:lpstr>
      <vt:lpstr>Calibri</vt:lpstr>
      <vt:lpstr>Roboto Bk</vt:lpstr>
      <vt:lpstr>Arial</vt:lpstr>
      <vt:lpstr>Office Theme</vt:lpstr>
      <vt:lpstr>PowerPoint Presentation</vt:lpstr>
      <vt:lpstr>What We Will Cover</vt:lpstr>
      <vt:lpstr>Founder</vt:lpstr>
      <vt:lpstr>PowerPoint Presentation</vt:lpstr>
      <vt:lpstr>2009 eXp Realty is founded</vt:lpstr>
      <vt:lpstr>eXp Realty Core Values Beliefs that shape our culture</vt:lpstr>
      <vt:lpstr>Our Business Model</vt:lpstr>
      <vt:lpstr>Innovation Is Always Happening eXp Realty is innovating in the real estate brokerage space</vt:lpstr>
      <vt:lpstr>One Brokerage, Not a Franchise eXp Realty is one international company changing the industry</vt:lpstr>
      <vt:lpstr>Cloud Campus Environment</vt:lpstr>
      <vt:lpstr>Agent-centric Value Proposition eXp Realty: Most Agent-centric Company on the Planet</vt:lpstr>
      <vt:lpstr>PowerPoint Presentation</vt:lpstr>
      <vt:lpstr>No Desk Fees, Royalty Fees or Franchise Fees</vt:lpstr>
      <vt:lpstr>Revenue Share Plan</vt:lpstr>
      <vt:lpstr>Single Agent  Revenue Share*</vt:lpstr>
      <vt:lpstr>Cascading  Revenue Share</vt:lpstr>
      <vt:lpstr>eXp Revenue Share Explained</vt:lpstr>
      <vt:lpstr>Equity Opportunities</vt:lpstr>
      <vt:lpstr>eXp Agent Healthcare Flexible plan offers</vt:lpstr>
      <vt:lpstr>PowerPoint Presentation</vt:lpstr>
      <vt:lpstr>Welcome to Our World: Work Anywhere, Anytime</vt:lpstr>
      <vt:lpstr>Cloud-Based Agent Tools The best tools and services to grow a real estate business</vt:lpstr>
      <vt:lpstr>eXp Enterprise</vt:lpstr>
      <vt:lpstr>Transaction Management</vt:lpstr>
      <vt:lpstr>Community Platform</vt:lpstr>
      <vt:lpstr>CRM &amp; Lead Generation</vt:lpstr>
      <vt:lpstr>Live Training</vt:lpstr>
      <vt:lpstr>PowerPoint Presentation</vt:lpstr>
      <vt:lpstr>eXp Celebrates Diversity</vt:lpstr>
      <vt:lpstr>eXp Life</vt:lpstr>
      <vt:lpstr>International  Collaboration</vt:lpstr>
      <vt:lpstr>eXp Continues International Expansion!</vt:lpstr>
      <vt:lpstr>Agent Voice in the Company</vt:lpstr>
      <vt:lpstr>Join the team that’s  breaking down boundaries.</vt:lpstr>
      <vt:lpstr>Join the Company Everyone is Talking About</vt:lpstr>
      <vt:lpstr>Production Matters at eXp eXp Realty is a top-ranked, residential real estate brokerage</vt:lpstr>
      <vt:lpstr>Phenomenal Agent and Revenue Growth</vt:lpstr>
      <vt:lpstr>PowerPoint Presentation</vt:lpstr>
      <vt:lpstr>Your Name/Group (Logo) Your Tagline</vt:lpstr>
      <vt:lpstr>Simone Rousseau’s Organization is a COMMUNITY of real estate agents throughout North America who work together to create power, production, and profit through a personal approach with 1-on-1 touchpoints.  Simone is recognized as an industry leader in real estate, a true Top-Producer, and an inspiration to Agents throughout North America. With exceptional discipline and determination, she consistently achieves extraordinary results for those she serves. Today, Simone’s commitment is to her Partner Agents – supporting their growth while empowering them to elevate their real estate sales and unlock their greatness!  With a Masters Degree in Education, Simone knows what it takes to lead, nurture and educate those around her from other agents to clients. Through this, Simone was able to achieve over 100 homes sold per year. Simone is now in the out of 83,000+ in eXp Realty and is in the Top 10 overall in Canada. Top 150 agents  Simone has also completed 7 marathons so if you are looking for someone to run with, she can help lead you to success!</vt:lpstr>
      <vt:lpstr>Opportunities &amp; Resources Other services offered by Simone Rousseau</vt:lpstr>
      <vt:lpstr>John Tsai 16+ YEARS OF EXPERIENCE. 132 HOMES SOLD IN 2020.</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Canada - Introduction to eXp Realty April 2022</dc:title>
  <cp:lastModifiedBy>Microsoft Office User</cp:lastModifiedBy>
  <cp:revision>7</cp:revision>
  <dcterms:created xsi:type="dcterms:W3CDTF">2022-08-30T23:48:56Z</dcterms:created>
  <dcterms:modified xsi:type="dcterms:W3CDTF">2022-09-01T20:36:57Z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or">
    <vt:lpwstr>Google</vt:lpwstr>
  </property>
  <property fmtid="{D5CDD505-2E9C-101B-9397-08002B2CF9AE}" pid="3" name="LastSaved">
    <vt:filetime>2022-08-30T00:00:00Z</vt:filetime>
  </property>
</Properties>
</file>